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0" r:id="rId8"/>
    <p:sldId id="263" r:id="rId9"/>
    <p:sldId id="261" r:id="rId10"/>
    <p:sldId id="265" r:id="rId11"/>
    <p:sldId id="266" r:id="rId12"/>
    <p:sldId id="267" r:id="rId13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1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09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49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31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53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281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23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43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1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6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60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06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6497C-F979-4033-B8BA-696ACB38AEEE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EA538-E4A6-40E6-822D-8667533F48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93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.wmf"/><Relationship Id="rId7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265527" y="723331"/>
            <a:ext cx="437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rgbClr val="C00000"/>
                </a:solidFill>
              </a:rPr>
              <a:t>IncuCyte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を用いた細胞傷害解析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86149" y="122830"/>
            <a:ext cx="3957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令和元年度実験技術講習会資料　令和</a:t>
            </a:r>
            <a:r>
              <a:rPr kumimoji="1" lang="en-US" altLang="ja-JP" sz="1400" dirty="0"/>
              <a:t>2</a:t>
            </a:r>
            <a:r>
              <a:rPr kumimoji="1" lang="ja-JP" altLang="en-US" sz="1400" dirty="0"/>
              <a:t>年</a:t>
            </a:r>
            <a:r>
              <a:rPr kumimoji="1" lang="en-US" altLang="ja-JP" sz="1400" dirty="0"/>
              <a:t>2</a:t>
            </a:r>
            <a:r>
              <a:rPr kumimoji="1" lang="ja-JP" altLang="en-US" sz="1400" dirty="0"/>
              <a:t>月</a:t>
            </a:r>
            <a:r>
              <a:rPr lang="en-US" altLang="ja-JP" sz="1400" dirty="0"/>
              <a:t>4</a:t>
            </a:r>
            <a:r>
              <a:rPr lang="ja-JP" altLang="en-US" sz="1400" dirty="0"/>
              <a:t>日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21312" y="5380768"/>
            <a:ext cx="4350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/>
              <a:t>研究創出支援センター</a:t>
            </a:r>
            <a:r>
              <a:rPr kumimoji="1" lang="en-US" altLang="ja-JP" b="1" dirty="0"/>
              <a:t>/</a:t>
            </a:r>
            <a:r>
              <a:rPr kumimoji="1" lang="ja-JP" altLang="en-US" b="1" dirty="0"/>
              <a:t>高度研究機器部門</a:t>
            </a:r>
            <a:endParaRPr kumimoji="1" lang="en-US" altLang="ja-JP" b="1" dirty="0"/>
          </a:p>
          <a:p>
            <a:pPr algn="ctr"/>
            <a:endParaRPr kumimoji="1" lang="en-US" altLang="ja-JP" b="1" dirty="0"/>
          </a:p>
          <a:p>
            <a:pPr algn="ctr"/>
            <a:r>
              <a:rPr kumimoji="1" lang="ja-JP" altLang="en-US" b="1" dirty="0"/>
              <a:t>鈴木　進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79515" y="1293054"/>
            <a:ext cx="701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口腔癌</a:t>
            </a:r>
            <a:r>
              <a:rPr kumimoji="1" lang="en-US" altLang="ja-JP" b="1" dirty="0"/>
              <a:t>(</a:t>
            </a:r>
            <a:r>
              <a:rPr kumimoji="1" lang="ja-JP" altLang="en-US" b="1" dirty="0"/>
              <a:t>舌癌</a:t>
            </a:r>
            <a:r>
              <a:rPr kumimoji="1" lang="en-US" altLang="ja-JP" b="1" dirty="0"/>
              <a:t>)</a:t>
            </a:r>
            <a:r>
              <a:rPr kumimoji="1" lang="ja-JP" altLang="en-US" b="1" dirty="0"/>
              <a:t>由来細胞株 </a:t>
            </a:r>
            <a:r>
              <a:rPr kumimoji="1" lang="en-US" altLang="ja-JP" b="1" dirty="0"/>
              <a:t>HSC-3 </a:t>
            </a:r>
            <a:r>
              <a:rPr kumimoji="1" lang="ja-JP" altLang="en-US" b="1" dirty="0"/>
              <a:t>のシスプラチンによる細胞死の解析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75301" y="2088665"/>
            <a:ext cx="499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１</a:t>
            </a:r>
            <a:r>
              <a:rPr kumimoji="1" lang="en-US" altLang="ja-JP" dirty="0"/>
              <a:t>. </a:t>
            </a:r>
            <a:r>
              <a:rPr kumimoji="1" lang="ja-JP" altLang="en-US" dirty="0"/>
              <a:t>シスプラチンの作用機序とカスパーゼの活性化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5300" y="2699610"/>
            <a:ext cx="516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</a:t>
            </a:r>
            <a:r>
              <a:rPr kumimoji="1" lang="en-US" altLang="ja-JP" dirty="0"/>
              <a:t>. </a:t>
            </a:r>
            <a:r>
              <a:rPr kumimoji="1" lang="ja-JP" altLang="en-US" dirty="0"/>
              <a:t>細胞死</a:t>
            </a:r>
            <a:r>
              <a:rPr kumimoji="1" lang="en-US" altLang="ja-JP" dirty="0"/>
              <a:t>(</a:t>
            </a:r>
            <a:r>
              <a:rPr kumimoji="1" lang="ja-JP" altLang="en-US" dirty="0"/>
              <a:t>アポトーシス</a:t>
            </a:r>
            <a:r>
              <a:rPr kumimoji="1" lang="en-US" altLang="ja-JP" dirty="0"/>
              <a:t>)</a:t>
            </a:r>
            <a:r>
              <a:rPr lang="ja-JP" altLang="en-US" dirty="0"/>
              <a:t> に伴うカスパーゼの活性化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75300" y="3353378"/>
            <a:ext cx="636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３</a:t>
            </a:r>
            <a:r>
              <a:rPr kumimoji="1" lang="en-US" altLang="ja-JP" dirty="0"/>
              <a:t>. </a:t>
            </a:r>
            <a:r>
              <a:rPr kumimoji="1" lang="ja-JP" altLang="en-US" dirty="0"/>
              <a:t>細胞内カスパーゼ活性化検出用試薬 </a:t>
            </a:r>
            <a:r>
              <a:rPr lang="en-US" altLang="ja-JP" dirty="0"/>
              <a:t>(</a:t>
            </a:r>
            <a:r>
              <a:rPr lang="en-US" altLang="ja-JP" dirty="0" err="1"/>
              <a:t>IncuCyte</a:t>
            </a:r>
            <a:r>
              <a:rPr lang="en-US" altLang="ja-JP" dirty="0"/>
              <a:t> caspase3/7) 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     によるカスパーゼ活性化検出原理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75300" y="4265335"/>
            <a:ext cx="636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４</a:t>
            </a:r>
            <a:r>
              <a:rPr kumimoji="1" lang="en-US" altLang="ja-JP" dirty="0"/>
              <a:t>. </a:t>
            </a:r>
            <a:r>
              <a:rPr kumimoji="1" lang="ja-JP" altLang="en-US" dirty="0"/>
              <a:t>本日の実習手順</a:t>
            </a:r>
          </a:p>
        </p:txBody>
      </p:sp>
    </p:spTree>
    <p:extLst>
      <p:ext uri="{BB962C8B-B14F-4D97-AF65-F5344CB8AC3E}">
        <p14:creationId xmlns:p14="http://schemas.microsoft.com/office/powerpoint/2010/main" val="2162198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92026" y="93152"/>
            <a:ext cx="6961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実習時のデータ；死細胞数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(</a:t>
            </a:r>
            <a:r>
              <a:rPr lang="en-US" altLang="ja-JP" sz="2400" b="1" dirty="0">
                <a:solidFill>
                  <a:srgbClr val="C00000"/>
                </a:solidFill>
              </a:rPr>
              <a:t>caspase3/7 </a:t>
            </a:r>
            <a:r>
              <a:rPr lang="ja-JP" altLang="en-US" sz="2400" b="1" dirty="0">
                <a:solidFill>
                  <a:srgbClr val="C00000"/>
                </a:solidFill>
              </a:rPr>
              <a:t>活性）の推移</a:t>
            </a:r>
            <a:r>
              <a:rPr lang="en-US" altLang="ja-JP" sz="2400" b="1" dirty="0">
                <a:solidFill>
                  <a:srgbClr val="C00000"/>
                </a:solidFill>
              </a:rPr>
              <a:t> 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32857" y="666381"/>
            <a:ext cx="7945467" cy="5855468"/>
            <a:chOff x="232857" y="666381"/>
            <a:chExt cx="7945467" cy="5855468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8558" y="666381"/>
              <a:ext cx="7459766" cy="5440860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 rot="16200000">
              <a:off x="-536520" y="2934268"/>
              <a:ext cx="1908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/>
                <a:t>死細胞数 </a:t>
              </a:r>
              <a:r>
                <a:rPr kumimoji="1" lang="en-US" altLang="ja-JP" b="1" dirty="0"/>
                <a:t>(green)</a:t>
              </a:r>
              <a:endParaRPr kumimoji="1" lang="ja-JP" altLang="en-US" b="1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472627" y="2093439"/>
              <a:ext cx="137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10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821453" y="2624808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241599" y="3610193"/>
              <a:ext cx="1481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2.5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241599" y="4072977"/>
              <a:ext cx="159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1.25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328963" y="4627325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0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891237" y="6152517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/>
                <a:t>経過時間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95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007988" y="179156"/>
            <a:ext cx="6727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実習時のデータ；総細胞数</a:t>
            </a:r>
            <a:r>
              <a:rPr lang="en-US" altLang="ja-JP" sz="2400" b="1" dirty="0">
                <a:solidFill>
                  <a:srgbClr val="C00000"/>
                </a:solidFill>
              </a:rPr>
              <a:t> (TOMATO</a:t>
            </a:r>
            <a:r>
              <a:rPr lang="ja-JP" altLang="en-US" sz="2400" b="1" dirty="0">
                <a:solidFill>
                  <a:srgbClr val="C00000"/>
                </a:solidFill>
              </a:rPr>
              <a:t>発現</a:t>
            </a:r>
            <a:r>
              <a:rPr lang="en-US" altLang="ja-JP" sz="2400" b="1" dirty="0">
                <a:solidFill>
                  <a:srgbClr val="C00000"/>
                </a:solidFill>
              </a:rPr>
              <a:t>) </a:t>
            </a:r>
            <a:r>
              <a:rPr lang="ja-JP" altLang="en-US" sz="2400" b="1" dirty="0">
                <a:solidFill>
                  <a:srgbClr val="C00000"/>
                </a:solidFill>
              </a:rPr>
              <a:t>の推移</a:t>
            </a:r>
            <a:r>
              <a:rPr lang="en-US" altLang="ja-JP" sz="2400" b="1" dirty="0">
                <a:solidFill>
                  <a:srgbClr val="C00000"/>
                </a:solidFill>
              </a:rPr>
              <a:t> 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78517" y="768113"/>
            <a:ext cx="8115112" cy="5753736"/>
            <a:chOff x="478517" y="768113"/>
            <a:chExt cx="8115112" cy="5753736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988" y="768113"/>
              <a:ext cx="7236771" cy="5257112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 rot="16200000">
              <a:off x="-175252" y="3070747"/>
              <a:ext cx="1676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/>
                <a:t>総細胞数 </a:t>
              </a:r>
              <a:r>
                <a:rPr kumimoji="1" lang="en-US" altLang="ja-JP" b="1" dirty="0"/>
                <a:t>(Red)</a:t>
              </a:r>
              <a:endParaRPr kumimoji="1" lang="ja-JP" altLang="en-US" b="1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891237" y="6152517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/>
                <a:t>経過時間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411435" y="3996413"/>
              <a:ext cx="137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10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286861" y="3627081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154235" y="3378769"/>
              <a:ext cx="1481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2.5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948145" y="2127785"/>
              <a:ext cx="159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1.25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201060" y="1735532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0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704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123365" y="179156"/>
            <a:ext cx="4951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実習時のデータ；細胞占有率</a:t>
            </a:r>
            <a:r>
              <a:rPr lang="ja-JP" altLang="en-US" sz="2400" b="1" dirty="0">
                <a:solidFill>
                  <a:srgbClr val="C00000"/>
                </a:solidFill>
              </a:rPr>
              <a:t>の推移</a:t>
            </a:r>
            <a:r>
              <a:rPr lang="en-US" altLang="ja-JP" sz="2400" b="1" dirty="0">
                <a:solidFill>
                  <a:srgbClr val="C00000"/>
                </a:solidFill>
              </a:rPr>
              <a:t> 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93034" y="1041500"/>
            <a:ext cx="7914852" cy="5637991"/>
            <a:chOff x="478520" y="794757"/>
            <a:chExt cx="7914852" cy="5637991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4737" y="794757"/>
              <a:ext cx="7278635" cy="5114723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 rot="16200000">
              <a:off x="-808692" y="3070747"/>
              <a:ext cx="2943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/>
                <a:t>細胞占有率 </a:t>
              </a:r>
              <a:r>
                <a:rPr kumimoji="1" lang="en-US" altLang="ja-JP" b="1" dirty="0"/>
                <a:t>(phase contrast)</a:t>
              </a:r>
              <a:endParaRPr kumimoji="1" lang="ja-JP" altLang="en-US" b="1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196850" y="6063416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/>
                <a:t>経過時間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375404" y="4183905"/>
              <a:ext cx="137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10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842868" y="3736304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014756" y="2271985"/>
              <a:ext cx="1481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2.5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375404" y="2920596"/>
              <a:ext cx="1598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1.25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105570" y="1783647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CDDP  0 </a:t>
              </a:r>
              <a:r>
                <a:rPr kumimoji="1" lang="en-US" altLang="ja-JP" dirty="0" err="1"/>
                <a:t>uM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70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479880" y="217662"/>
            <a:ext cx="627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</a:rPr>
              <a:t>シスプラチンの作用機序とカスパーゼの活性化</a:t>
            </a:r>
          </a:p>
        </p:txBody>
      </p:sp>
      <p:grpSp>
        <p:nvGrpSpPr>
          <p:cNvPr id="97" name="グループ化 96"/>
          <p:cNvGrpSpPr/>
          <p:nvPr/>
        </p:nvGrpSpPr>
        <p:grpSpPr>
          <a:xfrm>
            <a:off x="748408" y="1574057"/>
            <a:ext cx="1637356" cy="1200702"/>
            <a:chOff x="1007256" y="1116043"/>
            <a:chExt cx="1637356" cy="1200702"/>
          </a:xfrm>
        </p:grpSpPr>
        <p:sp>
          <p:nvSpPr>
            <p:cNvPr id="82" name="テキスト ボックス 81"/>
            <p:cNvSpPr txBox="1"/>
            <p:nvPr/>
          </p:nvSpPr>
          <p:spPr>
            <a:xfrm>
              <a:off x="1620905" y="1582160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Pt</a:t>
              </a:r>
              <a:endParaRPr kumimoji="1" lang="ja-JP" altLang="en-US" b="1" dirty="0"/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2088049" y="194741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NH</a:t>
              </a:r>
              <a:r>
                <a:rPr lang="en-US" altLang="ja-JP" b="1" baseline="-25000" dirty="0"/>
                <a:t>3</a:t>
              </a:r>
              <a:endParaRPr kumimoji="1" lang="ja-JP" altLang="en-US" b="1" baseline="-25000" dirty="0"/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1007256" y="1926558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H</a:t>
              </a:r>
              <a:r>
                <a:rPr lang="en-US" altLang="ja-JP" b="1" baseline="-25000" dirty="0"/>
                <a:t>3</a:t>
              </a:r>
              <a:r>
                <a:rPr lang="en-US" altLang="ja-JP" b="1" dirty="0"/>
                <a:t>N</a:t>
              </a:r>
              <a:endParaRPr kumimoji="1" lang="ja-JP" altLang="en-US" b="1" baseline="-25000" dirty="0"/>
            </a:p>
          </p:txBody>
        </p:sp>
        <p:cxnSp>
          <p:nvCxnSpPr>
            <p:cNvPr id="85" name="直線コネクタ 84"/>
            <p:cNvCxnSpPr/>
            <p:nvPr/>
          </p:nvCxnSpPr>
          <p:spPr>
            <a:xfrm flipV="1">
              <a:off x="1880717" y="1381445"/>
              <a:ext cx="272739" cy="293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1472068" y="1394262"/>
              <a:ext cx="252070" cy="2814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>
              <a:off x="1939180" y="1855234"/>
              <a:ext cx="220477" cy="1958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H="1">
              <a:off x="1478269" y="1843492"/>
              <a:ext cx="197360" cy="1717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1215953" y="1116043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Cl</a:t>
              </a:r>
              <a:endParaRPr kumimoji="1" lang="ja-JP" altLang="en-US" b="1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2067589" y="1128704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Cl</a:t>
              </a:r>
              <a:endParaRPr kumimoji="1" lang="ja-JP" altLang="en-US" b="1" dirty="0"/>
            </a:p>
          </p:txBody>
        </p:sp>
      </p:grpSp>
      <p:grpSp>
        <p:nvGrpSpPr>
          <p:cNvPr id="40" name="グループ化 39"/>
          <p:cNvGrpSpPr/>
          <p:nvPr/>
        </p:nvGrpSpPr>
        <p:grpSpPr>
          <a:xfrm rot="16394299">
            <a:off x="5610927" y="1451936"/>
            <a:ext cx="1637356" cy="993250"/>
            <a:chOff x="866231" y="1499797"/>
            <a:chExt cx="1637356" cy="99325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479880" y="1758462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Pt</a:t>
              </a:r>
              <a:endParaRPr kumimoji="1" lang="ja-JP" altLang="en-US" b="1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947024" y="212371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NH</a:t>
              </a:r>
              <a:r>
                <a:rPr lang="en-US" altLang="ja-JP" b="1" baseline="-25000" dirty="0"/>
                <a:t>3</a:t>
              </a:r>
              <a:endParaRPr kumimoji="1" lang="ja-JP" altLang="en-US" b="1" baseline="-250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866231" y="210286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H</a:t>
              </a:r>
              <a:r>
                <a:rPr lang="en-US" altLang="ja-JP" b="1" baseline="-25000" dirty="0"/>
                <a:t>3</a:t>
              </a:r>
              <a:r>
                <a:rPr lang="en-US" altLang="ja-JP" b="1" dirty="0"/>
                <a:t>N</a:t>
              </a:r>
              <a:endParaRPr kumimoji="1" lang="ja-JP" altLang="en-US" b="1" baseline="-25000" dirty="0"/>
            </a:p>
          </p:txBody>
        </p:sp>
        <p:cxnSp>
          <p:nvCxnSpPr>
            <p:cNvPr id="11" name="直線コネクタ 10"/>
            <p:cNvCxnSpPr/>
            <p:nvPr/>
          </p:nvCxnSpPr>
          <p:spPr>
            <a:xfrm flipV="1">
              <a:off x="1718005" y="1559056"/>
              <a:ext cx="190388" cy="2679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>
              <a:cxnSpLocks/>
            </p:cNvCxnSpPr>
            <p:nvPr/>
          </p:nvCxnSpPr>
          <p:spPr>
            <a:xfrm rot="5205701" flipV="1">
              <a:off x="1442684" y="1595354"/>
              <a:ext cx="289238" cy="981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1798155" y="2031536"/>
              <a:ext cx="220477" cy="1958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>
              <a:off x="1337244" y="2019794"/>
              <a:ext cx="197360" cy="1717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/>
          <p:cNvGrpSpPr/>
          <p:nvPr/>
        </p:nvGrpSpPr>
        <p:grpSpPr>
          <a:xfrm>
            <a:off x="3808610" y="1894713"/>
            <a:ext cx="1637356" cy="919188"/>
            <a:chOff x="866231" y="1573859"/>
            <a:chExt cx="1637356" cy="919188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1479880" y="1758462"/>
              <a:ext cx="389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Pt</a:t>
              </a:r>
              <a:endParaRPr kumimoji="1" lang="ja-JP" altLang="en-US" b="1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947024" y="212371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NH</a:t>
              </a:r>
              <a:r>
                <a:rPr lang="en-US" altLang="ja-JP" b="1" baseline="-25000" dirty="0"/>
                <a:t>3</a:t>
              </a:r>
              <a:endParaRPr kumimoji="1" lang="ja-JP" altLang="en-US" b="1" baseline="-25000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866231" y="210286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H</a:t>
              </a:r>
              <a:r>
                <a:rPr lang="en-US" altLang="ja-JP" b="1" baseline="-25000" dirty="0"/>
                <a:t>3</a:t>
              </a:r>
              <a:r>
                <a:rPr lang="en-US" altLang="ja-JP" b="1" dirty="0"/>
                <a:t>N</a:t>
              </a:r>
              <a:endParaRPr kumimoji="1" lang="ja-JP" altLang="en-US" b="1" baseline="-25000" dirty="0"/>
            </a:p>
          </p:txBody>
        </p:sp>
        <p:cxnSp>
          <p:nvCxnSpPr>
            <p:cNvPr id="53" name="直線コネクタ 52"/>
            <p:cNvCxnSpPr>
              <a:cxnSpLocks/>
            </p:cNvCxnSpPr>
            <p:nvPr/>
          </p:nvCxnSpPr>
          <p:spPr>
            <a:xfrm flipV="1">
              <a:off x="1746775" y="1583663"/>
              <a:ext cx="92296" cy="2585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1479880" y="1573859"/>
              <a:ext cx="103233" cy="278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1798155" y="2031536"/>
              <a:ext cx="220477" cy="1958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1337244" y="2019794"/>
              <a:ext cx="197360" cy="1717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AAC7B1A-17E7-4BBD-BFED-8AA96CE2B613}"/>
              </a:ext>
            </a:extLst>
          </p:cNvPr>
          <p:cNvGrpSpPr/>
          <p:nvPr/>
        </p:nvGrpSpPr>
        <p:grpSpPr>
          <a:xfrm>
            <a:off x="4044580" y="1501001"/>
            <a:ext cx="3886200" cy="932063"/>
            <a:chOff x="4044580" y="1501001"/>
            <a:chExt cx="3886200" cy="932063"/>
          </a:xfrm>
        </p:grpSpPr>
        <p:grpSp>
          <p:nvGrpSpPr>
            <p:cNvPr id="44" name="グループ化 43"/>
            <p:cNvGrpSpPr/>
            <p:nvPr/>
          </p:nvGrpSpPr>
          <p:grpSpPr>
            <a:xfrm>
              <a:off x="4044580" y="1501001"/>
              <a:ext cx="3886200" cy="932063"/>
              <a:chOff x="2044700" y="2928997"/>
              <a:chExt cx="3886200" cy="598585"/>
            </a:xfrm>
          </p:grpSpPr>
          <p:sp>
            <p:nvSpPr>
              <p:cNvPr id="42" name="フリーフォーム 41"/>
              <p:cNvSpPr/>
              <p:nvPr/>
            </p:nvSpPr>
            <p:spPr>
              <a:xfrm>
                <a:off x="2044700" y="2928997"/>
                <a:ext cx="3810000" cy="573185"/>
              </a:xfrm>
              <a:custGeom>
                <a:avLst/>
                <a:gdLst>
                  <a:gd name="connsiteX0" fmla="*/ 0 w 3810000"/>
                  <a:gd name="connsiteY0" fmla="*/ 487303 h 573185"/>
                  <a:gd name="connsiteX1" fmla="*/ 368300 w 3810000"/>
                  <a:gd name="connsiteY1" fmla="*/ 119003 h 573185"/>
                  <a:gd name="connsiteX2" fmla="*/ 800100 w 3810000"/>
                  <a:gd name="connsiteY2" fmla="*/ 169803 h 573185"/>
                  <a:gd name="connsiteX3" fmla="*/ 1079500 w 3810000"/>
                  <a:gd name="connsiteY3" fmla="*/ 550803 h 573185"/>
                  <a:gd name="connsiteX4" fmla="*/ 1422400 w 3810000"/>
                  <a:gd name="connsiteY4" fmla="*/ 423803 h 573185"/>
                  <a:gd name="connsiteX5" fmla="*/ 1638300 w 3810000"/>
                  <a:gd name="connsiteY5" fmla="*/ 157103 h 573185"/>
                  <a:gd name="connsiteX6" fmla="*/ 1905000 w 3810000"/>
                  <a:gd name="connsiteY6" fmla="*/ 68203 h 573185"/>
                  <a:gd name="connsiteX7" fmla="*/ 2133600 w 3810000"/>
                  <a:gd name="connsiteY7" fmla="*/ 144403 h 573185"/>
                  <a:gd name="connsiteX8" fmla="*/ 2374900 w 3810000"/>
                  <a:gd name="connsiteY8" fmla="*/ 436503 h 573185"/>
                  <a:gd name="connsiteX9" fmla="*/ 2501900 w 3810000"/>
                  <a:gd name="connsiteY9" fmla="*/ 550803 h 573185"/>
                  <a:gd name="connsiteX10" fmla="*/ 2781300 w 3810000"/>
                  <a:gd name="connsiteY10" fmla="*/ 525403 h 573185"/>
                  <a:gd name="connsiteX11" fmla="*/ 3060700 w 3810000"/>
                  <a:gd name="connsiteY11" fmla="*/ 80903 h 573185"/>
                  <a:gd name="connsiteX12" fmla="*/ 3352800 w 3810000"/>
                  <a:gd name="connsiteY12" fmla="*/ 17403 h 573185"/>
                  <a:gd name="connsiteX13" fmla="*/ 3619500 w 3810000"/>
                  <a:gd name="connsiteY13" fmla="*/ 284103 h 573185"/>
                  <a:gd name="connsiteX14" fmla="*/ 3810000 w 3810000"/>
                  <a:gd name="connsiteY14" fmla="*/ 487303 h 57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000" h="573185">
                    <a:moveTo>
                      <a:pt x="0" y="487303"/>
                    </a:moveTo>
                    <a:cubicBezTo>
                      <a:pt x="117475" y="329611"/>
                      <a:pt x="234950" y="171920"/>
                      <a:pt x="368300" y="119003"/>
                    </a:cubicBezTo>
                    <a:cubicBezTo>
                      <a:pt x="501650" y="66086"/>
                      <a:pt x="681567" y="97836"/>
                      <a:pt x="800100" y="169803"/>
                    </a:cubicBezTo>
                    <a:cubicBezTo>
                      <a:pt x="918633" y="241770"/>
                      <a:pt x="975783" y="508470"/>
                      <a:pt x="1079500" y="550803"/>
                    </a:cubicBezTo>
                    <a:cubicBezTo>
                      <a:pt x="1183217" y="593136"/>
                      <a:pt x="1329267" y="489420"/>
                      <a:pt x="1422400" y="423803"/>
                    </a:cubicBezTo>
                    <a:cubicBezTo>
                      <a:pt x="1515533" y="358186"/>
                      <a:pt x="1557867" y="216370"/>
                      <a:pt x="1638300" y="157103"/>
                    </a:cubicBezTo>
                    <a:cubicBezTo>
                      <a:pt x="1718733" y="97836"/>
                      <a:pt x="1822450" y="70320"/>
                      <a:pt x="1905000" y="68203"/>
                    </a:cubicBezTo>
                    <a:cubicBezTo>
                      <a:pt x="1987550" y="66086"/>
                      <a:pt x="2055283" y="83020"/>
                      <a:pt x="2133600" y="144403"/>
                    </a:cubicBezTo>
                    <a:cubicBezTo>
                      <a:pt x="2211917" y="205786"/>
                      <a:pt x="2313517" y="368770"/>
                      <a:pt x="2374900" y="436503"/>
                    </a:cubicBezTo>
                    <a:cubicBezTo>
                      <a:pt x="2436283" y="504236"/>
                      <a:pt x="2434167" y="535986"/>
                      <a:pt x="2501900" y="550803"/>
                    </a:cubicBezTo>
                    <a:cubicBezTo>
                      <a:pt x="2569633" y="565620"/>
                      <a:pt x="2688167" y="603720"/>
                      <a:pt x="2781300" y="525403"/>
                    </a:cubicBezTo>
                    <a:cubicBezTo>
                      <a:pt x="2874433" y="447086"/>
                      <a:pt x="2965450" y="165570"/>
                      <a:pt x="3060700" y="80903"/>
                    </a:cubicBezTo>
                    <a:cubicBezTo>
                      <a:pt x="3155950" y="-3764"/>
                      <a:pt x="3259667" y="-16464"/>
                      <a:pt x="3352800" y="17403"/>
                    </a:cubicBezTo>
                    <a:cubicBezTo>
                      <a:pt x="3445933" y="51270"/>
                      <a:pt x="3543300" y="205786"/>
                      <a:pt x="3619500" y="284103"/>
                    </a:cubicBezTo>
                    <a:cubicBezTo>
                      <a:pt x="3695700" y="362420"/>
                      <a:pt x="3752850" y="424861"/>
                      <a:pt x="3810000" y="487303"/>
                    </a:cubicBez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フリーフォーム 42"/>
              <p:cNvSpPr/>
              <p:nvPr/>
            </p:nvSpPr>
            <p:spPr>
              <a:xfrm rot="10800000">
                <a:off x="2120900" y="2954397"/>
                <a:ext cx="3810000" cy="573185"/>
              </a:xfrm>
              <a:custGeom>
                <a:avLst/>
                <a:gdLst>
                  <a:gd name="connsiteX0" fmla="*/ 0 w 3810000"/>
                  <a:gd name="connsiteY0" fmla="*/ 487303 h 573185"/>
                  <a:gd name="connsiteX1" fmla="*/ 368300 w 3810000"/>
                  <a:gd name="connsiteY1" fmla="*/ 119003 h 573185"/>
                  <a:gd name="connsiteX2" fmla="*/ 800100 w 3810000"/>
                  <a:gd name="connsiteY2" fmla="*/ 169803 h 573185"/>
                  <a:gd name="connsiteX3" fmla="*/ 1079500 w 3810000"/>
                  <a:gd name="connsiteY3" fmla="*/ 550803 h 573185"/>
                  <a:gd name="connsiteX4" fmla="*/ 1422400 w 3810000"/>
                  <a:gd name="connsiteY4" fmla="*/ 423803 h 573185"/>
                  <a:gd name="connsiteX5" fmla="*/ 1638300 w 3810000"/>
                  <a:gd name="connsiteY5" fmla="*/ 157103 h 573185"/>
                  <a:gd name="connsiteX6" fmla="*/ 1905000 w 3810000"/>
                  <a:gd name="connsiteY6" fmla="*/ 68203 h 573185"/>
                  <a:gd name="connsiteX7" fmla="*/ 2133600 w 3810000"/>
                  <a:gd name="connsiteY7" fmla="*/ 144403 h 573185"/>
                  <a:gd name="connsiteX8" fmla="*/ 2374900 w 3810000"/>
                  <a:gd name="connsiteY8" fmla="*/ 436503 h 573185"/>
                  <a:gd name="connsiteX9" fmla="*/ 2501900 w 3810000"/>
                  <a:gd name="connsiteY9" fmla="*/ 550803 h 573185"/>
                  <a:gd name="connsiteX10" fmla="*/ 2781300 w 3810000"/>
                  <a:gd name="connsiteY10" fmla="*/ 525403 h 573185"/>
                  <a:gd name="connsiteX11" fmla="*/ 3060700 w 3810000"/>
                  <a:gd name="connsiteY11" fmla="*/ 80903 h 573185"/>
                  <a:gd name="connsiteX12" fmla="*/ 3352800 w 3810000"/>
                  <a:gd name="connsiteY12" fmla="*/ 17403 h 573185"/>
                  <a:gd name="connsiteX13" fmla="*/ 3619500 w 3810000"/>
                  <a:gd name="connsiteY13" fmla="*/ 284103 h 573185"/>
                  <a:gd name="connsiteX14" fmla="*/ 3810000 w 3810000"/>
                  <a:gd name="connsiteY14" fmla="*/ 487303 h 573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10000" h="573185">
                    <a:moveTo>
                      <a:pt x="0" y="487303"/>
                    </a:moveTo>
                    <a:cubicBezTo>
                      <a:pt x="117475" y="329611"/>
                      <a:pt x="234950" y="171920"/>
                      <a:pt x="368300" y="119003"/>
                    </a:cubicBezTo>
                    <a:cubicBezTo>
                      <a:pt x="501650" y="66086"/>
                      <a:pt x="681567" y="97836"/>
                      <a:pt x="800100" y="169803"/>
                    </a:cubicBezTo>
                    <a:cubicBezTo>
                      <a:pt x="918633" y="241770"/>
                      <a:pt x="975783" y="508470"/>
                      <a:pt x="1079500" y="550803"/>
                    </a:cubicBezTo>
                    <a:cubicBezTo>
                      <a:pt x="1183217" y="593136"/>
                      <a:pt x="1329267" y="489420"/>
                      <a:pt x="1422400" y="423803"/>
                    </a:cubicBezTo>
                    <a:cubicBezTo>
                      <a:pt x="1515533" y="358186"/>
                      <a:pt x="1557867" y="216370"/>
                      <a:pt x="1638300" y="157103"/>
                    </a:cubicBezTo>
                    <a:cubicBezTo>
                      <a:pt x="1718733" y="97836"/>
                      <a:pt x="1822450" y="70320"/>
                      <a:pt x="1905000" y="68203"/>
                    </a:cubicBezTo>
                    <a:cubicBezTo>
                      <a:pt x="1987550" y="66086"/>
                      <a:pt x="2055283" y="83020"/>
                      <a:pt x="2133600" y="144403"/>
                    </a:cubicBezTo>
                    <a:cubicBezTo>
                      <a:pt x="2211917" y="205786"/>
                      <a:pt x="2313517" y="368770"/>
                      <a:pt x="2374900" y="436503"/>
                    </a:cubicBezTo>
                    <a:cubicBezTo>
                      <a:pt x="2436283" y="504236"/>
                      <a:pt x="2434167" y="535986"/>
                      <a:pt x="2501900" y="550803"/>
                    </a:cubicBezTo>
                    <a:cubicBezTo>
                      <a:pt x="2569633" y="565620"/>
                      <a:pt x="2688167" y="603720"/>
                      <a:pt x="2781300" y="525403"/>
                    </a:cubicBezTo>
                    <a:cubicBezTo>
                      <a:pt x="2874433" y="447086"/>
                      <a:pt x="2965450" y="165570"/>
                      <a:pt x="3060700" y="80903"/>
                    </a:cubicBezTo>
                    <a:cubicBezTo>
                      <a:pt x="3155950" y="-3764"/>
                      <a:pt x="3259667" y="-16464"/>
                      <a:pt x="3352800" y="17403"/>
                    </a:cubicBezTo>
                    <a:cubicBezTo>
                      <a:pt x="3445933" y="51270"/>
                      <a:pt x="3543300" y="205786"/>
                      <a:pt x="3619500" y="284103"/>
                    </a:cubicBezTo>
                    <a:cubicBezTo>
                      <a:pt x="3695700" y="362420"/>
                      <a:pt x="3752850" y="424861"/>
                      <a:pt x="3810000" y="487303"/>
                    </a:cubicBez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4364845" y="1656297"/>
              <a:ext cx="139700" cy="279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dirty="0"/>
                <a:t>A</a:t>
              </a:r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4706882" y="1651206"/>
              <a:ext cx="139700" cy="279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dirty="0"/>
                <a:t>A</a:t>
              </a:r>
              <a:endParaRPr kumimoji="1" lang="ja-JP" altLang="en-US" dirty="0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5821637" y="1534410"/>
              <a:ext cx="139700" cy="279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dirty="0"/>
                <a:t>G</a:t>
              </a:r>
              <a:endParaRPr kumimoji="1" lang="ja-JP" altLang="en-US" dirty="0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5751787" y="1945227"/>
              <a:ext cx="139700" cy="279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kumimoji="1" lang="en-US" altLang="ja-JP" dirty="0"/>
                <a:t>G</a:t>
              </a:r>
              <a:endParaRPr kumimoji="1" lang="ja-JP" altLang="en-US" dirty="0"/>
            </a:p>
          </p:txBody>
        </p:sp>
      </p:grpSp>
      <p:sp>
        <p:nvSpPr>
          <p:cNvPr id="98" name="テキスト ボックス 97"/>
          <p:cNvSpPr txBox="1"/>
          <p:nvPr/>
        </p:nvSpPr>
        <p:spPr>
          <a:xfrm>
            <a:off x="3797640" y="3087231"/>
            <a:ext cx="489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DNA</a:t>
            </a:r>
            <a:r>
              <a:rPr kumimoji="1" lang="ja-JP" altLang="en-US" dirty="0"/>
              <a:t>二重らせんを架橋し、</a:t>
            </a:r>
            <a:r>
              <a:rPr kumimoji="1" lang="en-US" altLang="ja-JP" dirty="0"/>
              <a:t>DNA</a:t>
            </a:r>
            <a:r>
              <a:rPr kumimoji="1" lang="ja-JP" altLang="en-US" dirty="0"/>
              <a:t>の複製を阻害する</a:t>
            </a: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3819631" y="3647213"/>
            <a:ext cx="492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Poly (ADP-ribose)</a:t>
            </a:r>
            <a:r>
              <a:rPr lang="ja-JP" altLang="en-US" dirty="0"/>
              <a:t> </a:t>
            </a:r>
            <a:r>
              <a:rPr lang="en-US" altLang="ja-JP" dirty="0"/>
              <a:t>polymerase (PARP) </a:t>
            </a:r>
            <a:r>
              <a:rPr lang="ja-JP" altLang="en-US" dirty="0"/>
              <a:t>の活性化に伴い活性酸素の産生を亢進する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8A55EB-FD15-4157-AD6C-BD2C9D5C45FF}"/>
              </a:ext>
            </a:extLst>
          </p:cNvPr>
          <p:cNvSpPr txBox="1"/>
          <p:nvPr/>
        </p:nvSpPr>
        <p:spPr>
          <a:xfrm>
            <a:off x="4281988" y="465924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カスパーゼの活性化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D50F7D-D70A-4A5B-AD19-CBC2EFC2E321}"/>
              </a:ext>
            </a:extLst>
          </p:cNvPr>
          <p:cNvSpPr txBox="1"/>
          <p:nvPr/>
        </p:nvSpPr>
        <p:spPr>
          <a:xfrm>
            <a:off x="4273562" y="5563851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細胞死</a:t>
            </a:r>
            <a:r>
              <a:rPr kumimoji="1" lang="en-US" altLang="ja-JP" dirty="0"/>
              <a:t>(</a:t>
            </a:r>
            <a:r>
              <a:rPr kumimoji="1" lang="ja-JP" altLang="en-US" dirty="0"/>
              <a:t>アポトーシス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8F405D-C60C-4737-8EF8-9548B1CBA63F}"/>
              </a:ext>
            </a:extLst>
          </p:cNvPr>
          <p:cNvSpPr txBox="1"/>
          <p:nvPr/>
        </p:nvSpPr>
        <p:spPr>
          <a:xfrm>
            <a:off x="3408775" y="1721308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DNA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C819F9-BF92-411D-9C98-063F3B7C370D}"/>
              </a:ext>
            </a:extLst>
          </p:cNvPr>
          <p:cNvSpPr txBox="1"/>
          <p:nvPr/>
        </p:nvSpPr>
        <p:spPr>
          <a:xfrm>
            <a:off x="541255" y="3025680"/>
            <a:ext cx="184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シスプラチン</a:t>
            </a:r>
            <a:endParaRPr kumimoji="1" lang="en-US" altLang="ja-JP" dirty="0"/>
          </a:p>
          <a:p>
            <a:r>
              <a:rPr lang="en-US" altLang="ja-JP" dirty="0"/>
              <a:t>[Cisplatin (CDDP)]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4C261F-69FF-41DA-94F9-30CD3675B393}"/>
              </a:ext>
            </a:extLst>
          </p:cNvPr>
          <p:cNvSpPr txBox="1"/>
          <p:nvPr/>
        </p:nvSpPr>
        <p:spPr>
          <a:xfrm>
            <a:off x="541255" y="3675993"/>
            <a:ext cx="27826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CDDP;</a:t>
            </a:r>
          </a:p>
          <a:p>
            <a:r>
              <a:rPr lang="ja-JP" altLang="ja-JP" sz="1600" dirty="0"/>
              <a:t>cis-diamminedichloro-platinum</a:t>
            </a:r>
            <a:endParaRPr lang="en-US" altLang="ja-JP" sz="1600" dirty="0"/>
          </a:p>
          <a:p>
            <a:r>
              <a:rPr lang="ja-JP" altLang="ja-JP" sz="1600" dirty="0"/>
              <a:t>シス-ジアミンジクロロ白金</a:t>
            </a:r>
            <a:endParaRPr kumimoji="1" lang="ja-JP" altLang="en-US" sz="1600" dirty="0"/>
          </a:p>
        </p:txBody>
      </p:sp>
      <p:sp>
        <p:nvSpPr>
          <p:cNvPr id="49" name="矢印: 下 48">
            <a:extLst>
              <a:ext uri="{FF2B5EF4-FFF2-40B4-BE49-F238E27FC236}">
                <a16:creationId xmlns:a16="http://schemas.microsoft.com/office/drawing/2014/main" id="{6C23A4AF-375A-410C-86AB-53397DE67C10}"/>
              </a:ext>
            </a:extLst>
          </p:cNvPr>
          <p:cNvSpPr/>
          <p:nvPr/>
        </p:nvSpPr>
        <p:spPr>
          <a:xfrm>
            <a:off x="5303024" y="5055067"/>
            <a:ext cx="148869" cy="5029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47BBE91A-332F-491D-855A-190BEBEEB3F1}"/>
              </a:ext>
            </a:extLst>
          </p:cNvPr>
          <p:cNvCxnSpPr>
            <a:cxnSpLocks/>
          </p:cNvCxnSpPr>
          <p:nvPr/>
        </p:nvCxnSpPr>
        <p:spPr>
          <a:xfrm>
            <a:off x="3712386" y="3271897"/>
            <a:ext cx="128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5C9DEEDF-429C-4402-B974-495F043F7A1E}"/>
              </a:ext>
            </a:extLst>
          </p:cNvPr>
          <p:cNvCxnSpPr/>
          <p:nvPr/>
        </p:nvCxnSpPr>
        <p:spPr>
          <a:xfrm>
            <a:off x="3715262" y="3850605"/>
            <a:ext cx="128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6319FAA7-3FC3-4A36-9C40-5B065002FF3E}"/>
              </a:ext>
            </a:extLst>
          </p:cNvPr>
          <p:cNvCxnSpPr/>
          <p:nvPr/>
        </p:nvCxnSpPr>
        <p:spPr>
          <a:xfrm>
            <a:off x="3712386" y="3259541"/>
            <a:ext cx="0" cy="1584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145D899-494D-49A8-8084-5A3AA30B28D8}"/>
              </a:ext>
            </a:extLst>
          </p:cNvPr>
          <p:cNvCxnSpPr/>
          <p:nvPr/>
        </p:nvCxnSpPr>
        <p:spPr>
          <a:xfrm>
            <a:off x="3712386" y="4843908"/>
            <a:ext cx="56960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49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星: 32 pt 905">
            <a:extLst>
              <a:ext uri="{FF2B5EF4-FFF2-40B4-BE49-F238E27FC236}">
                <a16:creationId xmlns:a16="http://schemas.microsoft.com/office/drawing/2014/main" id="{8BEBE2DC-D8F3-4A3C-B159-2116CEFF02E8}"/>
              </a:ext>
            </a:extLst>
          </p:cNvPr>
          <p:cNvSpPr/>
          <p:nvPr/>
        </p:nvSpPr>
        <p:spPr>
          <a:xfrm>
            <a:off x="230130" y="6127604"/>
            <a:ext cx="1894892" cy="537214"/>
          </a:xfrm>
          <a:prstGeom prst="star3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45CF8E9-A58F-44D5-9CE6-D9D555913E9B}"/>
              </a:ext>
            </a:extLst>
          </p:cNvPr>
          <p:cNvSpPr/>
          <p:nvPr/>
        </p:nvSpPr>
        <p:spPr>
          <a:xfrm>
            <a:off x="1422716" y="251795"/>
            <a:ext cx="6634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細胞死</a:t>
            </a:r>
            <a:r>
              <a:rPr lang="en-US" altLang="ja-JP" sz="2400" b="1" dirty="0">
                <a:solidFill>
                  <a:srgbClr val="C00000"/>
                </a:solidFill>
              </a:rPr>
              <a:t>(</a:t>
            </a:r>
            <a:r>
              <a:rPr lang="ja-JP" altLang="en-US" sz="2400" b="1" dirty="0">
                <a:solidFill>
                  <a:srgbClr val="C00000"/>
                </a:solidFill>
              </a:rPr>
              <a:t>アポトーシス</a:t>
            </a:r>
            <a:r>
              <a:rPr lang="en-US" altLang="ja-JP" sz="2400" b="1" dirty="0">
                <a:solidFill>
                  <a:srgbClr val="C00000"/>
                </a:solidFill>
              </a:rPr>
              <a:t>)</a:t>
            </a:r>
            <a:r>
              <a:rPr lang="ja-JP" altLang="en-US" sz="2400" b="1" dirty="0">
                <a:solidFill>
                  <a:srgbClr val="C00000"/>
                </a:solidFill>
              </a:rPr>
              <a:t> に伴うカスパーゼの活性化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A6E53D9-24D6-43C0-8F2B-3D8A73CB6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490" y="2624410"/>
            <a:ext cx="6284455" cy="6180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393D85BD-D867-4CD8-B108-9A64AE29A322}"/>
              </a:ext>
            </a:extLst>
          </p:cNvPr>
          <p:cNvGrpSpPr>
            <a:grpSpLocks/>
          </p:cNvGrpSpPr>
          <p:nvPr/>
        </p:nvGrpSpPr>
        <p:grpSpPr bwMode="auto">
          <a:xfrm>
            <a:off x="2911703" y="1976710"/>
            <a:ext cx="152400" cy="990600"/>
            <a:chOff x="1488" y="288"/>
            <a:chExt cx="96" cy="624"/>
          </a:xfrm>
        </p:grpSpPr>
        <p:grpSp>
          <p:nvGrpSpPr>
            <p:cNvPr id="477" name="Group 4">
              <a:extLst>
                <a:ext uri="{FF2B5EF4-FFF2-40B4-BE49-F238E27FC236}">
                  <a16:creationId xmlns:a16="http://schemas.microsoft.com/office/drawing/2014/main" id="{5C17D53E-6FFD-41DE-B1D7-6CF75AEA2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88"/>
              <a:ext cx="48" cy="624"/>
              <a:chOff x="1488" y="144"/>
              <a:chExt cx="48" cy="624"/>
            </a:xfrm>
          </p:grpSpPr>
          <p:grpSp>
            <p:nvGrpSpPr>
              <p:cNvPr id="492" name="Group 5">
                <a:extLst>
                  <a:ext uri="{FF2B5EF4-FFF2-40B4-BE49-F238E27FC236}">
                    <a16:creationId xmlns:a16="http://schemas.microsoft.com/office/drawing/2014/main" id="{05934E03-6138-4F00-BB93-9BBA8CE8C2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95" name="AutoShape 6">
                  <a:extLst>
                    <a:ext uri="{FF2B5EF4-FFF2-40B4-BE49-F238E27FC236}">
                      <a16:creationId xmlns:a16="http://schemas.microsoft.com/office/drawing/2014/main" id="{B8C50E47-1BF5-47A8-89B3-80D5EAE01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6" name="AutoShape 7">
                  <a:extLst>
                    <a:ext uri="{FF2B5EF4-FFF2-40B4-BE49-F238E27FC236}">
                      <a16:creationId xmlns:a16="http://schemas.microsoft.com/office/drawing/2014/main" id="{B9653B05-1F14-43C2-A2BC-B7BF73FF7A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7" name="AutoShape 8">
                  <a:extLst>
                    <a:ext uri="{FF2B5EF4-FFF2-40B4-BE49-F238E27FC236}">
                      <a16:creationId xmlns:a16="http://schemas.microsoft.com/office/drawing/2014/main" id="{B7ACCB2D-6E49-455E-97E2-EA9D59AF79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93" name="Line 9">
                <a:extLst>
                  <a:ext uri="{FF2B5EF4-FFF2-40B4-BE49-F238E27FC236}">
                    <a16:creationId xmlns:a16="http://schemas.microsoft.com/office/drawing/2014/main" id="{B606861C-C4A6-4C9E-829D-3DC98B5FE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4" name="Rectangle 10">
                <a:extLst>
                  <a:ext uri="{FF2B5EF4-FFF2-40B4-BE49-F238E27FC236}">
                    <a16:creationId xmlns:a16="http://schemas.microsoft.com/office/drawing/2014/main" id="{8FCEE568-ABFC-4292-9CF3-E05B821E1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8" name="Group 11">
              <a:extLst>
                <a:ext uri="{FF2B5EF4-FFF2-40B4-BE49-F238E27FC236}">
                  <a16:creationId xmlns:a16="http://schemas.microsoft.com/office/drawing/2014/main" id="{221496B5-58FF-49B1-83AE-9910353DF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88"/>
              <a:ext cx="48" cy="624"/>
              <a:chOff x="1488" y="144"/>
              <a:chExt cx="48" cy="624"/>
            </a:xfrm>
          </p:grpSpPr>
          <p:grpSp>
            <p:nvGrpSpPr>
              <p:cNvPr id="486" name="Group 12">
                <a:extLst>
                  <a:ext uri="{FF2B5EF4-FFF2-40B4-BE49-F238E27FC236}">
                    <a16:creationId xmlns:a16="http://schemas.microsoft.com/office/drawing/2014/main" id="{292DA010-7EF5-4F63-BC11-AD08ECF2D1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89" name="AutoShape 13">
                  <a:extLst>
                    <a:ext uri="{FF2B5EF4-FFF2-40B4-BE49-F238E27FC236}">
                      <a16:creationId xmlns:a16="http://schemas.microsoft.com/office/drawing/2014/main" id="{3016A0E2-A04E-4A80-9F6C-8EAB4BB0D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0" name="AutoShape 14">
                  <a:extLst>
                    <a:ext uri="{FF2B5EF4-FFF2-40B4-BE49-F238E27FC236}">
                      <a16:creationId xmlns:a16="http://schemas.microsoft.com/office/drawing/2014/main" id="{1A6E43BD-6242-429A-8E4F-3D11F40123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1" name="AutoShape 15">
                  <a:extLst>
                    <a:ext uri="{FF2B5EF4-FFF2-40B4-BE49-F238E27FC236}">
                      <a16:creationId xmlns:a16="http://schemas.microsoft.com/office/drawing/2014/main" id="{7B295F43-F5A3-4B8F-B03E-573818287B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87" name="Line 16">
                <a:extLst>
                  <a:ext uri="{FF2B5EF4-FFF2-40B4-BE49-F238E27FC236}">
                    <a16:creationId xmlns:a16="http://schemas.microsoft.com/office/drawing/2014/main" id="{8E52A1D8-D4A0-4218-BD38-11C8904D4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8" name="Rectangle 17">
                <a:extLst>
                  <a:ext uri="{FF2B5EF4-FFF2-40B4-BE49-F238E27FC236}">
                    <a16:creationId xmlns:a16="http://schemas.microsoft.com/office/drawing/2014/main" id="{D09B889F-497A-4D86-A8FC-590DEC82A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79" name="Group 18">
              <a:extLst>
                <a:ext uri="{FF2B5EF4-FFF2-40B4-BE49-F238E27FC236}">
                  <a16:creationId xmlns:a16="http://schemas.microsoft.com/office/drawing/2014/main" id="{0F087A24-2040-4165-8D81-C1B68BB10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288"/>
              <a:ext cx="48" cy="624"/>
              <a:chOff x="1488" y="144"/>
              <a:chExt cx="48" cy="624"/>
            </a:xfrm>
          </p:grpSpPr>
          <p:grpSp>
            <p:nvGrpSpPr>
              <p:cNvPr id="480" name="Group 19">
                <a:extLst>
                  <a:ext uri="{FF2B5EF4-FFF2-40B4-BE49-F238E27FC236}">
                    <a16:creationId xmlns:a16="http://schemas.microsoft.com/office/drawing/2014/main" id="{DFFE7F02-D418-4475-AE63-54C7DEE207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83" name="AutoShape 20">
                  <a:extLst>
                    <a:ext uri="{FF2B5EF4-FFF2-40B4-BE49-F238E27FC236}">
                      <a16:creationId xmlns:a16="http://schemas.microsoft.com/office/drawing/2014/main" id="{E8D269BA-774A-4BB3-AAC6-D1E835CC6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4" name="AutoShape 21">
                  <a:extLst>
                    <a:ext uri="{FF2B5EF4-FFF2-40B4-BE49-F238E27FC236}">
                      <a16:creationId xmlns:a16="http://schemas.microsoft.com/office/drawing/2014/main" id="{1905F3C7-F559-43F8-96ED-14BD0056A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5" name="AutoShape 22">
                  <a:extLst>
                    <a:ext uri="{FF2B5EF4-FFF2-40B4-BE49-F238E27FC236}">
                      <a16:creationId xmlns:a16="http://schemas.microsoft.com/office/drawing/2014/main" id="{53D3F502-7CA4-4D6D-ACE1-7DAF4574C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81" name="Line 23">
                <a:extLst>
                  <a:ext uri="{FF2B5EF4-FFF2-40B4-BE49-F238E27FC236}">
                    <a16:creationId xmlns:a16="http://schemas.microsoft.com/office/drawing/2014/main" id="{1BEABC40-0A78-422C-9B04-77BA28C3D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2" name="Rectangle 24">
                <a:extLst>
                  <a:ext uri="{FF2B5EF4-FFF2-40B4-BE49-F238E27FC236}">
                    <a16:creationId xmlns:a16="http://schemas.microsoft.com/office/drawing/2014/main" id="{18EB9395-91A2-4244-87FA-55FD61C50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8" name="Group 25">
            <a:extLst>
              <a:ext uri="{FF2B5EF4-FFF2-40B4-BE49-F238E27FC236}">
                <a16:creationId xmlns:a16="http://schemas.microsoft.com/office/drawing/2014/main" id="{9E109DA3-E01B-435C-8FC8-71C779B23B3F}"/>
              </a:ext>
            </a:extLst>
          </p:cNvPr>
          <p:cNvGrpSpPr>
            <a:grpSpLocks/>
          </p:cNvGrpSpPr>
          <p:nvPr/>
        </p:nvGrpSpPr>
        <p:grpSpPr bwMode="auto">
          <a:xfrm>
            <a:off x="1844903" y="1976710"/>
            <a:ext cx="76200" cy="990600"/>
            <a:chOff x="1488" y="144"/>
            <a:chExt cx="48" cy="624"/>
          </a:xfrm>
        </p:grpSpPr>
        <p:grpSp>
          <p:nvGrpSpPr>
            <p:cNvPr id="471" name="Group 26">
              <a:extLst>
                <a:ext uri="{FF2B5EF4-FFF2-40B4-BE49-F238E27FC236}">
                  <a16:creationId xmlns:a16="http://schemas.microsoft.com/office/drawing/2014/main" id="{D40D6367-0A81-4724-9BD2-50D4DD673B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4"/>
              <a:ext cx="48" cy="384"/>
              <a:chOff x="1968" y="2400"/>
              <a:chExt cx="48" cy="576"/>
            </a:xfrm>
          </p:grpSpPr>
          <p:sp>
            <p:nvSpPr>
              <p:cNvPr id="474" name="AutoShape 27">
                <a:extLst>
                  <a:ext uri="{FF2B5EF4-FFF2-40B4-BE49-F238E27FC236}">
                    <a16:creationId xmlns:a16="http://schemas.microsoft.com/office/drawing/2014/main" id="{AB0824C5-B39B-4A2B-928A-785A16CFC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400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5" name="AutoShape 28">
                <a:extLst>
                  <a:ext uri="{FF2B5EF4-FFF2-40B4-BE49-F238E27FC236}">
                    <a16:creationId xmlns:a16="http://schemas.microsoft.com/office/drawing/2014/main" id="{2F370228-6130-4727-86A6-A98DB1F56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6" name="AutoShape 29">
                <a:extLst>
                  <a:ext uri="{FF2B5EF4-FFF2-40B4-BE49-F238E27FC236}">
                    <a16:creationId xmlns:a16="http://schemas.microsoft.com/office/drawing/2014/main" id="{99966631-1FBF-42B7-A5E5-1974E0933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72" name="Line 30">
              <a:extLst>
                <a:ext uri="{FF2B5EF4-FFF2-40B4-BE49-F238E27FC236}">
                  <a16:creationId xmlns:a16="http://schemas.microsoft.com/office/drawing/2014/main" id="{9DDE27FD-B927-48A3-B4F5-3CD7F1C9D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3" name="Rectangle 31">
              <a:extLst>
                <a:ext uri="{FF2B5EF4-FFF2-40B4-BE49-F238E27FC236}">
                  <a16:creationId xmlns:a16="http://schemas.microsoft.com/office/drawing/2014/main" id="{9CAD89AC-AC43-4B10-9341-3C8E8E50B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72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1503E783-0F5A-4C3C-9716-66D389B4BC3B}"/>
              </a:ext>
            </a:extLst>
          </p:cNvPr>
          <p:cNvGrpSpPr>
            <a:grpSpLocks/>
          </p:cNvGrpSpPr>
          <p:nvPr/>
        </p:nvGrpSpPr>
        <p:grpSpPr bwMode="auto">
          <a:xfrm>
            <a:off x="1997303" y="1976710"/>
            <a:ext cx="76200" cy="990600"/>
            <a:chOff x="1488" y="144"/>
            <a:chExt cx="48" cy="624"/>
          </a:xfrm>
        </p:grpSpPr>
        <p:grpSp>
          <p:nvGrpSpPr>
            <p:cNvPr id="465" name="Group 33">
              <a:extLst>
                <a:ext uri="{FF2B5EF4-FFF2-40B4-BE49-F238E27FC236}">
                  <a16:creationId xmlns:a16="http://schemas.microsoft.com/office/drawing/2014/main" id="{D6591E45-8F26-4B29-ADE6-BDC0FF0904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4"/>
              <a:ext cx="48" cy="384"/>
              <a:chOff x="1968" y="2400"/>
              <a:chExt cx="48" cy="576"/>
            </a:xfrm>
          </p:grpSpPr>
          <p:sp>
            <p:nvSpPr>
              <p:cNvPr id="468" name="AutoShape 34">
                <a:extLst>
                  <a:ext uri="{FF2B5EF4-FFF2-40B4-BE49-F238E27FC236}">
                    <a16:creationId xmlns:a16="http://schemas.microsoft.com/office/drawing/2014/main" id="{8804CC23-9FF2-4AA8-9B61-F0E245D4C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400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9" name="AutoShape 35">
                <a:extLst>
                  <a:ext uri="{FF2B5EF4-FFF2-40B4-BE49-F238E27FC236}">
                    <a16:creationId xmlns:a16="http://schemas.microsoft.com/office/drawing/2014/main" id="{BD342FF6-333D-426D-BFCC-425C8C0D8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0" name="AutoShape 36">
                <a:extLst>
                  <a:ext uri="{FF2B5EF4-FFF2-40B4-BE49-F238E27FC236}">
                    <a16:creationId xmlns:a16="http://schemas.microsoft.com/office/drawing/2014/main" id="{D6E22304-CC91-4DA7-A9CA-1B36A9E44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66" name="Line 37">
              <a:extLst>
                <a:ext uri="{FF2B5EF4-FFF2-40B4-BE49-F238E27FC236}">
                  <a16:creationId xmlns:a16="http://schemas.microsoft.com/office/drawing/2014/main" id="{9581C9E0-AED0-49C3-97F4-47DA4496C3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7" name="Rectangle 38">
              <a:extLst>
                <a:ext uri="{FF2B5EF4-FFF2-40B4-BE49-F238E27FC236}">
                  <a16:creationId xmlns:a16="http://schemas.microsoft.com/office/drawing/2014/main" id="{C176BED7-B1CB-4E97-9D30-1FE79921C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72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" name="Group 39">
            <a:extLst>
              <a:ext uri="{FF2B5EF4-FFF2-40B4-BE49-F238E27FC236}">
                <a16:creationId xmlns:a16="http://schemas.microsoft.com/office/drawing/2014/main" id="{AC79F0D5-53F6-4F7E-B6D5-23205713218E}"/>
              </a:ext>
            </a:extLst>
          </p:cNvPr>
          <p:cNvGrpSpPr>
            <a:grpSpLocks/>
          </p:cNvGrpSpPr>
          <p:nvPr/>
        </p:nvGrpSpPr>
        <p:grpSpPr bwMode="auto">
          <a:xfrm>
            <a:off x="2149703" y="1976710"/>
            <a:ext cx="76200" cy="990600"/>
            <a:chOff x="1488" y="144"/>
            <a:chExt cx="48" cy="624"/>
          </a:xfrm>
        </p:grpSpPr>
        <p:grpSp>
          <p:nvGrpSpPr>
            <p:cNvPr id="459" name="Group 40">
              <a:extLst>
                <a:ext uri="{FF2B5EF4-FFF2-40B4-BE49-F238E27FC236}">
                  <a16:creationId xmlns:a16="http://schemas.microsoft.com/office/drawing/2014/main" id="{D77CE2B0-3CD1-4A3C-B70E-9CB6724A53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44"/>
              <a:ext cx="48" cy="384"/>
              <a:chOff x="1968" y="2400"/>
              <a:chExt cx="48" cy="576"/>
            </a:xfrm>
          </p:grpSpPr>
          <p:sp>
            <p:nvSpPr>
              <p:cNvPr id="462" name="AutoShape 41">
                <a:extLst>
                  <a:ext uri="{FF2B5EF4-FFF2-40B4-BE49-F238E27FC236}">
                    <a16:creationId xmlns:a16="http://schemas.microsoft.com/office/drawing/2014/main" id="{EFC0D9D8-0A55-4D36-94CB-4E6C982B7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400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3" name="AutoShape 42">
                <a:extLst>
                  <a:ext uri="{FF2B5EF4-FFF2-40B4-BE49-F238E27FC236}">
                    <a16:creationId xmlns:a16="http://schemas.microsoft.com/office/drawing/2014/main" id="{5A00E009-E011-412E-AACD-11FA6FAFA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4" name="AutoShape 43">
                <a:extLst>
                  <a:ext uri="{FF2B5EF4-FFF2-40B4-BE49-F238E27FC236}">
                    <a16:creationId xmlns:a16="http://schemas.microsoft.com/office/drawing/2014/main" id="{BBD24E1E-3AAD-4DC7-8ABE-78D035B76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8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66FF">
                      <a:gamma/>
                      <a:shade val="46275"/>
                      <a:invGamma/>
                    </a:srgbClr>
                  </a:gs>
                  <a:gs pos="50000">
                    <a:srgbClr val="6666FF"/>
                  </a:gs>
                  <a:gs pos="100000">
                    <a:srgbClr val="6666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60" name="Line 44">
              <a:extLst>
                <a:ext uri="{FF2B5EF4-FFF2-40B4-BE49-F238E27FC236}">
                  <a16:creationId xmlns:a16="http://schemas.microsoft.com/office/drawing/2014/main" id="{473DA0E1-ED27-4831-9AD4-51A18AB88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52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1" name="Rectangle 45">
              <a:extLst>
                <a:ext uri="{FF2B5EF4-FFF2-40B4-BE49-F238E27FC236}">
                  <a16:creationId xmlns:a16="http://schemas.microsoft.com/office/drawing/2014/main" id="{B9A5AD6A-BC23-4B41-87EC-082047375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72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99CCFF">
                    <a:gamma/>
                    <a:shade val="46275"/>
                    <a:invGamma/>
                  </a:srgbClr>
                </a:gs>
                <a:gs pos="50000">
                  <a:srgbClr val="99CCFF"/>
                </a:gs>
                <a:gs pos="100000">
                  <a:srgbClr val="99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" name="Group 46">
            <a:extLst>
              <a:ext uri="{FF2B5EF4-FFF2-40B4-BE49-F238E27FC236}">
                <a16:creationId xmlns:a16="http://schemas.microsoft.com/office/drawing/2014/main" id="{EE066EAE-3C37-4B12-8A6D-BB9160B8CDE7}"/>
              </a:ext>
            </a:extLst>
          </p:cNvPr>
          <p:cNvGrpSpPr>
            <a:grpSpLocks/>
          </p:cNvGrpSpPr>
          <p:nvPr/>
        </p:nvGrpSpPr>
        <p:grpSpPr bwMode="auto">
          <a:xfrm>
            <a:off x="2454503" y="1976710"/>
            <a:ext cx="152400" cy="228600"/>
            <a:chOff x="1056" y="240"/>
            <a:chExt cx="96" cy="144"/>
          </a:xfrm>
        </p:grpSpPr>
        <p:sp>
          <p:nvSpPr>
            <p:cNvPr id="456" name="Oval 47">
              <a:extLst>
                <a:ext uri="{FF2B5EF4-FFF2-40B4-BE49-F238E27FC236}">
                  <a16:creationId xmlns:a16="http://schemas.microsoft.com/office/drawing/2014/main" id="{CF831533-03DA-4530-9900-48EBF4934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7" name="Oval 48">
              <a:extLst>
                <a:ext uri="{FF2B5EF4-FFF2-40B4-BE49-F238E27FC236}">
                  <a16:creationId xmlns:a16="http://schemas.microsoft.com/office/drawing/2014/main" id="{7EEDB7F1-2A03-470B-A034-B62163E2B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8" name="Oval 49">
              <a:extLst>
                <a:ext uri="{FF2B5EF4-FFF2-40B4-BE49-F238E27FC236}">
                  <a16:creationId xmlns:a16="http://schemas.microsoft.com/office/drawing/2014/main" id="{4E01E6E7-E0FD-4695-A0FC-0040DFFD3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" name="Line 50">
            <a:extLst>
              <a:ext uri="{FF2B5EF4-FFF2-40B4-BE49-F238E27FC236}">
                <a16:creationId xmlns:a16="http://schemas.microsoft.com/office/drawing/2014/main" id="{B3A65546-C11C-43F0-9F56-7A07DF2F08A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1628" y="2281510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Text Box 51">
            <a:extLst>
              <a:ext uri="{FF2B5EF4-FFF2-40B4-BE49-F238E27FC236}">
                <a16:creationId xmlns:a16="http://schemas.microsoft.com/office/drawing/2014/main" id="{CF7D8600-BAEF-4260-88E5-AADC1AE87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394" y="1642544"/>
            <a:ext cx="759054" cy="3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200" b="1" dirty="0"/>
              <a:t>Death</a:t>
            </a:r>
          </a:p>
          <a:p>
            <a:pPr>
              <a:lnSpc>
                <a:spcPts val="1100"/>
              </a:lnSpc>
            </a:pPr>
            <a:r>
              <a:rPr lang="en-US" altLang="ja-JP" sz="1200" b="1" dirty="0"/>
              <a:t>Receptor</a:t>
            </a:r>
          </a:p>
        </p:txBody>
      </p:sp>
      <p:sp>
        <p:nvSpPr>
          <p:cNvPr id="14" name="Text Box 52">
            <a:extLst>
              <a:ext uri="{FF2B5EF4-FFF2-40B4-BE49-F238E27FC236}">
                <a16:creationId xmlns:a16="http://schemas.microsoft.com/office/drawing/2014/main" id="{9D6F56E2-E5E4-4C15-8962-BB327E2CC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037" y="1623632"/>
            <a:ext cx="602024" cy="3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200" b="1" dirty="0"/>
              <a:t>Death</a:t>
            </a:r>
          </a:p>
          <a:p>
            <a:pPr>
              <a:lnSpc>
                <a:spcPts val="1100"/>
              </a:lnSpc>
            </a:pPr>
            <a:r>
              <a:rPr lang="en-US" altLang="ja-JP" sz="1200" b="1" dirty="0"/>
              <a:t>Ligand</a:t>
            </a:r>
          </a:p>
        </p:txBody>
      </p:sp>
      <p:grpSp>
        <p:nvGrpSpPr>
          <p:cNvPr id="15" name="Group 53">
            <a:extLst>
              <a:ext uri="{FF2B5EF4-FFF2-40B4-BE49-F238E27FC236}">
                <a16:creationId xmlns:a16="http://schemas.microsoft.com/office/drawing/2014/main" id="{A85F9339-9407-4167-ABB8-94E7889CA6B0}"/>
              </a:ext>
            </a:extLst>
          </p:cNvPr>
          <p:cNvGrpSpPr>
            <a:grpSpLocks/>
          </p:cNvGrpSpPr>
          <p:nvPr/>
        </p:nvGrpSpPr>
        <p:grpSpPr bwMode="auto">
          <a:xfrm>
            <a:off x="2911703" y="1748110"/>
            <a:ext cx="152400" cy="228600"/>
            <a:chOff x="1056" y="240"/>
            <a:chExt cx="96" cy="144"/>
          </a:xfrm>
        </p:grpSpPr>
        <p:sp>
          <p:nvSpPr>
            <p:cNvPr id="453" name="Oval 54">
              <a:extLst>
                <a:ext uri="{FF2B5EF4-FFF2-40B4-BE49-F238E27FC236}">
                  <a16:creationId xmlns:a16="http://schemas.microsoft.com/office/drawing/2014/main" id="{56232B91-08B2-496A-A66A-0D4FAE8F5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4" name="Oval 55">
              <a:extLst>
                <a:ext uri="{FF2B5EF4-FFF2-40B4-BE49-F238E27FC236}">
                  <a16:creationId xmlns:a16="http://schemas.microsoft.com/office/drawing/2014/main" id="{A02F49D8-6373-432E-B55D-B91C561F6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5" name="Oval 56">
              <a:extLst>
                <a:ext uri="{FF2B5EF4-FFF2-40B4-BE49-F238E27FC236}">
                  <a16:creationId xmlns:a16="http://schemas.microsoft.com/office/drawing/2014/main" id="{ABE6CFFB-7083-4F77-AC51-E298B8F39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6" name="Group 57">
            <a:extLst>
              <a:ext uri="{FF2B5EF4-FFF2-40B4-BE49-F238E27FC236}">
                <a16:creationId xmlns:a16="http://schemas.microsoft.com/office/drawing/2014/main" id="{41C94563-D339-4497-8C73-7FB77C00F9F0}"/>
              </a:ext>
            </a:extLst>
          </p:cNvPr>
          <p:cNvGrpSpPr>
            <a:grpSpLocks/>
          </p:cNvGrpSpPr>
          <p:nvPr/>
        </p:nvGrpSpPr>
        <p:grpSpPr bwMode="auto">
          <a:xfrm>
            <a:off x="1844903" y="3348310"/>
            <a:ext cx="74613" cy="457200"/>
            <a:chOff x="1200" y="1104"/>
            <a:chExt cx="48" cy="192"/>
          </a:xfrm>
        </p:grpSpPr>
        <p:sp>
          <p:nvSpPr>
            <p:cNvPr id="451" name="Rectangle 58">
              <a:extLst>
                <a:ext uri="{FF2B5EF4-FFF2-40B4-BE49-F238E27FC236}">
                  <a16:creationId xmlns:a16="http://schemas.microsoft.com/office/drawing/2014/main" id="{BA1BBF43-24A0-472B-9C9F-DF4DF839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04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5000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2" name="AutoShape 59">
              <a:extLst>
                <a:ext uri="{FF2B5EF4-FFF2-40B4-BE49-F238E27FC236}">
                  <a16:creationId xmlns:a16="http://schemas.microsoft.com/office/drawing/2014/main" id="{E15D4C71-C31C-4855-9E25-6597169F2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00"/>
              <a:ext cx="47" cy="96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7" name="Group 60">
            <a:extLst>
              <a:ext uri="{FF2B5EF4-FFF2-40B4-BE49-F238E27FC236}">
                <a16:creationId xmlns:a16="http://schemas.microsoft.com/office/drawing/2014/main" id="{8825D861-5D7E-48B3-BED0-8D9495C3B601}"/>
              </a:ext>
            </a:extLst>
          </p:cNvPr>
          <p:cNvGrpSpPr>
            <a:grpSpLocks/>
          </p:cNvGrpSpPr>
          <p:nvPr/>
        </p:nvGrpSpPr>
        <p:grpSpPr bwMode="auto">
          <a:xfrm>
            <a:off x="1997303" y="3348310"/>
            <a:ext cx="74613" cy="457200"/>
            <a:chOff x="1200" y="1104"/>
            <a:chExt cx="48" cy="192"/>
          </a:xfrm>
        </p:grpSpPr>
        <p:sp>
          <p:nvSpPr>
            <p:cNvPr id="449" name="Rectangle 61">
              <a:extLst>
                <a:ext uri="{FF2B5EF4-FFF2-40B4-BE49-F238E27FC236}">
                  <a16:creationId xmlns:a16="http://schemas.microsoft.com/office/drawing/2014/main" id="{3D652461-F4ED-45E3-8803-B039B1382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04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5000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0" name="AutoShape 62">
              <a:extLst>
                <a:ext uri="{FF2B5EF4-FFF2-40B4-BE49-F238E27FC236}">
                  <a16:creationId xmlns:a16="http://schemas.microsoft.com/office/drawing/2014/main" id="{40AAC628-BAD4-466D-B46E-165446F16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00"/>
              <a:ext cx="47" cy="96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86C77675-0FB2-4874-918C-E5ECABF12F51}"/>
              </a:ext>
            </a:extLst>
          </p:cNvPr>
          <p:cNvGrpSpPr>
            <a:grpSpLocks/>
          </p:cNvGrpSpPr>
          <p:nvPr/>
        </p:nvGrpSpPr>
        <p:grpSpPr bwMode="auto">
          <a:xfrm>
            <a:off x="2149703" y="3348310"/>
            <a:ext cx="74613" cy="457200"/>
            <a:chOff x="1200" y="1104"/>
            <a:chExt cx="48" cy="192"/>
          </a:xfrm>
        </p:grpSpPr>
        <p:sp>
          <p:nvSpPr>
            <p:cNvPr id="447" name="Rectangle 64">
              <a:extLst>
                <a:ext uri="{FF2B5EF4-FFF2-40B4-BE49-F238E27FC236}">
                  <a16:creationId xmlns:a16="http://schemas.microsoft.com/office/drawing/2014/main" id="{39767E5F-0577-4C2F-8C5D-F69189827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04"/>
              <a:ext cx="48" cy="96"/>
            </a:xfrm>
            <a:prstGeom prst="rect">
              <a:avLst/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5000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8" name="AutoShape 65">
              <a:extLst>
                <a:ext uri="{FF2B5EF4-FFF2-40B4-BE49-F238E27FC236}">
                  <a16:creationId xmlns:a16="http://schemas.microsoft.com/office/drawing/2014/main" id="{3BCAC05B-4500-4E51-8E89-63FE40A28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00"/>
              <a:ext cx="47" cy="96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" name="Text Box 66">
            <a:extLst>
              <a:ext uri="{FF2B5EF4-FFF2-40B4-BE49-F238E27FC236}">
                <a16:creationId xmlns:a16="http://schemas.microsoft.com/office/drawing/2014/main" id="{A979BB5E-375C-4776-9EF5-15B5AD58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828" y="3080022"/>
            <a:ext cx="606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FADD</a:t>
            </a:r>
          </a:p>
        </p:txBody>
      </p:sp>
      <p:grpSp>
        <p:nvGrpSpPr>
          <p:cNvPr id="20" name="Group 67">
            <a:extLst>
              <a:ext uri="{FF2B5EF4-FFF2-40B4-BE49-F238E27FC236}">
                <a16:creationId xmlns:a16="http://schemas.microsoft.com/office/drawing/2014/main" id="{31C6A5CC-BE3E-4F93-95F3-B167BC7BD8C7}"/>
              </a:ext>
            </a:extLst>
          </p:cNvPr>
          <p:cNvGrpSpPr>
            <a:grpSpLocks/>
          </p:cNvGrpSpPr>
          <p:nvPr/>
        </p:nvGrpSpPr>
        <p:grpSpPr bwMode="auto">
          <a:xfrm>
            <a:off x="3445103" y="1976710"/>
            <a:ext cx="152400" cy="990600"/>
            <a:chOff x="1488" y="288"/>
            <a:chExt cx="96" cy="624"/>
          </a:xfrm>
        </p:grpSpPr>
        <p:grpSp>
          <p:nvGrpSpPr>
            <p:cNvPr id="426" name="Group 68">
              <a:extLst>
                <a:ext uri="{FF2B5EF4-FFF2-40B4-BE49-F238E27FC236}">
                  <a16:creationId xmlns:a16="http://schemas.microsoft.com/office/drawing/2014/main" id="{0C289D9C-BB35-4B5E-9936-1171728A1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288"/>
              <a:ext cx="48" cy="624"/>
              <a:chOff x="1488" y="144"/>
              <a:chExt cx="48" cy="624"/>
            </a:xfrm>
          </p:grpSpPr>
          <p:grpSp>
            <p:nvGrpSpPr>
              <p:cNvPr id="441" name="Group 69">
                <a:extLst>
                  <a:ext uri="{FF2B5EF4-FFF2-40B4-BE49-F238E27FC236}">
                    <a16:creationId xmlns:a16="http://schemas.microsoft.com/office/drawing/2014/main" id="{6FD2A39B-2EBC-4956-ACE5-A968882744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44" name="AutoShape 70">
                  <a:extLst>
                    <a:ext uri="{FF2B5EF4-FFF2-40B4-BE49-F238E27FC236}">
                      <a16:creationId xmlns:a16="http://schemas.microsoft.com/office/drawing/2014/main" id="{9E8CB6DF-EFCB-4196-B369-44340A49E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5" name="AutoShape 71">
                  <a:extLst>
                    <a:ext uri="{FF2B5EF4-FFF2-40B4-BE49-F238E27FC236}">
                      <a16:creationId xmlns:a16="http://schemas.microsoft.com/office/drawing/2014/main" id="{C0FFB7D1-824F-486D-AC5C-37FA519569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6" name="AutoShape 72">
                  <a:extLst>
                    <a:ext uri="{FF2B5EF4-FFF2-40B4-BE49-F238E27FC236}">
                      <a16:creationId xmlns:a16="http://schemas.microsoft.com/office/drawing/2014/main" id="{517C97D0-7075-4919-9CD1-A17FB03777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42" name="Line 73">
                <a:extLst>
                  <a:ext uri="{FF2B5EF4-FFF2-40B4-BE49-F238E27FC236}">
                    <a16:creationId xmlns:a16="http://schemas.microsoft.com/office/drawing/2014/main" id="{37EF1287-2784-4DDC-B696-118362B29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3" name="Rectangle 74">
                <a:extLst>
                  <a:ext uri="{FF2B5EF4-FFF2-40B4-BE49-F238E27FC236}">
                    <a16:creationId xmlns:a16="http://schemas.microsoft.com/office/drawing/2014/main" id="{BC3908D9-267D-43AE-9BA4-1717CC2F4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27" name="Group 75">
              <a:extLst>
                <a:ext uri="{FF2B5EF4-FFF2-40B4-BE49-F238E27FC236}">
                  <a16:creationId xmlns:a16="http://schemas.microsoft.com/office/drawing/2014/main" id="{1EA4D97B-3BAC-4095-B732-C3099BE7DB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288"/>
              <a:ext cx="48" cy="624"/>
              <a:chOff x="1488" y="144"/>
              <a:chExt cx="48" cy="624"/>
            </a:xfrm>
          </p:grpSpPr>
          <p:grpSp>
            <p:nvGrpSpPr>
              <p:cNvPr id="435" name="Group 76">
                <a:extLst>
                  <a:ext uri="{FF2B5EF4-FFF2-40B4-BE49-F238E27FC236}">
                    <a16:creationId xmlns:a16="http://schemas.microsoft.com/office/drawing/2014/main" id="{DAA56E7D-2D2F-41B5-8964-8B2B3A46F4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38" name="AutoShape 77">
                  <a:extLst>
                    <a:ext uri="{FF2B5EF4-FFF2-40B4-BE49-F238E27FC236}">
                      <a16:creationId xmlns:a16="http://schemas.microsoft.com/office/drawing/2014/main" id="{398B4815-3B6C-4EF4-B8CC-E2F7FA4C7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9" name="AutoShape 78">
                  <a:extLst>
                    <a:ext uri="{FF2B5EF4-FFF2-40B4-BE49-F238E27FC236}">
                      <a16:creationId xmlns:a16="http://schemas.microsoft.com/office/drawing/2014/main" id="{3D03E0C3-C582-4F64-8DC2-003C4FE58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40" name="AutoShape 79">
                  <a:extLst>
                    <a:ext uri="{FF2B5EF4-FFF2-40B4-BE49-F238E27FC236}">
                      <a16:creationId xmlns:a16="http://schemas.microsoft.com/office/drawing/2014/main" id="{D465ED61-0A57-41B7-A39F-FBB40616FB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36" name="Line 80">
                <a:extLst>
                  <a:ext uri="{FF2B5EF4-FFF2-40B4-BE49-F238E27FC236}">
                    <a16:creationId xmlns:a16="http://schemas.microsoft.com/office/drawing/2014/main" id="{CD962E91-A501-4B3D-86C1-A93169F0B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7" name="Rectangle 81">
                <a:extLst>
                  <a:ext uri="{FF2B5EF4-FFF2-40B4-BE49-F238E27FC236}">
                    <a16:creationId xmlns:a16="http://schemas.microsoft.com/office/drawing/2014/main" id="{B27410B9-7A26-48DD-BE2D-5C42A7631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28" name="Group 82">
              <a:extLst>
                <a:ext uri="{FF2B5EF4-FFF2-40B4-BE49-F238E27FC236}">
                  <a16:creationId xmlns:a16="http://schemas.microsoft.com/office/drawing/2014/main" id="{5E5D786B-4049-4050-9D9E-8DB27E5F2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288"/>
              <a:ext cx="48" cy="624"/>
              <a:chOff x="1488" y="144"/>
              <a:chExt cx="48" cy="624"/>
            </a:xfrm>
          </p:grpSpPr>
          <p:grpSp>
            <p:nvGrpSpPr>
              <p:cNvPr id="429" name="Group 83">
                <a:extLst>
                  <a:ext uri="{FF2B5EF4-FFF2-40B4-BE49-F238E27FC236}">
                    <a16:creationId xmlns:a16="http://schemas.microsoft.com/office/drawing/2014/main" id="{6FD0713E-52FF-45A2-85B5-170B4DC106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44"/>
                <a:ext cx="48" cy="384"/>
                <a:chOff x="1968" y="2400"/>
                <a:chExt cx="48" cy="576"/>
              </a:xfrm>
            </p:grpSpPr>
            <p:sp>
              <p:nvSpPr>
                <p:cNvPr id="432" name="AutoShape 84">
                  <a:extLst>
                    <a:ext uri="{FF2B5EF4-FFF2-40B4-BE49-F238E27FC236}">
                      <a16:creationId xmlns:a16="http://schemas.microsoft.com/office/drawing/2014/main" id="{F7019298-E8F8-4092-804F-C05807AD1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400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3" name="AutoShape 85">
                  <a:extLst>
                    <a:ext uri="{FF2B5EF4-FFF2-40B4-BE49-F238E27FC236}">
                      <a16:creationId xmlns:a16="http://schemas.microsoft.com/office/drawing/2014/main" id="{E690E36A-C74D-474E-AE3F-304DCF34C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34" name="AutoShape 86">
                  <a:extLst>
                    <a:ext uri="{FF2B5EF4-FFF2-40B4-BE49-F238E27FC236}">
                      <a16:creationId xmlns:a16="http://schemas.microsoft.com/office/drawing/2014/main" id="{A2ADB162-383B-42F3-BC2D-A915AD80CD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8" y="2784"/>
                  <a:ext cx="48" cy="192"/>
                </a:xfrm>
                <a:prstGeom prst="octagon">
                  <a:avLst>
                    <a:gd name="adj" fmla="val 29287"/>
                  </a:avLst>
                </a:prstGeom>
                <a:gradFill rotWithShape="0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50000">
                      <a:srgbClr val="6666FF"/>
                    </a:gs>
                    <a:gs pos="100000">
                      <a:srgbClr val="6666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430" name="Line 87">
                <a:extLst>
                  <a:ext uri="{FF2B5EF4-FFF2-40B4-BE49-F238E27FC236}">
                    <a16:creationId xmlns:a16="http://schemas.microsoft.com/office/drawing/2014/main" id="{EC0BA908-7DB5-4272-9AB3-0D6CCB615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2" y="52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1" name="Rectangle 88">
                <a:extLst>
                  <a:ext uri="{FF2B5EF4-FFF2-40B4-BE49-F238E27FC236}">
                    <a16:creationId xmlns:a16="http://schemas.microsoft.com/office/drawing/2014/main" id="{FE8C0EE1-D399-47D2-B319-6544FD071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672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99CCFF">
                      <a:gamma/>
                      <a:shade val="46275"/>
                      <a:invGamma/>
                    </a:srgbClr>
                  </a:gs>
                  <a:gs pos="50000">
                    <a:srgbClr val="99CCFF"/>
                  </a:gs>
                  <a:gs pos="100000">
                    <a:srgbClr val="99CC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grpSp>
        <p:nvGrpSpPr>
          <p:cNvPr id="21" name="Group 89">
            <a:extLst>
              <a:ext uri="{FF2B5EF4-FFF2-40B4-BE49-F238E27FC236}">
                <a16:creationId xmlns:a16="http://schemas.microsoft.com/office/drawing/2014/main" id="{9E4D1B1A-CDB0-4987-82BB-5C916FCE946A}"/>
              </a:ext>
            </a:extLst>
          </p:cNvPr>
          <p:cNvGrpSpPr>
            <a:grpSpLocks/>
          </p:cNvGrpSpPr>
          <p:nvPr/>
        </p:nvGrpSpPr>
        <p:grpSpPr bwMode="auto">
          <a:xfrm>
            <a:off x="3445103" y="1748110"/>
            <a:ext cx="152400" cy="228600"/>
            <a:chOff x="1056" y="240"/>
            <a:chExt cx="96" cy="144"/>
          </a:xfrm>
        </p:grpSpPr>
        <p:sp>
          <p:nvSpPr>
            <p:cNvPr id="423" name="Oval 90">
              <a:extLst>
                <a:ext uri="{FF2B5EF4-FFF2-40B4-BE49-F238E27FC236}">
                  <a16:creationId xmlns:a16="http://schemas.microsoft.com/office/drawing/2014/main" id="{D6553778-128C-4663-97A3-8470F0418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4" name="Oval 91">
              <a:extLst>
                <a:ext uri="{FF2B5EF4-FFF2-40B4-BE49-F238E27FC236}">
                  <a16:creationId xmlns:a16="http://schemas.microsoft.com/office/drawing/2014/main" id="{2F5106DD-168B-4E43-9613-1BE184A8E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5" name="Oval 92">
              <a:extLst>
                <a:ext uri="{FF2B5EF4-FFF2-40B4-BE49-F238E27FC236}">
                  <a16:creationId xmlns:a16="http://schemas.microsoft.com/office/drawing/2014/main" id="{85F3D593-1851-41A9-A85B-3D843C1C3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0" y="240"/>
              <a:ext cx="48" cy="144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2" name="Group 93">
            <a:extLst>
              <a:ext uri="{FF2B5EF4-FFF2-40B4-BE49-F238E27FC236}">
                <a16:creationId xmlns:a16="http://schemas.microsoft.com/office/drawing/2014/main" id="{8399EE70-0A77-42FF-A4D9-5211DFE74FFB}"/>
              </a:ext>
            </a:extLst>
          </p:cNvPr>
          <p:cNvGrpSpPr>
            <a:grpSpLocks/>
          </p:cNvGrpSpPr>
          <p:nvPr/>
        </p:nvGrpSpPr>
        <p:grpSpPr bwMode="auto">
          <a:xfrm>
            <a:off x="3445103" y="2967310"/>
            <a:ext cx="152400" cy="533400"/>
            <a:chOff x="1632" y="1248"/>
            <a:chExt cx="96" cy="192"/>
          </a:xfrm>
        </p:grpSpPr>
        <p:grpSp>
          <p:nvGrpSpPr>
            <p:cNvPr id="414" name="Group 94">
              <a:extLst>
                <a:ext uri="{FF2B5EF4-FFF2-40B4-BE49-F238E27FC236}">
                  <a16:creationId xmlns:a16="http://schemas.microsoft.com/office/drawing/2014/main" id="{F4A6ABAA-9379-4281-9FAE-61D36151A9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1248"/>
              <a:ext cx="48" cy="192"/>
              <a:chOff x="1200" y="1104"/>
              <a:chExt cx="48" cy="192"/>
            </a:xfrm>
          </p:grpSpPr>
          <p:sp>
            <p:nvSpPr>
              <p:cNvPr id="421" name="Rectangle 95">
                <a:extLst>
                  <a:ext uri="{FF2B5EF4-FFF2-40B4-BE49-F238E27FC236}">
                    <a16:creationId xmlns:a16="http://schemas.microsoft.com/office/drawing/2014/main" id="{289F376E-6A1E-4F1C-ADED-D805A0B03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2" name="AutoShape 96">
                <a:extLst>
                  <a:ext uri="{FF2B5EF4-FFF2-40B4-BE49-F238E27FC236}">
                    <a16:creationId xmlns:a16="http://schemas.microsoft.com/office/drawing/2014/main" id="{05E178BE-B496-4CBC-B606-ACAEA873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15" name="Group 97">
              <a:extLst>
                <a:ext uri="{FF2B5EF4-FFF2-40B4-BE49-F238E27FC236}">
                  <a16:creationId xmlns:a16="http://schemas.microsoft.com/office/drawing/2014/main" id="{5E09658C-276C-4886-B21F-A78312CBB8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248"/>
              <a:ext cx="48" cy="192"/>
              <a:chOff x="1200" y="1104"/>
              <a:chExt cx="48" cy="192"/>
            </a:xfrm>
          </p:grpSpPr>
          <p:sp>
            <p:nvSpPr>
              <p:cNvPr id="419" name="Rectangle 98">
                <a:extLst>
                  <a:ext uri="{FF2B5EF4-FFF2-40B4-BE49-F238E27FC236}">
                    <a16:creationId xmlns:a16="http://schemas.microsoft.com/office/drawing/2014/main" id="{7C7BDAC9-F910-475D-9070-3019A9F80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0" name="AutoShape 99">
                <a:extLst>
                  <a:ext uri="{FF2B5EF4-FFF2-40B4-BE49-F238E27FC236}">
                    <a16:creationId xmlns:a16="http://schemas.microsoft.com/office/drawing/2014/main" id="{838F7BD2-CCC9-45B7-B5A8-D94F8EDFC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416" name="Group 100">
              <a:extLst>
                <a:ext uri="{FF2B5EF4-FFF2-40B4-BE49-F238E27FC236}">
                  <a16:creationId xmlns:a16="http://schemas.microsoft.com/office/drawing/2014/main" id="{1F70E6EC-AE42-42B8-955C-8876AB2C9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6" y="1248"/>
              <a:ext cx="48" cy="192"/>
              <a:chOff x="1200" y="1104"/>
              <a:chExt cx="48" cy="192"/>
            </a:xfrm>
          </p:grpSpPr>
          <p:sp>
            <p:nvSpPr>
              <p:cNvPr id="417" name="Rectangle 101">
                <a:extLst>
                  <a:ext uri="{FF2B5EF4-FFF2-40B4-BE49-F238E27FC236}">
                    <a16:creationId xmlns:a16="http://schemas.microsoft.com/office/drawing/2014/main" id="{7AFA49D7-17F5-4601-AB75-3BF28BBC1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104"/>
                <a:ext cx="48" cy="96"/>
              </a:xfrm>
              <a:prstGeom prst="rect">
                <a:avLst/>
              </a:prstGeom>
              <a:gradFill rotWithShape="0">
                <a:gsLst>
                  <a:gs pos="0">
                    <a:srgbClr val="FF99FF">
                      <a:gamma/>
                      <a:shade val="46275"/>
                      <a:invGamma/>
                    </a:srgbClr>
                  </a:gs>
                  <a:gs pos="50000">
                    <a:srgbClr val="FF99FF"/>
                  </a:gs>
                  <a:gs pos="100000">
                    <a:srgbClr val="FF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18" name="AutoShape 102">
                <a:extLst>
                  <a:ext uri="{FF2B5EF4-FFF2-40B4-BE49-F238E27FC236}">
                    <a16:creationId xmlns:a16="http://schemas.microsoft.com/office/drawing/2014/main" id="{1D4489A6-725B-4859-8A18-DBCC07FC2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1200"/>
                <a:ext cx="47" cy="96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50000">
                    <a:srgbClr val="FF00FF"/>
                  </a:gs>
                  <a:gs pos="100000">
                    <a:srgbClr val="FF00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cxnSp>
        <p:nvCxnSpPr>
          <p:cNvPr id="23" name="AutoShape 103">
            <a:extLst>
              <a:ext uri="{FF2B5EF4-FFF2-40B4-BE49-F238E27FC236}">
                <a16:creationId xmlns:a16="http://schemas.microsoft.com/office/drawing/2014/main" id="{A5995C48-D6C5-432F-8C78-E3014A8BDD7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11628" y="3119710"/>
            <a:ext cx="981075" cy="3810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Line 104">
            <a:extLst>
              <a:ext uri="{FF2B5EF4-FFF2-40B4-BE49-F238E27FC236}">
                <a16:creationId xmlns:a16="http://schemas.microsoft.com/office/drawing/2014/main" id="{1B3B7012-C12B-4685-BD0F-3805E358A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0303" y="228151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AutoShape 105">
            <a:extLst>
              <a:ext uri="{FF2B5EF4-FFF2-40B4-BE49-F238E27FC236}">
                <a16:creationId xmlns:a16="http://schemas.microsoft.com/office/drawing/2014/main" id="{E35E1B4D-7D8D-4335-B43F-418EB617B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903" y="4208735"/>
            <a:ext cx="76200" cy="222250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99FF99">
                  <a:gamma/>
                  <a:shade val="46275"/>
                  <a:invGamma/>
                </a:srgbClr>
              </a:gs>
              <a:gs pos="5000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AutoShape 106">
            <a:extLst>
              <a:ext uri="{FF2B5EF4-FFF2-40B4-BE49-F238E27FC236}">
                <a16:creationId xmlns:a16="http://schemas.microsoft.com/office/drawing/2014/main" id="{76D3CDCE-4A1F-4FB8-87FB-87FAAEC71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903" y="4430985"/>
            <a:ext cx="76200" cy="22066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AutoShape 107">
            <a:extLst>
              <a:ext uri="{FF2B5EF4-FFF2-40B4-BE49-F238E27FC236}">
                <a16:creationId xmlns:a16="http://schemas.microsoft.com/office/drawing/2014/main" id="{72C264C4-0105-467D-8F4E-9A4E73776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316" y="4651647"/>
            <a:ext cx="74613" cy="166688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00CC00">
                  <a:gamma/>
                  <a:shade val="46275"/>
                  <a:invGamma/>
                </a:srgbClr>
              </a:gs>
              <a:gs pos="5000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8" name="Group 108">
            <a:extLst>
              <a:ext uri="{FF2B5EF4-FFF2-40B4-BE49-F238E27FC236}">
                <a16:creationId xmlns:a16="http://schemas.microsoft.com/office/drawing/2014/main" id="{4ED3425C-88B9-47C3-AABD-9F26E196781F}"/>
              </a:ext>
            </a:extLst>
          </p:cNvPr>
          <p:cNvGrpSpPr>
            <a:grpSpLocks/>
          </p:cNvGrpSpPr>
          <p:nvPr/>
        </p:nvGrpSpPr>
        <p:grpSpPr bwMode="auto">
          <a:xfrm>
            <a:off x="1997303" y="4208735"/>
            <a:ext cx="76200" cy="609600"/>
            <a:chOff x="1296" y="1344"/>
            <a:chExt cx="48" cy="528"/>
          </a:xfrm>
        </p:grpSpPr>
        <p:sp>
          <p:nvSpPr>
            <p:cNvPr id="411" name="AutoShape 109">
              <a:extLst>
                <a:ext uri="{FF2B5EF4-FFF2-40B4-BE49-F238E27FC236}">
                  <a16:creationId xmlns:a16="http://schemas.microsoft.com/office/drawing/2014/main" id="{73AA0A19-A33F-450E-B8E9-49A3E935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2" name="AutoShape 110">
              <a:extLst>
                <a:ext uri="{FF2B5EF4-FFF2-40B4-BE49-F238E27FC236}">
                  <a16:creationId xmlns:a16="http://schemas.microsoft.com/office/drawing/2014/main" id="{76731977-15B5-46D1-AF15-8A07C812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3" name="AutoShape 111">
              <a:extLst>
                <a:ext uri="{FF2B5EF4-FFF2-40B4-BE49-F238E27FC236}">
                  <a16:creationId xmlns:a16="http://schemas.microsoft.com/office/drawing/2014/main" id="{F85C9AD4-95C5-4A01-A39A-FBAF5B5C5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9" name="Group 112">
            <a:extLst>
              <a:ext uri="{FF2B5EF4-FFF2-40B4-BE49-F238E27FC236}">
                <a16:creationId xmlns:a16="http://schemas.microsoft.com/office/drawing/2014/main" id="{C441716E-CD84-45E6-9EE2-D04030B8508F}"/>
              </a:ext>
            </a:extLst>
          </p:cNvPr>
          <p:cNvGrpSpPr>
            <a:grpSpLocks/>
          </p:cNvGrpSpPr>
          <p:nvPr/>
        </p:nvGrpSpPr>
        <p:grpSpPr bwMode="auto">
          <a:xfrm>
            <a:off x="2149703" y="4208735"/>
            <a:ext cx="76200" cy="609600"/>
            <a:chOff x="1296" y="1344"/>
            <a:chExt cx="48" cy="528"/>
          </a:xfrm>
        </p:grpSpPr>
        <p:sp>
          <p:nvSpPr>
            <p:cNvPr id="408" name="AutoShape 113">
              <a:extLst>
                <a:ext uri="{FF2B5EF4-FFF2-40B4-BE49-F238E27FC236}">
                  <a16:creationId xmlns:a16="http://schemas.microsoft.com/office/drawing/2014/main" id="{AE929430-E1DC-468E-8832-AF396AFE1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9" name="AutoShape 114">
              <a:extLst>
                <a:ext uri="{FF2B5EF4-FFF2-40B4-BE49-F238E27FC236}">
                  <a16:creationId xmlns:a16="http://schemas.microsoft.com/office/drawing/2014/main" id="{9F42C020-04C4-4014-92CB-14FCED1FF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0" name="AutoShape 115">
              <a:extLst>
                <a:ext uri="{FF2B5EF4-FFF2-40B4-BE49-F238E27FC236}">
                  <a16:creationId xmlns:a16="http://schemas.microsoft.com/office/drawing/2014/main" id="{1A1636CC-5CD7-46BE-9DE6-B35A10A6E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0" name="Text Box 116">
            <a:extLst>
              <a:ext uri="{FF2B5EF4-FFF2-40B4-BE49-F238E27FC236}">
                <a16:creationId xmlns:a16="http://schemas.microsoft.com/office/drawing/2014/main" id="{D20FC281-6FEE-45BD-BA81-D76DF890D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891" y="3934097"/>
            <a:ext cx="1090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Pro-caspase-8</a:t>
            </a:r>
          </a:p>
        </p:txBody>
      </p:sp>
      <p:grpSp>
        <p:nvGrpSpPr>
          <p:cNvPr id="31" name="Group 117">
            <a:extLst>
              <a:ext uri="{FF2B5EF4-FFF2-40B4-BE49-F238E27FC236}">
                <a16:creationId xmlns:a16="http://schemas.microsoft.com/office/drawing/2014/main" id="{85D3B661-83B1-4687-BEDA-E287DEA098C9}"/>
              </a:ext>
            </a:extLst>
          </p:cNvPr>
          <p:cNvGrpSpPr>
            <a:grpSpLocks/>
          </p:cNvGrpSpPr>
          <p:nvPr/>
        </p:nvGrpSpPr>
        <p:grpSpPr bwMode="auto">
          <a:xfrm>
            <a:off x="3445103" y="3500710"/>
            <a:ext cx="152400" cy="609600"/>
            <a:chOff x="1488" y="1296"/>
            <a:chExt cx="96" cy="384"/>
          </a:xfrm>
        </p:grpSpPr>
        <p:grpSp>
          <p:nvGrpSpPr>
            <p:cNvPr id="396" name="Group 118">
              <a:extLst>
                <a:ext uri="{FF2B5EF4-FFF2-40B4-BE49-F238E27FC236}">
                  <a16:creationId xmlns:a16="http://schemas.microsoft.com/office/drawing/2014/main" id="{E6C6B796-6ED9-4C6C-AC62-8D14045DD9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1296"/>
              <a:ext cx="48" cy="384"/>
              <a:chOff x="1296" y="1344"/>
              <a:chExt cx="48" cy="528"/>
            </a:xfrm>
          </p:grpSpPr>
          <p:sp>
            <p:nvSpPr>
              <p:cNvPr id="405" name="AutoShape 119">
                <a:extLst>
                  <a:ext uri="{FF2B5EF4-FFF2-40B4-BE49-F238E27FC236}">
                    <a16:creationId xmlns:a16="http://schemas.microsoft.com/office/drawing/2014/main" id="{9ABCA501-92D2-4728-974D-6A318C378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6" name="AutoShape 120">
                <a:extLst>
                  <a:ext uri="{FF2B5EF4-FFF2-40B4-BE49-F238E27FC236}">
                    <a16:creationId xmlns:a16="http://schemas.microsoft.com/office/drawing/2014/main" id="{265D60A9-07AB-4F79-822A-3E62A2121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7" name="AutoShape 121">
                <a:extLst>
                  <a:ext uri="{FF2B5EF4-FFF2-40B4-BE49-F238E27FC236}">
                    <a16:creationId xmlns:a16="http://schemas.microsoft.com/office/drawing/2014/main" id="{6829736C-F9AA-46DB-B6ED-AF172B9C8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97" name="Group 122">
              <a:extLst>
                <a:ext uri="{FF2B5EF4-FFF2-40B4-BE49-F238E27FC236}">
                  <a16:creationId xmlns:a16="http://schemas.microsoft.com/office/drawing/2014/main" id="{7EFF2A5D-D2AB-485A-9315-AC17D8E734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1296"/>
              <a:ext cx="48" cy="384"/>
              <a:chOff x="1296" y="1344"/>
              <a:chExt cx="48" cy="528"/>
            </a:xfrm>
          </p:grpSpPr>
          <p:sp>
            <p:nvSpPr>
              <p:cNvPr id="402" name="AutoShape 123">
                <a:extLst>
                  <a:ext uri="{FF2B5EF4-FFF2-40B4-BE49-F238E27FC236}">
                    <a16:creationId xmlns:a16="http://schemas.microsoft.com/office/drawing/2014/main" id="{D5851657-C439-4344-A3F4-745B7FBE8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3" name="AutoShape 124">
                <a:extLst>
                  <a:ext uri="{FF2B5EF4-FFF2-40B4-BE49-F238E27FC236}">
                    <a16:creationId xmlns:a16="http://schemas.microsoft.com/office/drawing/2014/main" id="{B5E92007-1AED-4934-BC8B-D8057A28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4" name="AutoShape 125">
                <a:extLst>
                  <a:ext uri="{FF2B5EF4-FFF2-40B4-BE49-F238E27FC236}">
                    <a16:creationId xmlns:a16="http://schemas.microsoft.com/office/drawing/2014/main" id="{21F1625F-330D-4C20-B473-A7F8E880F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98" name="Group 126">
              <a:extLst>
                <a:ext uri="{FF2B5EF4-FFF2-40B4-BE49-F238E27FC236}">
                  <a16:creationId xmlns:a16="http://schemas.microsoft.com/office/drawing/2014/main" id="{51050FA6-AB18-4BB8-AA08-DCAAC688ED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1296"/>
              <a:ext cx="48" cy="384"/>
              <a:chOff x="1296" y="1344"/>
              <a:chExt cx="48" cy="528"/>
            </a:xfrm>
          </p:grpSpPr>
          <p:sp>
            <p:nvSpPr>
              <p:cNvPr id="399" name="AutoShape 127">
                <a:extLst>
                  <a:ext uri="{FF2B5EF4-FFF2-40B4-BE49-F238E27FC236}">
                    <a16:creationId xmlns:a16="http://schemas.microsoft.com/office/drawing/2014/main" id="{1732C1E4-2EE1-4FBB-A84C-F528B950F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99FF99">
                      <a:gamma/>
                      <a:shade val="46275"/>
                      <a:invGamma/>
                    </a:srgbClr>
                  </a:gs>
                  <a:gs pos="50000">
                    <a:srgbClr val="99FF99"/>
                  </a:gs>
                  <a:gs pos="100000">
                    <a:srgbClr val="99FF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0" name="AutoShape 128">
                <a:extLst>
                  <a:ext uri="{FF2B5EF4-FFF2-40B4-BE49-F238E27FC236}">
                    <a16:creationId xmlns:a16="http://schemas.microsoft.com/office/drawing/2014/main" id="{7FC8F0FC-B482-405C-A98B-315B0F0AD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536"/>
                <a:ext cx="48" cy="192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66FF66">
                      <a:gamma/>
                      <a:shade val="46275"/>
                      <a:invGamma/>
                    </a:srgbClr>
                  </a:gs>
                  <a:gs pos="50000">
                    <a:srgbClr val="66FF66"/>
                  </a:gs>
                  <a:gs pos="100000">
                    <a:srgbClr val="66FF66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1" name="AutoShape 129">
                <a:extLst>
                  <a:ext uri="{FF2B5EF4-FFF2-40B4-BE49-F238E27FC236}">
                    <a16:creationId xmlns:a16="http://schemas.microsoft.com/office/drawing/2014/main" id="{8EB45CC4-7B5F-4068-808F-7D89D11AB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00CC00">
                      <a:gamma/>
                      <a:shade val="46275"/>
                      <a:invGamma/>
                    </a:srgbClr>
                  </a:gs>
                  <a:gs pos="50000">
                    <a:srgbClr val="00CC00"/>
                  </a:gs>
                  <a:gs pos="100000">
                    <a:srgbClr val="00CC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cxnSp>
        <p:nvCxnSpPr>
          <p:cNvPr id="32" name="AutoShape 130">
            <a:extLst>
              <a:ext uri="{FF2B5EF4-FFF2-40B4-BE49-F238E27FC236}">
                <a16:creationId xmlns:a16="http://schemas.microsoft.com/office/drawing/2014/main" id="{17DDFF06-011D-4829-B472-FCE12E95B62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59253" y="3888060"/>
            <a:ext cx="1009650" cy="6794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5" name="Group 415">
            <a:extLst>
              <a:ext uri="{FF2B5EF4-FFF2-40B4-BE49-F238E27FC236}">
                <a16:creationId xmlns:a16="http://schemas.microsoft.com/office/drawing/2014/main" id="{C7D8D233-412A-4842-8BFC-EF9C9A701307}"/>
              </a:ext>
            </a:extLst>
          </p:cNvPr>
          <p:cNvGrpSpPr>
            <a:grpSpLocks/>
          </p:cNvGrpSpPr>
          <p:nvPr/>
        </p:nvGrpSpPr>
        <p:grpSpPr bwMode="auto">
          <a:xfrm>
            <a:off x="3368903" y="4780235"/>
            <a:ext cx="266700" cy="220663"/>
            <a:chOff x="1488" y="2165"/>
            <a:chExt cx="168" cy="139"/>
          </a:xfrm>
        </p:grpSpPr>
        <p:sp>
          <p:nvSpPr>
            <p:cNvPr id="170" name="AutoShape 416">
              <a:extLst>
                <a:ext uri="{FF2B5EF4-FFF2-40B4-BE49-F238E27FC236}">
                  <a16:creationId xmlns:a16="http://schemas.microsoft.com/office/drawing/2014/main" id="{1F9CD7AC-072A-47F9-B125-DF39FABDB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165"/>
              <a:ext cx="48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1" name="AutoShape 417">
              <a:extLst>
                <a:ext uri="{FF2B5EF4-FFF2-40B4-BE49-F238E27FC236}">
                  <a16:creationId xmlns:a16="http://schemas.microsoft.com/office/drawing/2014/main" id="{EA09DA8C-EEC3-447C-9D9E-BD6A84373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190"/>
              <a:ext cx="48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2" name="AutoShape 418">
              <a:extLst>
                <a:ext uri="{FF2B5EF4-FFF2-40B4-BE49-F238E27FC236}">
                  <a16:creationId xmlns:a16="http://schemas.microsoft.com/office/drawing/2014/main" id="{9F73B126-01A2-4D23-82BA-FFF955BCC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" y="2190"/>
              <a:ext cx="48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3" name="AutoShape 419">
              <a:extLst>
                <a:ext uri="{FF2B5EF4-FFF2-40B4-BE49-F238E27FC236}">
                  <a16:creationId xmlns:a16="http://schemas.microsoft.com/office/drawing/2014/main" id="{42FB5120-83C3-4B9D-BA1B-238AF4344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2165"/>
              <a:ext cx="48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6" name="Line 420">
            <a:extLst>
              <a:ext uri="{FF2B5EF4-FFF2-40B4-BE49-F238E27FC236}">
                <a16:creationId xmlns:a16="http://schemas.microsoft.com/office/drawing/2014/main" id="{EF9800CE-4F57-4F07-A883-B653F1593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9716" y="4157935"/>
            <a:ext cx="1588" cy="547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8" name="Text Box 422">
            <a:extLst>
              <a:ext uri="{FF2B5EF4-FFF2-40B4-BE49-F238E27FC236}">
                <a16:creationId xmlns:a16="http://schemas.microsoft.com/office/drawing/2014/main" id="{2E257322-64C8-4DA1-8E40-78182DA1F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446" y="4289385"/>
            <a:ext cx="885307" cy="37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en-US" altLang="ja-JP" sz="1200" dirty="0"/>
              <a:t>     </a:t>
            </a:r>
            <a:r>
              <a:rPr lang="en-US" altLang="ja-JP" sz="1200" b="1" dirty="0"/>
              <a:t>Auto</a:t>
            </a:r>
          </a:p>
          <a:p>
            <a:pPr>
              <a:lnSpc>
                <a:spcPts val="1100"/>
              </a:lnSpc>
            </a:pPr>
            <a:r>
              <a:rPr lang="en-US" altLang="ja-JP" sz="1200" b="1" dirty="0"/>
              <a:t>proteolysis</a:t>
            </a:r>
          </a:p>
        </p:txBody>
      </p:sp>
      <p:sp>
        <p:nvSpPr>
          <p:cNvPr id="99" name="Text Box 423">
            <a:extLst>
              <a:ext uri="{FF2B5EF4-FFF2-40B4-BE49-F238E27FC236}">
                <a16:creationId xmlns:a16="http://schemas.microsoft.com/office/drawing/2014/main" id="{091326E9-02AD-4C7C-A27F-5F8D2C5B1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73" y="4950893"/>
            <a:ext cx="9247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110" name="Text Box 438">
            <a:extLst>
              <a:ext uri="{FF2B5EF4-FFF2-40B4-BE49-F238E27FC236}">
                <a16:creationId xmlns:a16="http://schemas.microsoft.com/office/drawing/2014/main" id="{43122062-5D13-409E-B603-2D577FE2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403" y="2752997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DD</a:t>
            </a:r>
          </a:p>
        </p:txBody>
      </p:sp>
      <p:sp>
        <p:nvSpPr>
          <p:cNvPr id="111" name="Rectangle 439">
            <a:extLst>
              <a:ext uri="{FF2B5EF4-FFF2-40B4-BE49-F238E27FC236}">
                <a16:creationId xmlns:a16="http://schemas.microsoft.com/office/drawing/2014/main" id="{D6D02341-6E13-4E89-A841-8228E938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403" y="3295922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DD</a:t>
            </a:r>
          </a:p>
        </p:txBody>
      </p:sp>
      <p:sp>
        <p:nvSpPr>
          <p:cNvPr id="112" name="Text Box 440">
            <a:extLst>
              <a:ext uri="{FF2B5EF4-FFF2-40B4-BE49-F238E27FC236}">
                <a16:creationId xmlns:a16="http://schemas.microsoft.com/office/drawing/2014/main" id="{F97985B6-0624-45B7-804E-416FE2F8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403" y="3561035"/>
            <a:ext cx="452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DED</a:t>
            </a:r>
          </a:p>
        </p:txBody>
      </p:sp>
      <p:sp>
        <p:nvSpPr>
          <p:cNvPr id="113" name="Rectangle 441">
            <a:extLst>
              <a:ext uri="{FF2B5EF4-FFF2-40B4-BE49-F238E27FC236}">
                <a16:creationId xmlns:a16="http://schemas.microsoft.com/office/drawing/2014/main" id="{94340E64-B5F5-4E43-B367-770D938B0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403" y="4186510"/>
            <a:ext cx="452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DED</a:t>
            </a:r>
          </a:p>
        </p:txBody>
      </p:sp>
      <p:sp>
        <p:nvSpPr>
          <p:cNvPr id="128" name="Rectangle 460">
            <a:extLst>
              <a:ext uri="{FF2B5EF4-FFF2-40B4-BE49-F238E27FC236}">
                <a16:creationId xmlns:a16="http://schemas.microsoft.com/office/drawing/2014/main" id="{F219D01D-0E92-4C53-8A99-8B588BCE9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91" y="2619647"/>
            <a:ext cx="457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9" name="AutoShape 461">
            <a:extLst>
              <a:ext uri="{FF2B5EF4-FFF2-40B4-BE49-F238E27FC236}">
                <a16:creationId xmlns:a16="http://schemas.microsoft.com/office/drawing/2014/main" id="{70C578EE-12F3-4C45-B1F5-747BAC12113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35291" y="2524397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0" name="AutoShape 462">
            <a:extLst>
              <a:ext uri="{FF2B5EF4-FFF2-40B4-BE49-F238E27FC236}">
                <a16:creationId xmlns:a16="http://schemas.microsoft.com/office/drawing/2014/main" id="{9DFC9651-AE8D-44FC-B0AD-94EDBFE9CEA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16291" y="2524397"/>
            <a:ext cx="76200" cy="2667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FF">
                  <a:gamma/>
                  <a:shade val="46275"/>
                  <a:invGamma/>
                </a:srgbClr>
              </a:gs>
              <a:gs pos="5000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1" name="Rectangle 463">
            <a:extLst>
              <a:ext uri="{FF2B5EF4-FFF2-40B4-BE49-F238E27FC236}">
                <a16:creationId xmlns:a16="http://schemas.microsoft.com/office/drawing/2014/main" id="{CF682532-A568-4431-9F17-FA798B5C1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716" y="2745060"/>
            <a:ext cx="736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Perforin</a:t>
            </a:r>
          </a:p>
        </p:txBody>
      </p:sp>
      <p:sp>
        <p:nvSpPr>
          <p:cNvPr id="132" name="Oval 464">
            <a:extLst>
              <a:ext uri="{FF2B5EF4-FFF2-40B4-BE49-F238E27FC236}">
                <a16:creationId xmlns:a16="http://schemas.microsoft.com/office/drawing/2014/main" id="{730362DB-CE7D-48B1-9902-ECA422AE9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853" y="2248172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" name="Oval 465">
            <a:extLst>
              <a:ext uri="{FF2B5EF4-FFF2-40B4-BE49-F238E27FC236}">
                <a16:creationId xmlns:a16="http://schemas.microsoft.com/office/drawing/2014/main" id="{0B009FC2-BCF7-4284-8804-8D576457E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053" y="2400572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4" name="Oval 466">
            <a:extLst>
              <a:ext uri="{FF2B5EF4-FFF2-40B4-BE49-F238E27FC236}">
                <a16:creationId xmlns:a16="http://schemas.microsoft.com/office/drawing/2014/main" id="{DA2F26A2-23C6-4E3B-91B6-4DBBDEE38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053" y="2552972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" name="Oval 467">
            <a:extLst>
              <a:ext uri="{FF2B5EF4-FFF2-40B4-BE49-F238E27FC236}">
                <a16:creationId xmlns:a16="http://schemas.microsoft.com/office/drawing/2014/main" id="{F1A9B481-B5F4-428C-AA54-136C2B24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253" y="2857772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6" name="Oval 468">
            <a:extLst>
              <a:ext uri="{FF2B5EF4-FFF2-40B4-BE49-F238E27FC236}">
                <a16:creationId xmlns:a16="http://schemas.microsoft.com/office/drawing/2014/main" id="{A262BA48-02F1-4952-902F-254AFA8FC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353" y="2667272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7" name="Oval 469">
            <a:extLst>
              <a:ext uri="{FF2B5EF4-FFF2-40B4-BE49-F238E27FC236}">
                <a16:creationId xmlns:a16="http://schemas.microsoft.com/office/drawing/2014/main" id="{39690424-7FD4-491F-98C3-3F03A708B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953" y="3056210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8" name="Oval 470">
            <a:extLst>
              <a:ext uri="{FF2B5EF4-FFF2-40B4-BE49-F238E27FC236}">
                <a16:creationId xmlns:a16="http://schemas.microsoft.com/office/drawing/2014/main" id="{7D33812F-AF72-43A7-B048-ABF311B3E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153" y="3132410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9" name="Oval 471">
            <a:extLst>
              <a:ext uri="{FF2B5EF4-FFF2-40B4-BE49-F238E27FC236}">
                <a16:creationId xmlns:a16="http://schemas.microsoft.com/office/drawing/2014/main" id="{994B0B66-A64C-474E-9A5A-236DF76D0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753" y="2171972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" name="Oval 472">
            <a:extLst>
              <a:ext uri="{FF2B5EF4-FFF2-40B4-BE49-F238E27FC236}">
                <a16:creationId xmlns:a16="http://schemas.microsoft.com/office/drawing/2014/main" id="{05C398D5-82E2-4568-A78C-1C1C9F181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653" y="1989410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1" name="Oval 473">
            <a:extLst>
              <a:ext uri="{FF2B5EF4-FFF2-40B4-BE49-F238E27FC236}">
                <a16:creationId xmlns:a16="http://schemas.microsoft.com/office/drawing/2014/main" id="{954F435F-76FF-49F6-B866-C1175B2CD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353" y="2065610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2" name="Text Box 474">
            <a:extLst>
              <a:ext uri="{FF2B5EF4-FFF2-40B4-BE49-F238E27FC236}">
                <a16:creationId xmlns:a16="http://schemas.microsoft.com/office/drawing/2014/main" id="{7AA5E614-5504-4773-8DDD-5F4CD393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78" y="1714772"/>
            <a:ext cx="10112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Granzyme B</a:t>
            </a:r>
          </a:p>
        </p:txBody>
      </p:sp>
      <p:sp>
        <p:nvSpPr>
          <p:cNvPr id="143" name="AutoShape 475">
            <a:extLst>
              <a:ext uri="{FF2B5EF4-FFF2-40B4-BE49-F238E27FC236}">
                <a16:creationId xmlns:a16="http://schemas.microsoft.com/office/drawing/2014/main" id="{D8D2EDFB-D849-4249-B2B6-B6F789E83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028" y="3857897"/>
            <a:ext cx="76200" cy="222250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99FF99">
                  <a:gamma/>
                  <a:shade val="46275"/>
                  <a:invGamma/>
                </a:srgbClr>
              </a:gs>
              <a:gs pos="50000">
                <a:srgbClr val="99FF99"/>
              </a:gs>
              <a:gs pos="100000">
                <a:srgbClr val="99FF99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4" name="AutoShape 476">
            <a:extLst>
              <a:ext uri="{FF2B5EF4-FFF2-40B4-BE49-F238E27FC236}">
                <a16:creationId xmlns:a16="http://schemas.microsoft.com/office/drawing/2014/main" id="{F5E200A3-E848-452C-B2F4-D1C6AFEBF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028" y="4080147"/>
            <a:ext cx="76200" cy="220663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5" name="AutoShape 477">
            <a:extLst>
              <a:ext uri="{FF2B5EF4-FFF2-40B4-BE49-F238E27FC236}">
                <a16:creationId xmlns:a16="http://schemas.microsoft.com/office/drawing/2014/main" id="{9F15BE1F-6277-4617-B1B5-CC8A4A0B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441" y="4300810"/>
            <a:ext cx="74613" cy="166688"/>
          </a:xfrm>
          <a:prstGeom prst="octagon">
            <a:avLst>
              <a:gd name="adj" fmla="val 29287"/>
            </a:avLst>
          </a:prstGeom>
          <a:gradFill rotWithShape="0">
            <a:gsLst>
              <a:gs pos="0">
                <a:srgbClr val="00CC00">
                  <a:gamma/>
                  <a:shade val="46275"/>
                  <a:invGamma/>
                </a:srgbClr>
              </a:gs>
              <a:gs pos="50000">
                <a:srgbClr val="00CC00"/>
              </a:gs>
              <a:gs pos="100000">
                <a:srgbClr val="00CC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46" name="Group 478">
            <a:extLst>
              <a:ext uri="{FF2B5EF4-FFF2-40B4-BE49-F238E27FC236}">
                <a16:creationId xmlns:a16="http://schemas.microsoft.com/office/drawing/2014/main" id="{CF1587E8-833C-4C53-9BB6-25F6C0067101}"/>
              </a:ext>
            </a:extLst>
          </p:cNvPr>
          <p:cNvGrpSpPr>
            <a:grpSpLocks/>
          </p:cNvGrpSpPr>
          <p:nvPr/>
        </p:nvGrpSpPr>
        <p:grpSpPr bwMode="auto">
          <a:xfrm>
            <a:off x="1092428" y="3857897"/>
            <a:ext cx="76200" cy="609600"/>
            <a:chOff x="1296" y="1344"/>
            <a:chExt cx="48" cy="528"/>
          </a:xfrm>
        </p:grpSpPr>
        <p:sp>
          <p:nvSpPr>
            <p:cNvPr id="159" name="AutoShape 479">
              <a:extLst>
                <a:ext uri="{FF2B5EF4-FFF2-40B4-BE49-F238E27FC236}">
                  <a16:creationId xmlns:a16="http://schemas.microsoft.com/office/drawing/2014/main" id="{95A228B5-5F77-4F8C-AF91-13ACFE623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0" name="AutoShape 480">
              <a:extLst>
                <a:ext uri="{FF2B5EF4-FFF2-40B4-BE49-F238E27FC236}">
                  <a16:creationId xmlns:a16="http://schemas.microsoft.com/office/drawing/2014/main" id="{A48E2386-C8CF-4A4D-A5DD-1E868AB81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1" name="AutoShape 481">
              <a:extLst>
                <a:ext uri="{FF2B5EF4-FFF2-40B4-BE49-F238E27FC236}">
                  <a16:creationId xmlns:a16="http://schemas.microsoft.com/office/drawing/2014/main" id="{2A9ED26E-11AB-4C2D-AF99-7EC0A4251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47" name="Group 482">
            <a:extLst>
              <a:ext uri="{FF2B5EF4-FFF2-40B4-BE49-F238E27FC236}">
                <a16:creationId xmlns:a16="http://schemas.microsoft.com/office/drawing/2014/main" id="{EF3C49FB-0274-40F1-9AA9-153A1C87C545}"/>
              </a:ext>
            </a:extLst>
          </p:cNvPr>
          <p:cNvGrpSpPr>
            <a:grpSpLocks/>
          </p:cNvGrpSpPr>
          <p:nvPr/>
        </p:nvGrpSpPr>
        <p:grpSpPr bwMode="auto">
          <a:xfrm>
            <a:off x="1244828" y="3857897"/>
            <a:ext cx="76200" cy="609600"/>
            <a:chOff x="1296" y="1344"/>
            <a:chExt cx="48" cy="528"/>
          </a:xfrm>
        </p:grpSpPr>
        <p:sp>
          <p:nvSpPr>
            <p:cNvPr id="156" name="AutoShape 483">
              <a:extLst>
                <a:ext uri="{FF2B5EF4-FFF2-40B4-BE49-F238E27FC236}">
                  <a16:creationId xmlns:a16="http://schemas.microsoft.com/office/drawing/2014/main" id="{9EEB574E-C223-4E3A-99A0-78306C59B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344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50000">
                  <a:srgbClr val="99FF99"/>
                </a:gs>
                <a:gs pos="100000">
                  <a:srgbClr val="99FF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" name="AutoShape 484">
              <a:extLst>
                <a:ext uri="{FF2B5EF4-FFF2-40B4-BE49-F238E27FC236}">
                  <a16:creationId xmlns:a16="http://schemas.microsoft.com/office/drawing/2014/main" id="{B9077374-707E-40D2-B45C-2F90D90CA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536"/>
              <a:ext cx="48" cy="192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8" name="AutoShape 485">
              <a:extLst>
                <a:ext uri="{FF2B5EF4-FFF2-40B4-BE49-F238E27FC236}">
                  <a16:creationId xmlns:a16="http://schemas.microsoft.com/office/drawing/2014/main" id="{D488AEFC-EF42-4A51-8096-2A5C3DB8A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1728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CC00">
                    <a:gamma/>
                    <a:shade val="46275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48" name="Text Box 486">
            <a:extLst>
              <a:ext uri="{FF2B5EF4-FFF2-40B4-BE49-F238E27FC236}">
                <a16:creationId xmlns:a16="http://schemas.microsoft.com/office/drawing/2014/main" id="{33AFD119-0CE9-4A5A-92FF-3A21538D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653" y="3448322"/>
            <a:ext cx="1090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Pro-caspase-8</a:t>
            </a:r>
          </a:p>
        </p:txBody>
      </p:sp>
      <p:sp>
        <p:nvSpPr>
          <p:cNvPr id="149" name="Rectangle 487">
            <a:extLst>
              <a:ext uri="{FF2B5EF4-FFF2-40B4-BE49-F238E27FC236}">
                <a16:creationId xmlns:a16="http://schemas.microsoft.com/office/drawing/2014/main" id="{B047067A-FEE3-425D-8077-75300D4F3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528" y="3835672"/>
            <a:ext cx="4524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1" i="1"/>
              <a:t>DED</a:t>
            </a:r>
          </a:p>
        </p:txBody>
      </p:sp>
      <p:sp>
        <p:nvSpPr>
          <p:cNvPr id="150" name="Rectangle 488">
            <a:extLst>
              <a:ext uri="{FF2B5EF4-FFF2-40B4-BE49-F238E27FC236}">
                <a16:creationId xmlns:a16="http://schemas.microsoft.com/office/drawing/2014/main" id="{BD0781A8-C174-456A-871A-9CA4F447A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78" y="3584847"/>
            <a:ext cx="1166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Pro-caspase-10</a:t>
            </a:r>
          </a:p>
        </p:txBody>
      </p:sp>
      <p:sp>
        <p:nvSpPr>
          <p:cNvPr id="151" name="Oval 489">
            <a:extLst>
              <a:ext uri="{FF2B5EF4-FFF2-40B4-BE49-F238E27FC236}">
                <a16:creationId xmlns:a16="http://schemas.microsoft.com/office/drawing/2014/main" id="{55B1DEB7-F9D0-422B-B4F7-A71B6982C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753" y="3332435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2" name="Oval 490">
            <a:extLst>
              <a:ext uri="{FF2B5EF4-FFF2-40B4-BE49-F238E27FC236}">
                <a16:creationId xmlns:a16="http://schemas.microsoft.com/office/drawing/2014/main" id="{D546B279-5AFD-431F-95AE-E6E9B084D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153" y="3272110"/>
            <a:ext cx="76200" cy="152400"/>
          </a:xfrm>
          <a:prstGeom prst="ellipse">
            <a:avLst/>
          </a:prstGeom>
          <a:gradFill rotWithShape="0">
            <a:gsLst>
              <a:gs pos="0">
                <a:srgbClr val="FF6699"/>
              </a:gs>
              <a:gs pos="100000">
                <a:srgbClr val="FF66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" name="Line 491">
            <a:extLst>
              <a:ext uri="{FF2B5EF4-FFF2-40B4-BE49-F238E27FC236}">
                <a16:creationId xmlns:a16="http://schemas.microsoft.com/office/drawing/2014/main" id="{B874BBF9-F75A-46E6-8A77-FDA1125F4F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2753" y="4540522"/>
            <a:ext cx="0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4" name="Line 492">
            <a:extLst>
              <a:ext uri="{FF2B5EF4-FFF2-40B4-BE49-F238E27FC236}">
                <a16:creationId xmlns:a16="http://schemas.microsoft.com/office/drawing/2014/main" id="{47FE7EBE-CC3B-41F0-94EB-640197A68D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2753" y="4892947"/>
            <a:ext cx="2139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5" name="Text Box 493">
            <a:extLst>
              <a:ext uri="{FF2B5EF4-FFF2-40B4-BE49-F238E27FC236}">
                <a16:creationId xmlns:a16="http://schemas.microsoft.com/office/drawing/2014/main" id="{ADF27385-E998-4D0B-BEA1-69B6C4EEB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341" y="4878660"/>
            <a:ext cx="1755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Cleavage by granzyne B</a:t>
            </a:r>
          </a:p>
        </p:txBody>
      </p:sp>
      <p:sp>
        <p:nvSpPr>
          <p:cNvPr id="499" name="テキスト ボックス 498">
            <a:extLst>
              <a:ext uri="{FF2B5EF4-FFF2-40B4-BE49-F238E27FC236}">
                <a16:creationId xmlns:a16="http://schemas.microsoft.com/office/drawing/2014/main" id="{55C93C2B-5925-4FEC-8F9D-281DE70745FD}"/>
              </a:ext>
            </a:extLst>
          </p:cNvPr>
          <p:cNvSpPr txBox="1"/>
          <p:nvPr/>
        </p:nvSpPr>
        <p:spPr>
          <a:xfrm>
            <a:off x="7401647" y="2347537"/>
            <a:ext cx="1133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/>
              <a:t>Cell membrane</a:t>
            </a:r>
            <a:endParaRPr kumimoji="1" lang="ja-JP" altLang="en-US" sz="1200" i="1" dirty="0"/>
          </a:p>
        </p:txBody>
      </p:sp>
      <p:sp>
        <p:nvSpPr>
          <p:cNvPr id="501" name="楕円 500">
            <a:extLst>
              <a:ext uri="{FF2B5EF4-FFF2-40B4-BE49-F238E27FC236}">
                <a16:creationId xmlns:a16="http://schemas.microsoft.com/office/drawing/2014/main" id="{7CEC8FBB-A48E-4775-984C-96285E1E97CF}"/>
              </a:ext>
            </a:extLst>
          </p:cNvPr>
          <p:cNvSpPr/>
          <p:nvPr/>
        </p:nvSpPr>
        <p:spPr>
          <a:xfrm>
            <a:off x="6717761" y="4864411"/>
            <a:ext cx="1967292" cy="138685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02" name="図 501">
            <a:extLst>
              <a:ext uri="{FF2B5EF4-FFF2-40B4-BE49-F238E27FC236}">
                <a16:creationId xmlns:a16="http://schemas.microsoft.com/office/drawing/2014/main" id="{C355DAF6-EC2B-452D-B231-A8E9A40FC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506081" y="5190301"/>
            <a:ext cx="297499" cy="1113010"/>
          </a:xfrm>
          <a:prstGeom prst="rect">
            <a:avLst/>
          </a:prstGeom>
        </p:spPr>
      </p:pic>
      <p:sp>
        <p:nvSpPr>
          <p:cNvPr id="523" name="テキスト ボックス 522">
            <a:extLst>
              <a:ext uri="{FF2B5EF4-FFF2-40B4-BE49-F238E27FC236}">
                <a16:creationId xmlns:a16="http://schemas.microsoft.com/office/drawing/2014/main" id="{E79D0547-180E-420C-859C-14BCB267690E}"/>
              </a:ext>
            </a:extLst>
          </p:cNvPr>
          <p:cNvSpPr txBox="1"/>
          <p:nvPr/>
        </p:nvSpPr>
        <p:spPr>
          <a:xfrm>
            <a:off x="7341624" y="6270032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Nuclear</a:t>
            </a:r>
            <a:endParaRPr kumimoji="1" lang="ja-JP" altLang="en-US" sz="1400" i="1" dirty="0"/>
          </a:p>
        </p:txBody>
      </p:sp>
      <p:sp>
        <p:nvSpPr>
          <p:cNvPr id="524" name="テキスト ボックス 523">
            <a:extLst>
              <a:ext uri="{FF2B5EF4-FFF2-40B4-BE49-F238E27FC236}">
                <a16:creationId xmlns:a16="http://schemas.microsoft.com/office/drawing/2014/main" id="{5557D9DE-F88C-41BF-9D8C-D741E0E8BE36}"/>
              </a:ext>
            </a:extLst>
          </p:cNvPr>
          <p:cNvSpPr txBox="1"/>
          <p:nvPr/>
        </p:nvSpPr>
        <p:spPr>
          <a:xfrm>
            <a:off x="6891292" y="5758137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DNA</a:t>
            </a:r>
            <a:endParaRPr kumimoji="1" lang="ja-JP" altLang="en-US" sz="1400" i="1" dirty="0"/>
          </a:p>
        </p:txBody>
      </p:sp>
      <p:sp>
        <p:nvSpPr>
          <p:cNvPr id="718" name="稲妻 717">
            <a:extLst>
              <a:ext uri="{FF2B5EF4-FFF2-40B4-BE49-F238E27FC236}">
                <a16:creationId xmlns:a16="http://schemas.microsoft.com/office/drawing/2014/main" id="{94236FA7-2D37-442E-9D9F-833158A54363}"/>
              </a:ext>
            </a:extLst>
          </p:cNvPr>
          <p:cNvSpPr/>
          <p:nvPr/>
        </p:nvSpPr>
        <p:spPr>
          <a:xfrm rot="4247728" flipH="1">
            <a:off x="7400312" y="5687092"/>
            <a:ext cx="318805" cy="2159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9" name="稲妻 718">
            <a:extLst>
              <a:ext uri="{FF2B5EF4-FFF2-40B4-BE49-F238E27FC236}">
                <a16:creationId xmlns:a16="http://schemas.microsoft.com/office/drawing/2014/main" id="{4B16DDF9-A034-4F7D-9763-5763D5034974}"/>
              </a:ext>
            </a:extLst>
          </p:cNvPr>
          <p:cNvSpPr/>
          <p:nvPr/>
        </p:nvSpPr>
        <p:spPr>
          <a:xfrm>
            <a:off x="7697809" y="5466032"/>
            <a:ext cx="227560" cy="166421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0" name="テキスト ボックス 719">
            <a:extLst>
              <a:ext uri="{FF2B5EF4-FFF2-40B4-BE49-F238E27FC236}">
                <a16:creationId xmlns:a16="http://schemas.microsoft.com/office/drawing/2014/main" id="{5E6E28A4-FC34-4971-8689-95F1E0559359}"/>
              </a:ext>
            </a:extLst>
          </p:cNvPr>
          <p:cNvSpPr txBox="1"/>
          <p:nvPr/>
        </p:nvSpPr>
        <p:spPr>
          <a:xfrm>
            <a:off x="7357987" y="5853627"/>
            <a:ext cx="1019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C00000"/>
                </a:solidFill>
              </a:rPr>
              <a:t>DNA damage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  <p:sp>
        <p:nvSpPr>
          <p:cNvPr id="721" name="フリーフォーム: 図形 720">
            <a:extLst>
              <a:ext uri="{FF2B5EF4-FFF2-40B4-BE49-F238E27FC236}">
                <a16:creationId xmlns:a16="http://schemas.microsoft.com/office/drawing/2014/main" id="{EF347478-DB0A-465D-B8A4-4D2CB8BC253B}"/>
              </a:ext>
            </a:extLst>
          </p:cNvPr>
          <p:cNvSpPr/>
          <p:nvPr/>
        </p:nvSpPr>
        <p:spPr>
          <a:xfrm>
            <a:off x="7201904" y="3340169"/>
            <a:ext cx="1472785" cy="702082"/>
          </a:xfrm>
          <a:custGeom>
            <a:avLst/>
            <a:gdLst>
              <a:gd name="connsiteX0" fmla="*/ 1150143 w 1853476"/>
              <a:gd name="connsiteY0" fmla="*/ 14288 h 702082"/>
              <a:gd name="connsiteX1" fmla="*/ 807243 w 1853476"/>
              <a:gd name="connsiteY1" fmla="*/ 0 h 702082"/>
              <a:gd name="connsiteX2" fmla="*/ 392906 w 1853476"/>
              <a:gd name="connsiteY2" fmla="*/ 7144 h 702082"/>
              <a:gd name="connsiteX3" fmla="*/ 357187 w 1853476"/>
              <a:gd name="connsiteY3" fmla="*/ 14288 h 702082"/>
              <a:gd name="connsiteX4" fmla="*/ 328612 w 1853476"/>
              <a:gd name="connsiteY4" fmla="*/ 28575 h 702082"/>
              <a:gd name="connsiteX5" fmla="*/ 307181 w 1853476"/>
              <a:gd name="connsiteY5" fmla="*/ 35719 h 702082"/>
              <a:gd name="connsiteX6" fmla="*/ 271462 w 1853476"/>
              <a:gd name="connsiteY6" fmla="*/ 50007 h 702082"/>
              <a:gd name="connsiteX7" fmla="*/ 264318 w 1853476"/>
              <a:gd name="connsiteY7" fmla="*/ 78582 h 702082"/>
              <a:gd name="connsiteX8" fmla="*/ 257175 w 1853476"/>
              <a:gd name="connsiteY8" fmla="*/ 178594 h 702082"/>
              <a:gd name="connsiteX9" fmla="*/ 285750 w 1853476"/>
              <a:gd name="connsiteY9" fmla="*/ 192882 h 702082"/>
              <a:gd name="connsiteX10" fmla="*/ 307181 w 1853476"/>
              <a:gd name="connsiteY10" fmla="*/ 207169 h 702082"/>
              <a:gd name="connsiteX11" fmla="*/ 342900 w 1853476"/>
              <a:gd name="connsiteY11" fmla="*/ 214313 h 702082"/>
              <a:gd name="connsiteX12" fmla="*/ 392906 w 1853476"/>
              <a:gd name="connsiteY12" fmla="*/ 228600 h 702082"/>
              <a:gd name="connsiteX13" fmla="*/ 435768 w 1853476"/>
              <a:gd name="connsiteY13" fmla="*/ 235744 h 702082"/>
              <a:gd name="connsiteX14" fmla="*/ 478631 w 1853476"/>
              <a:gd name="connsiteY14" fmla="*/ 250032 h 702082"/>
              <a:gd name="connsiteX15" fmla="*/ 485775 w 1853476"/>
              <a:gd name="connsiteY15" fmla="*/ 278607 h 702082"/>
              <a:gd name="connsiteX16" fmla="*/ 514350 w 1853476"/>
              <a:gd name="connsiteY16" fmla="*/ 314325 h 702082"/>
              <a:gd name="connsiteX17" fmla="*/ 507206 w 1853476"/>
              <a:gd name="connsiteY17" fmla="*/ 392907 h 702082"/>
              <a:gd name="connsiteX18" fmla="*/ 464343 w 1853476"/>
              <a:gd name="connsiteY18" fmla="*/ 407194 h 702082"/>
              <a:gd name="connsiteX19" fmla="*/ 214312 w 1853476"/>
              <a:gd name="connsiteY19" fmla="*/ 414338 h 702082"/>
              <a:gd name="connsiteX20" fmla="*/ 164306 w 1853476"/>
              <a:gd name="connsiteY20" fmla="*/ 428625 h 702082"/>
              <a:gd name="connsiteX21" fmla="*/ 142875 w 1853476"/>
              <a:gd name="connsiteY21" fmla="*/ 435769 h 702082"/>
              <a:gd name="connsiteX22" fmla="*/ 114300 w 1853476"/>
              <a:gd name="connsiteY22" fmla="*/ 457200 h 702082"/>
              <a:gd name="connsiteX23" fmla="*/ 71437 w 1853476"/>
              <a:gd name="connsiteY23" fmla="*/ 485775 h 702082"/>
              <a:gd name="connsiteX24" fmla="*/ 50006 w 1853476"/>
              <a:gd name="connsiteY24" fmla="*/ 507207 h 702082"/>
              <a:gd name="connsiteX25" fmla="*/ 7143 w 1853476"/>
              <a:gd name="connsiteY25" fmla="*/ 542925 h 702082"/>
              <a:gd name="connsiteX26" fmla="*/ 0 w 1853476"/>
              <a:gd name="connsiteY26" fmla="*/ 571500 h 702082"/>
              <a:gd name="connsiteX27" fmla="*/ 7143 w 1853476"/>
              <a:gd name="connsiteY27" fmla="*/ 614363 h 702082"/>
              <a:gd name="connsiteX28" fmla="*/ 42862 w 1853476"/>
              <a:gd name="connsiteY28" fmla="*/ 650082 h 702082"/>
              <a:gd name="connsiteX29" fmla="*/ 85725 w 1853476"/>
              <a:gd name="connsiteY29" fmla="*/ 664369 h 702082"/>
              <a:gd name="connsiteX30" fmla="*/ 235743 w 1853476"/>
              <a:gd name="connsiteY30" fmla="*/ 678657 h 702082"/>
              <a:gd name="connsiteX31" fmla="*/ 528637 w 1853476"/>
              <a:gd name="connsiteY31" fmla="*/ 700088 h 702082"/>
              <a:gd name="connsiteX32" fmla="*/ 1707356 w 1853476"/>
              <a:gd name="connsiteY32" fmla="*/ 692944 h 702082"/>
              <a:gd name="connsiteX33" fmla="*/ 1735931 w 1853476"/>
              <a:gd name="connsiteY33" fmla="*/ 678657 h 702082"/>
              <a:gd name="connsiteX34" fmla="*/ 1793081 w 1853476"/>
              <a:gd name="connsiteY34" fmla="*/ 657225 h 702082"/>
              <a:gd name="connsiteX35" fmla="*/ 1835943 w 1853476"/>
              <a:gd name="connsiteY35" fmla="*/ 628650 h 702082"/>
              <a:gd name="connsiteX36" fmla="*/ 1843087 w 1853476"/>
              <a:gd name="connsiteY36" fmla="*/ 607219 h 702082"/>
              <a:gd name="connsiteX37" fmla="*/ 1843087 w 1853476"/>
              <a:gd name="connsiteY37" fmla="*/ 478632 h 702082"/>
              <a:gd name="connsiteX38" fmla="*/ 1778793 w 1853476"/>
              <a:gd name="connsiteY38" fmla="*/ 450057 h 702082"/>
              <a:gd name="connsiteX39" fmla="*/ 1728787 w 1853476"/>
              <a:gd name="connsiteY39" fmla="*/ 435769 h 702082"/>
              <a:gd name="connsiteX40" fmla="*/ 1707356 w 1853476"/>
              <a:gd name="connsiteY40" fmla="*/ 421482 h 702082"/>
              <a:gd name="connsiteX41" fmla="*/ 1678781 w 1853476"/>
              <a:gd name="connsiteY41" fmla="*/ 414338 h 702082"/>
              <a:gd name="connsiteX42" fmla="*/ 1635918 w 1853476"/>
              <a:gd name="connsiteY42" fmla="*/ 400050 h 702082"/>
              <a:gd name="connsiteX43" fmla="*/ 1600200 w 1853476"/>
              <a:gd name="connsiteY43" fmla="*/ 392907 h 702082"/>
              <a:gd name="connsiteX44" fmla="*/ 1571625 w 1853476"/>
              <a:gd name="connsiteY44" fmla="*/ 385763 h 702082"/>
              <a:gd name="connsiteX45" fmla="*/ 1485900 w 1853476"/>
              <a:gd name="connsiteY45" fmla="*/ 342900 h 702082"/>
              <a:gd name="connsiteX46" fmla="*/ 1464468 w 1853476"/>
              <a:gd name="connsiteY46" fmla="*/ 335757 h 702082"/>
              <a:gd name="connsiteX47" fmla="*/ 1443037 w 1853476"/>
              <a:gd name="connsiteY47" fmla="*/ 321469 h 702082"/>
              <a:gd name="connsiteX48" fmla="*/ 1407318 w 1853476"/>
              <a:gd name="connsiteY48" fmla="*/ 278607 h 702082"/>
              <a:gd name="connsiteX49" fmla="*/ 1435893 w 1853476"/>
              <a:gd name="connsiteY49" fmla="*/ 207169 h 702082"/>
              <a:gd name="connsiteX50" fmla="*/ 1457325 w 1853476"/>
              <a:gd name="connsiteY50" fmla="*/ 200025 h 702082"/>
              <a:gd name="connsiteX51" fmla="*/ 1478756 w 1853476"/>
              <a:gd name="connsiteY51" fmla="*/ 178594 h 702082"/>
              <a:gd name="connsiteX52" fmla="*/ 1485900 w 1853476"/>
              <a:gd name="connsiteY52" fmla="*/ 157163 h 702082"/>
              <a:gd name="connsiteX53" fmla="*/ 1500187 w 1853476"/>
              <a:gd name="connsiteY53" fmla="*/ 135732 h 702082"/>
              <a:gd name="connsiteX54" fmla="*/ 1471612 w 1853476"/>
              <a:gd name="connsiteY54" fmla="*/ 64294 h 702082"/>
              <a:gd name="connsiteX55" fmla="*/ 1450181 w 1853476"/>
              <a:gd name="connsiteY55" fmla="*/ 57150 h 702082"/>
              <a:gd name="connsiteX56" fmla="*/ 1400175 w 1853476"/>
              <a:gd name="connsiteY56" fmla="*/ 28575 h 702082"/>
              <a:gd name="connsiteX57" fmla="*/ 1371600 w 1853476"/>
              <a:gd name="connsiteY57" fmla="*/ 21432 h 702082"/>
              <a:gd name="connsiteX58" fmla="*/ 1150143 w 1853476"/>
              <a:gd name="connsiteY58" fmla="*/ 14288 h 70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853476" h="702082">
                <a:moveTo>
                  <a:pt x="1150143" y="14288"/>
                </a:moveTo>
                <a:cubicBezTo>
                  <a:pt x="1056084" y="10716"/>
                  <a:pt x="1089434" y="0"/>
                  <a:pt x="807243" y="0"/>
                </a:cubicBezTo>
                <a:cubicBezTo>
                  <a:pt x="669110" y="0"/>
                  <a:pt x="531018" y="4763"/>
                  <a:pt x="392906" y="7144"/>
                </a:cubicBezTo>
                <a:cubicBezTo>
                  <a:pt x="381000" y="9525"/>
                  <a:pt x="368706" y="10448"/>
                  <a:pt x="357187" y="14288"/>
                </a:cubicBezTo>
                <a:cubicBezTo>
                  <a:pt x="347084" y="17656"/>
                  <a:pt x="338400" y="24380"/>
                  <a:pt x="328612" y="28575"/>
                </a:cubicBezTo>
                <a:cubicBezTo>
                  <a:pt x="321691" y="31541"/>
                  <a:pt x="314232" y="33075"/>
                  <a:pt x="307181" y="35719"/>
                </a:cubicBezTo>
                <a:cubicBezTo>
                  <a:pt x="295174" y="40222"/>
                  <a:pt x="283368" y="45244"/>
                  <a:pt x="271462" y="50007"/>
                </a:cubicBezTo>
                <a:cubicBezTo>
                  <a:pt x="269081" y="59532"/>
                  <a:pt x="268186" y="69558"/>
                  <a:pt x="264318" y="78582"/>
                </a:cubicBezTo>
                <a:cubicBezTo>
                  <a:pt x="244722" y="124307"/>
                  <a:pt x="220824" y="84082"/>
                  <a:pt x="257175" y="178594"/>
                </a:cubicBezTo>
                <a:cubicBezTo>
                  <a:pt x="260998" y="188534"/>
                  <a:pt x="276504" y="187598"/>
                  <a:pt x="285750" y="192882"/>
                </a:cubicBezTo>
                <a:cubicBezTo>
                  <a:pt x="293204" y="197142"/>
                  <a:pt x="299142" y="204154"/>
                  <a:pt x="307181" y="207169"/>
                </a:cubicBezTo>
                <a:cubicBezTo>
                  <a:pt x="318550" y="211432"/>
                  <a:pt x="331120" y="211368"/>
                  <a:pt x="342900" y="214313"/>
                </a:cubicBezTo>
                <a:cubicBezTo>
                  <a:pt x="397377" y="227933"/>
                  <a:pt x="326083" y="215236"/>
                  <a:pt x="392906" y="228600"/>
                </a:cubicBezTo>
                <a:cubicBezTo>
                  <a:pt x="407109" y="231441"/>
                  <a:pt x="421716" y="232231"/>
                  <a:pt x="435768" y="235744"/>
                </a:cubicBezTo>
                <a:cubicBezTo>
                  <a:pt x="450379" y="239397"/>
                  <a:pt x="478631" y="250032"/>
                  <a:pt x="478631" y="250032"/>
                </a:cubicBezTo>
                <a:cubicBezTo>
                  <a:pt x="481012" y="259557"/>
                  <a:pt x="480329" y="270438"/>
                  <a:pt x="485775" y="278607"/>
                </a:cubicBezTo>
                <a:cubicBezTo>
                  <a:pt x="528860" y="343233"/>
                  <a:pt x="490994" y="244262"/>
                  <a:pt x="514350" y="314325"/>
                </a:cubicBezTo>
                <a:cubicBezTo>
                  <a:pt x="511969" y="340519"/>
                  <a:pt x="519676" y="369749"/>
                  <a:pt x="507206" y="392907"/>
                </a:cubicBezTo>
                <a:cubicBezTo>
                  <a:pt x="500066" y="406167"/>
                  <a:pt x="479397" y="406764"/>
                  <a:pt x="464343" y="407194"/>
                </a:cubicBezTo>
                <a:lnTo>
                  <a:pt x="214312" y="414338"/>
                </a:lnTo>
                <a:cubicBezTo>
                  <a:pt x="162928" y="431467"/>
                  <a:pt x="227096" y="410685"/>
                  <a:pt x="164306" y="428625"/>
                </a:cubicBezTo>
                <a:cubicBezTo>
                  <a:pt x="157066" y="430694"/>
                  <a:pt x="150019" y="433388"/>
                  <a:pt x="142875" y="435769"/>
                </a:cubicBezTo>
                <a:cubicBezTo>
                  <a:pt x="133350" y="442913"/>
                  <a:pt x="124054" y="450372"/>
                  <a:pt x="114300" y="457200"/>
                </a:cubicBezTo>
                <a:cubicBezTo>
                  <a:pt x="100232" y="467047"/>
                  <a:pt x="83579" y="473633"/>
                  <a:pt x="71437" y="485775"/>
                </a:cubicBezTo>
                <a:cubicBezTo>
                  <a:pt x="64293" y="492919"/>
                  <a:pt x="57767" y="500739"/>
                  <a:pt x="50006" y="507207"/>
                </a:cubicBezTo>
                <a:cubicBezTo>
                  <a:pt x="-9685" y="556950"/>
                  <a:pt x="69776" y="480295"/>
                  <a:pt x="7143" y="542925"/>
                </a:cubicBezTo>
                <a:cubicBezTo>
                  <a:pt x="4762" y="552450"/>
                  <a:pt x="0" y="561682"/>
                  <a:pt x="0" y="571500"/>
                </a:cubicBezTo>
                <a:cubicBezTo>
                  <a:pt x="0" y="585985"/>
                  <a:pt x="2563" y="600622"/>
                  <a:pt x="7143" y="614363"/>
                </a:cubicBezTo>
                <a:cubicBezTo>
                  <a:pt x="12526" y="630512"/>
                  <a:pt x="27955" y="643457"/>
                  <a:pt x="42862" y="650082"/>
                </a:cubicBezTo>
                <a:cubicBezTo>
                  <a:pt x="56624" y="656199"/>
                  <a:pt x="70732" y="662941"/>
                  <a:pt x="85725" y="664369"/>
                </a:cubicBezTo>
                <a:lnTo>
                  <a:pt x="235743" y="678657"/>
                </a:lnTo>
                <a:cubicBezTo>
                  <a:pt x="339770" y="713328"/>
                  <a:pt x="290188" y="698913"/>
                  <a:pt x="528637" y="700088"/>
                </a:cubicBezTo>
                <a:lnTo>
                  <a:pt x="1707356" y="692944"/>
                </a:lnTo>
                <a:cubicBezTo>
                  <a:pt x="1716881" y="688182"/>
                  <a:pt x="1725960" y="682396"/>
                  <a:pt x="1735931" y="678657"/>
                </a:cubicBezTo>
                <a:cubicBezTo>
                  <a:pt x="1781143" y="661703"/>
                  <a:pt x="1748885" y="683743"/>
                  <a:pt x="1793081" y="657225"/>
                </a:cubicBezTo>
                <a:cubicBezTo>
                  <a:pt x="1807805" y="648390"/>
                  <a:pt x="1835943" y="628650"/>
                  <a:pt x="1835943" y="628650"/>
                </a:cubicBezTo>
                <a:cubicBezTo>
                  <a:pt x="1838324" y="621506"/>
                  <a:pt x="1841018" y="614459"/>
                  <a:pt x="1843087" y="607219"/>
                </a:cubicBezTo>
                <a:cubicBezTo>
                  <a:pt x="1856423" y="560546"/>
                  <a:pt x="1857448" y="539668"/>
                  <a:pt x="1843087" y="478632"/>
                </a:cubicBezTo>
                <a:cubicBezTo>
                  <a:pt x="1836527" y="450751"/>
                  <a:pt x="1795617" y="453422"/>
                  <a:pt x="1778793" y="450057"/>
                </a:cubicBezTo>
                <a:cubicBezTo>
                  <a:pt x="1771163" y="448531"/>
                  <a:pt x="1737866" y="440308"/>
                  <a:pt x="1728787" y="435769"/>
                </a:cubicBezTo>
                <a:cubicBezTo>
                  <a:pt x="1721108" y="431929"/>
                  <a:pt x="1715247" y="424864"/>
                  <a:pt x="1707356" y="421482"/>
                </a:cubicBezTo>
                <a:cubicBezTo>
                  <a:pt x="1698332" y="417614"/>
                  <a:pt x="1688185" y="417159"/>
                  <a:pt x="1678781" y="414338"/>
                </a:cubicBezTo>
                <a:cubicBezTo>
                  <a:pt x="1664356" y="410010"/>
                  <a:pt x="1650448" y="404013"/>
                  <a:pt x="1635918" y="400050"/>
                </a:cubicBezTo>
                <a:cubicBezTo>
                  <a:pt x="1624204" y="396855"/>
                  <a:pt x="1612053" y="395541"/>
                  <a:pt x="1600200" y="392907"/>
                </a:cubicBezTo>
                <a:cubicBezTo>
                  <a:pt x="1590616" y="390777"/>
                  <a:pt x="1581150" y="388144"/>
                  <a:pt x="1571625" y="385763"/>
                </a:cubicBezTo>
                <a:cubicBezTo>
                  <a:pt x="1516235" y="348837"/>
                  <a:pt x="1545049" y="362616"/>
                  <a:pt x="1485900" y="342900"/>
                </a:cubicBezTo>
                <a:lnTo>
                  <a:pt x="1464468" y="335757"/>
                </a:lnTo>
                <a:cubicBezTo>
                  <a:pt x="1457324" y="330994"/>
                  <a:pt x="1449633" y="326966"/>
                  <a:pt x="1443037" y="321469"/>
                </a:cubicBezTo>
                <a:cubicBezTo>
                  <a:pt x="1422411" y="304280"/>
                  <a:pt x="1421367" y="299679"/>
                  <a:pt x="1407318" y="278607"/>
                </a:cubicBezTo>
                <a:cubicBezTo>
                  <a:pt x="1413668" y="227809"/>
                  <a:pt x="1399320" y="225456"/>
                  <a:pt x="1435893" y="207169"/>
                </a:cubicBezTo>
                <a:cubicBezTo>
                  <a:pt x="1442628" y="203801"/>
                  <a:pt x="1450181" y="202406"/>
                  <a:pt x="1457325" y="200025"/>
                </a:cubicBezTo>
                <a:cubicBezTo>
                  <a:pt x="1464469" y="192881"/>
                  <a:pt x="1473152" y="187000"/>
                  <a:pt x="1478756" y="178594"/>
                </a:cubicBezTo>
                <a:cubicBezTo>
                  <a:pt x="1482933" y="172329"/>
                  <a:pt x="1482532" y="163898"/>
                  <a:pt x="1485900" y="157163"/>
                </a:cubicBezTo>
                <a:cubicBezTo>
                  <a:pt x="1489740" y="149484"/>
                  <a:pt x="1495425" y="142876"/>
                  <a:pt x="1500187" y="135732"/>
                </a:cubicBezTo>
                <a:cubicBezTo>
                  <a:pt x="1496053" y="121263"/>
                  <a:pt x="1489320" y="78460"/>
                  <a:pt x="1471612" y="64294"/>
                </a:cubicBezTo>
                <a:cubicBezTo>
                  <a:pt x="1465732" y="59590"/>
                  <a:pt x="1456916" y="60518"/>
                  <a:pt x="1450181" y="57150"/>
                </a:cubicBezTo>
                <a:cubicBezTo>
                  <a:pt x="1408738" y="36428"/>
                  <a:pt x="1450261" y="47357"/>
                  <a:pt x="1400175" y="28575"/>
                </a:cubicBezTo>
                <a:cubicBezTo>
                  <a:pt x="1390982" y="25128"/>
                  <a:pt x="1381414" y="21705"/>
                  <a:pt x="1371600" y="21432"/>
                </a:cubicBezTo>
                <a:lnTo>
                  <a:pt x="1150143" y="14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24" name="Group 25">
            <a:extLst>
              <a:ext uri="{FF2B5EF4-FFF2-40B4-BE49-F238E27FC236}">
                <a16:creationId xmlns:a16="http://schemas.microsoft.com/office/drawing/2014/main" id="{11C7CEDF-94F2-4A8E-88F2-2EF8104F2B14}"/>
              </a:ext>
            </a:extLst>
          </p:cNvPr>
          <p:cNvGrpSpPr>
            <a:grpSpLocks/>
          </p:cNvGrpSpPr>
          <p:nvPr/>
        </p:nvGrpSpPr>
        <p:grpSpPr bwMode="auto">
          <a:xfrm>
            <a:off x="5488604" y="4312626"/>
            <a:ext cx="319088" cy="639762"/>
            <a:chOff x="2487" y="1757"/>
            <a:chExt cx="201" cy="403"/>
          </a:xfrm>
        </p:grpSpPr>
        <p:sp>
          <p:nvSpPr>
            <p:cNvPr id="796" name="AutoShape 26">
              <a:extLst>
                <a:ext uri="{FF2B5EF4-FFF2-40B4-BE49-F238E27FC236}">
                  <a16:creationId xmlns:a16="http://schemas.microsoft.com/office/drawing/2014/main" id="{660BC51E-5042-4C2A-B084-B71148A0C6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19125">
              <a:off x="2511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7" name="AutoShape 27">
              <a:extLst>
                <a:ext uri="{FF2B5EF4-FFF2-40B4-BE49-F238E27FC236}">
                  <a16:creationId xmlns:a16="http://schemas.microsoft.com/office/drawing/2014/main" id="{669A9B2A-13F4-452E-B797-4B3F5CB65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8" name="AutoShape 28">
              <a:extLst>
                <a:ext uri="{FF2B5EF4-FFF2-40B4-BE49-F238E27FC236}">
                  <a16:creationId xmlns:a16="http://schemas.microsoft.com/office/drawing/2014/main" id="{3752F45B-0DCF-4AD6-8E1E-B89A6DCDE7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69324">
              <a:off x="2487" y="2016"/>
              <a:ext cx="48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9" name="AutoShape 29">
              <a:extLst>
                <a:ext uri="{FF2B5EF4-FFF2-40B4-BE49-F238E27FC236}">
                  <a16:creationId xmlns:a16="http://schemas.microsoft.com/office/drawing/2014/main" id="{0EBC4035-5141-4050-8753-C062F8A0E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83240">
              <a:off x="2637" y="2016"/>
              <a:ext cx="51" cy="144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5050">
                    <a:gamma/>
                    <a:shade val="46275"/>
                    <a:invGamma/>
                  </a:srgbClr>
                </a:gs>
                <a:gs pos="50000">
                  <a:srgbClr val="FF5050"/>
                </a:gs>
                <a:gs pos="100000">
                  <a:srgbClr val="FF505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0" name="AutoShape 30">
              <a:extLst>
                <a:ext uri="{FF2B5EF4-FFF2-40B4-BE49-F238E27FC236}">
                  <a16:creationId xmlns:a16="http://schemas.microsoft.com/office/drawing/2014/main" id="{092CB7C5-0F00-452D-8DE8-E8AAD11EA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" y="1930"/>
              <a:ext cx="48" cy="134"/>
            </a:xfrm>
            <a:prstGeom prst="diamond">
              <a:avLst/>
            </a:prstGeom>
            <a:gradFill rotWithShape="0">
              <a:gsLst>
                <a:gs pos="0">
                  <a:srgbClr val="FF6600">
                    <a:gamma/>
                    <a:shade val="46275"/>
                    <a:invGamma/>
                  </a:srgbClr>
                </a:gs>
                <a:gs pos="5000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1" name="AutoShape 31">
              <a:extLst>
                <a:ext uri="{FF2B5EF4-FFF2-40B4-BE49-F238E27FC236}">
                  <a16:creationId xmlns:a16="http://schemas.microsoft.com/office/drawing/2014/main" id="{3250F480-34AB-4AAE-9EF9-8A47744B7B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2332">
              <a:off x="2613" y="1757"/>
              <a:ext cx="48" cy="17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5000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25" name="Text Box 32">
            <a:extLst>
              <a:ext uri="{FF2B5EF4-FFF2-40B4-BE49-F238E27FC236}">
                <a16:creationId xmlns:a16="http://schemas.microsoft.com/office/drawing/2014/main" id="{0DE665A9-FBD3-46B8-AF44-AA07A9589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627" y="4089017"/>
            <a:ext cx="631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Apaf-1</a:t>
            </a:r>
          </a:p>
        </p:txBody>
      </p:sp>
      <p:grpSp>
        <p:nvGrpSpPr>
          <p:cNvPr id="726" name="Group 33">
            <a:extLst>
              <a:ext uri="{FF2B5EF4-FFF2-40B4-BE49-F238E27FC236}">
                <a16:creationId xmlns:a16="http://schemas.microsoft.com/office/drawing/2014/main" id="{FCE8AE54-7653-4C69-9FDF-40079C594131}"/>
              </a:ext>
            </a:extLst>
          </p:cNvPr>
          <p:cNvGrpSpPr>
            <a:grpSpLocks/>
          </p:cNvGrpSpPr>
          <p:nvPr/>
        </p:nvGrpSpPr>
        <p:grpSpPr bwMode="auto">
          <a:xfrm>
            <a:off x="5564804" y="4833326"/>
            <a:ext cx="74613" cy="609600"/>
            <a:chOff x="1872" y="2328"/>
            <a:chExt cx="47" cy="384"/>
          </a:xfrm>
        </p:grpSpPr>
        <p:sp>
          <p:nvSpPr>
            <p:cNvPr id="793" name="AutoShape 34">
              <a:extLst>
                <a:ext uri="{FF2B5EF4-FFF2-40B4-BE49-F238E27FC236}">
                  <a16:creationId xmlns:a16="http://schemas.microsoft.com/office/drawing/2014/main" id="{B7CDDAA3-F715-427C-964F-842A234F0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4" name="AutoShape 35">
              <a:extLst>
                <a:ext uri="{FF2B5EF4-FFF2-40B4-BE49-F238E27FC236}">
                  <a16:creationId xmlns:a16="http://schemas.microsoft.com/office/drawing/2014/main" id="{4E0B3D73-1D5C-4EA8-8F6B-1A6E92FB4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5" name="AutoShape 36">
              <a:extLst>
                <a:ext uri="{FF2B5EF4-FFF2-40B4-BE49-F238E27FC236}">
                  <a16:creationId xmlns:a16="http://schemas.microsoft.com/office/drawing/2014/main" id="{3144979A-3C7C-49B1-881C-8FC6D1391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27" name="Group 37">
            <a:extLst>
              <a:ext uri="{FF2B5EF4-FFF2-40B4-BE49-F238E27FC236}">
                <a16:creationId xmlns:a16="http://schemas.microsoft.com/office/drawing/2014/main" id="{97928BCA-EA1A-44C3-8974-97C75D3963DA}"/>
              </a:ext>
            </a:extLst>
          </p:cNvPr>
          <p:cNvGrpSpPr>
            <a:grpSpLocks/>
          </p:cNvGrpSpPr>
          <p:nvPr/>
        </p:nvGrpSpPr>
        <p:grpSpPr bwMode="auto">
          <a:xfrm>
            <a:off x="5652117" y="4833326"/>
            <a:ext cx="74613" cy="609600"/>
            <a:chOff x="1872" y="2328"/>
            <a:chExt cx="47" cy="384"/>
          </a:xfrm>
        </p:grpSpPr>
        <p:sp>
          <p:nvSpPr>
            <p:cNvPr id="790" name="AutoShape 38">
              <a:extLst>
                <a:ext uri="{FF2B5EF4-FFF2-40B4-BE49-F238E27FC236}">
                  <a16:creationId xmlns:a16="http://schemas.microsoft.com/office/drawing/2014/main" id="{A4FADAA9-1CDB-4943-9931-B641D6BC8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1" name="AutoShape 39">
              <a:extLst>
                <a:ext uri="{FF2B5EF4-FFF2-40B4-BE49-F238E27FC236}">
                  <a16:creationId xmlns:a16="http://schemas.microsoft.com/office/drawing/2014/main" id="{277D2E64-917E-4E81-9B5C-8509B91C1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2" name="AutoShape 40">
              <a:extLst>
                <a:ext uri="{FF2B5EF4-FFF2-40B4-BE49-F238E27FC236}">
                  <a16:creationId xmlns:a16="http://schemas.microsoft.com/office/drawing/2014/main" id="{6CCFD01F-0072-492D-973E-1267F4B05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746" name="Line 92">
            <a:extLst>
              <a:ext uri="{FF2B5EF4-FFF2-40B4-BE49-F238E27FC236}">
                <a16:creationId xmlns:a16="http://schemas.microsoft.com/office/drawing/2014/main" id="{CD09E337-9FE5-4B80-A7D9-1C3D16567B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9716" y="5192224"/>
            <a:ext cx="0" cy="4257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9" name="Rectangle 95">
            <a:extLst>
              <a:ext uri="{FF2B5EF4-FFF2-40B4-BE49-F238E27FC236}">
                <a16:creationId xmlns:a16="http://schemas.microsoft.com/office/drawing/2014/main" id="{82E43FC0-BE65-4BB0-A585-8866E4BD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808" y="9457868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/>
              <a:t>Active form</a:t>
            </a:r>
          </a:p>
        </p:txBody>
      </p:sp>
      <p:sp>
        <p:nvSpPr>
          <p:cNvPr id="752" name="Rectangle 98">
            <a:extLst>
              <a:ext uri="{FF2B5EF4-FFF2-40B4-BE49-F238E27FC236}">
                <a16:creationId xmlns:a16="http://schemas.microsoft.com/office/drawing/2014/main" id="{795BC83E-CFAA-423E-9F0B-7475913E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045" y="10224630"/>
            <a:ext cx="324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>
                <a:latin typeface="ＭＳ Ｐゴシック" panose="020B0600070205080204" pitchFamily="50" charset="-128"/>
              </a:rPr>
              <a:t>Fig. 4   Activation of Executioner Caspases by </a:t>
            </a:r>
          </a:p>
          <a:p>
            <a:r>
              <a:rPr lang="en-US" altLang="ja-JP" sz="1200" b="1">
                <a:latin typeface="ＭＳ Ｐゴシック" panose="020B0600070205080204" pitchFamily="50" charset="-128"/>
              </a:rPr>
              <a:t>          Upstream Caspases</a:t>
            </a:r>
          </a:p>
        </p:txBody>
      </p:sp>
      <p:sp>
        <p:nvSpPr>
          <p:cNvPr id="753" name="Text Box 99">
            <a:extLst>
              <a:ext uri="{FF2B5EF4-FFF2-40B4-BE49-F238E27FC236}">
                <a16:creationId xmlns:a16="http://schemas.microsoft.com/office/drawing/2014/main" id="{5E0FD214-AD6A-4215-80C6-4B68623BB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845" y="9884905"/>
            <a:ext cx="1431925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000" b="1" i="1">
                <a:latin typeface="ＭＳ Ｐゴシック" panose="020B0600070205080204" pitchFamily="50" charset="-128"/>
              </a:rPr>
              <a:t>MBL technical service</a:t>
            </a:r>
          </a:p>
        </p:txBody>
      </p:sp>
      <p:grpSp>
        <p:nvGrpSpPr>
          <p:cNvPr id="806" name="Group 56">
            <a:extLst>
              <a:ext uri="{FF2B5EF4-FFF2-40B4-BE49-F238E27FC236}">
                <a16:creationId xmlns:a16="http://schemas.microsoft.com/office/drawing/2014/main" id="{866800F9-764C-4B8D-B167-3CB72157DD2C}"/>
              </a:ext>
            </a:extLst>
          </p:cNvPr>
          <p:cNvGrpSpPr>
            <a:grpSpLocks/>
          </p:cNvGrpSpPr>
          <p:nvPr/>
        </p:nvGrpSpPr>
        <p:grpSpPr bwMode="auto">
          <a:xfrm>
            <a:off x="2742788" y="5567062"/>
            <a:ext cx="465138" cy="76200"/>
            <a:chOff x="856" y="1991"/>
            <a:chExt cx="293" cy="48"/>
          </a:xfrm>
        </p:grpSpPr>
        <p:sp>
          <p:nvSpPr>
            <p:cNvPr id="807" name="AutoShape 57">
              <a:extLst>
                <a:ext uri="{FF2B5EF4-FFF2-40B4-BE49-F238E27FC236}">
                  <a16:creationId xmlns:a16="http://schemas.microsoft.com/office/drawing/2014/main" id="{33164A77-99D2-4BEA-B120-3EF6C6E591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57" y="1991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8" name="AutoShape 58">
              <a:extLst>
                <a:ext uri="{FF2B5EF4-FFF2-40B4-BE49-F238E27FC236}">
                  <a16:creationId xmlns:a16="http://schemas.microsoft.com/office/drawing/2014/main" id="{56492336-5777-4D4A-9C8C-BF03A636FB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1" y="1945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9" name="AutoShape 59">
              <a:extLst>
                <a:ext uri="{FF2B5EF4-FFF2-40B4-BE49-F238E27FC236}">
                  <a16:creationId xmlns:a16="http://schemas.microsoft.com/office/drawing/2014/main" id="{F1A88255-932E-423A-8534-18ED2BE408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3" y="1962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0" name="Group 60">
            <a:extLst>
              <a:ext uri="{FF2B5EF4-FFF2-40B4-BE49-F238E27FC236}">
                <a16:creationId xmlns:a16="http://schemas.microsoft.com/office/drawing/2014/main" id="{CB174BA3-A709-420C-A078-780B864D6BDC}"/>
              </a:ext>
            </a:extLst>
          </p:cNvPr>
          <p:cNvGrpSpPr>
            <a:grpSpLocks/>
          </p:cNvGrpSpPr>
          <p:nvPr/>
        </p:nvGrpSpPr>
        <p:grpSpPr bwMode="auto">
          <a:xfrm>
            <a:off x="2747551" y="5682949"/>
            <a:ext cx="465138" cy="76200"/>
            <a:chOff x="859" y="2064"/>
            <a:chExt cx="293" cy="48"/>
          </a:xfrm>
        </p:grpSpPr>
        <p:sp>
          <p:nvSpPr>
            <p:cNvPr id="811" name="AutoShape 61">
              <a:extLst>
                <a:ext uri="{FF2B5EF4-FFF2-40B4-BE49-F238E27FC236}">
                  <a16:creationId xmlns:a16="http://schemas.microsoft.com/office/drawing/2014/main" id="{427DC9C9-D71D-45C2-B828-52946093C8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60" y="2064"/>
              <a:ext cx="47" cy="4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50000">
                  <a:srgbClr val="FFFF66"/>
                </a:gs>
                <a:gs pos="100000">
                  <a:srgbClr val="FF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2" name="AutoShape 62">
              <a:extLst>
                <a:ext uri="{FF2B5EF4-FFF2-40B4-BE49-F238E27FC236}">
                  <a16:creationId xmlns:a16="http://schemas.microsoft.com/office/drawing/2014/main" id="{51F82231-3883-4C16-9B1B-8E0920B8A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54" y="201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3" name="AutoShape 63">
              <a:extLst>
                <a:ext uri="{FF2B5EF4-FFF2-40B4-BE49-F238E27FC236}">
                  <a16:creationId xmlns:a16="http://schemas.microsoft.com/office/drawing/2014/main" id="{EF83FC8C-6892-487C-A2A9-3DDF3C45CA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76" y="203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14" name="Group 64">
            <a:extLst>
              <a:ext uri="{FF2B5EF4-FFF2-40B4-BE49-F238E27FC236}">
                <a16:creationId xmlns:a16="http://schemas.microsoft.com/office/drawing/2014/main" id="{C2DC9F64-D733-4450-AFB1-44A73ECC327D}"/>
              </a:ext>
            </a:extLst>
          </p:cNvPr>
          <p:cNvGrpSpPr>
            <a:grpSpLocks/>
          </p:cNvGrpSpPr>
          <p:nvPr/>
        </p:nvGrpSpPr>
        <p:grpSpPr bwMode="auto">
          <a:xfrm>
            <a:off x="4030251" y="5513087"/>
            <a:ext cx="220663" cy="258762"/>
            <a:chOff x="797" y="2528"/>
            <a:chExt cx="139" cy="163"/>
          </a:xfrm>
        </p:grpSpPr>
        <p:sp>
          <p:nvSpPr>
            <p:cNvPr id="815" name="AutoShape 65">
              <a:extLst>
                <a:ext uri="{FF2B5EF4-FFF2-40B4-BE49-F238E27FC236}">
                  <a16:creationId xmlns:a16="http://schemas.microsoft.com/office/drawing/2014/main" id="{4927E6A4-4A7B-4C42-9619-92CA80B60F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482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6" name="AutoShape 66">
              <a:extLst>
                <a:ext uri="{FF2B5EF4-FFF2-40B4-BE49-F238E27FC236}">
                  <a16:creationId xmlns:a16="http://schemas.microsoft.com/office/drawing/2014/main" id="{BD762A56-036D-403E-B32F-639B898DFD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3" y="259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7" name="AutoShape 67">
              <a:extLst>
                <a:ext uri="{FF2B5EF4-FFF2-40B4-BE49-F238E27FC236}">
                  <a16:creationId xmlns:a16="http://schemas.microsoft.com/office/drawing/2014/main" id="{21ADD84C-91BD-4E0E-9444-A1E97034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45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8" name="AutoShape 68">
              <a:extLst>
                <a:ext uri="{FF2B5EF4-FFF2-40B4-BE49-F238E27FC236}">
                  <a16:creationId xmlns:a16="http://schemas.microsoft.com/office/drawing/2014/main" id="{2819F8D2-BBF0-4483-8900-657DE29141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40" y="2568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50000">
                  <a:srgbClr val="CCCC00"/>
                </a:gs>
                <a:gs pos="100000">
                  <a:srgbClr val="CC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19" name="Rectangle 69">
            <a:extLst>
              <a:ext uri="{FF2B5EF4-FFF2-40B4-BE49-F238E27FC236}">
                <a16:creationId xmlns:a16="http://schemas.microsoft.com/office/drawing/2014/main" id="{3C0DB78F-00E6-40A1-A08F-FE56F1791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46" y="5529952"/>
            <a:ext cx="13569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Pro-caspase-3 or 7</a:t>
            </a:r>
          </a:p>
        </p:txBody>
      </p:sp>
      <p:sp>
        <p:nvSpPr>
          <p:cNvPr id="820" name="Rectangle 70">
            <a:extLst>
              <a:ext uri="{FF2B5EF4-FFF2-40B4-BE49-F238E27FC236}">
                <a16:creationId xmlns:a16="http://schemas.microsoft.com/office/drawing/2014/main" id="{E30DBBAF-50D4-4DB1-BA1E-91D1B747A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113" y="5713112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sp>
        <p:nvSpPr>
          <p:cNvPr id="821" name="Line 76">
            <a:extLst>
              <a:ext uri="{FF2B5EF4-FFF2-40B4-BE49-F238E27FC236}">
                <a16:creationId xmlns:a16="http://schemas.microsoft.com/office/drawing/2014/main" id="{F845A52E-4FB9-4826-9A04-2FBF40534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7138" y="5641674"/>
            <a:ext cx="69215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4" name="テキスト ボックス 823">
            <a:extLst>
              <a:ext uri="{FF2B5EF4-FFF2-40B4-BE49-F238E27FC236}">
                <a16:creationId xmlns:a16="http://schemas.microsoft.com/office/drawing/2014/main" id="{4F8FFA12-21F9-47BE-888F-B4FA18C8B375}"/>
              </a:ext>
            </a:extLst>
          </p:cNvPr>
          <p:cNvSpPr txBox="1"/>
          <p:nvPr/>
        </p:nvSpPr>
        <p:spPr>
          <a:xfrm>
            <a:off x="7242954" y="3050249"/>
            <a:ext cx="1850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Endoplasmic reticulum</a:t>
            </a:r>
            <a:endParaRPr kumimoji="1" lang="ja-JP" altLang="en-US" sz="1400" i="1" dirty="0"/>
          </a:p>
        </p:txBody>
      </p:sp>
      <p:sp>
        <p:nvSpPr>
          <p:cNvPr id="825" name="稲妻 824">
            <a:extLst>
              <a:ext uri="{FF2B5EF4-FFF2-40B4-BE49-F238E27FC236}">
                <a16:creationId xmlns:a16="http://schemas.microsoft.com/office/drawing/2014/main" id="{5E36FAC6-7B19-4BAF-9E7F-4EE523A2A57A}"/>
              </a:ext>
            </a:extLst>
          </p:cNvPr>
          <p:cNvSpPr/>
          <p:nvPr/>
        </p:nvSpPr>
        <p:spPr>
          <a:xfrm>
            <a:off x="6693308" y="3321219"/>
            <a:ext cx="664679" cy="17621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6" name="テキスト ボックス 825">
            <a:extLst>
              <a:ext uri="{FF2B5EF4-FFF2-40B4-BE49-F238E27FC236}">
                <a16:creationId xmlns:a16="http://schemas.microsoft.com/office/drawing/2014/main" id="{F25DD018-FCEC-41BE-86F2-FDC520232E33}"/>
              </a:ext>
            </a:extLst>
          </p:cNvPr>
          <p:cNvSpPr txBox="1"/>
          <p:nvPr/>
        </p:nvSpPr>
        <p:spPr>
          <a:xfrm>
            <a:off x="6528386" y="3066395"/>
            <a:ext cx="618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Stress</a:t>
            </a:r>
            <a:endParaRPr kumimoji="1" lang="ja-JP" altLang="en-US" sz="1400" dirty="0"/>
          </a:p>
        </p:txBody>
      </p:sp>
      <p:sp>
        <p:nvSpPr>
          <p:cNvPr id="827" name="Oval 37">
            <a:extLst>
              <a:ext uri="{FF2B5EF4-FFF2-40B4-BE49-F238E27FC236}">
                <a16:creationId xmlns:a16="http://schemas.microsoft.com/office/drawing/2014/main" id="{3811C8C8-9846-463C-A877-09F170512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842" y="5481861"/>
            <a:ext cx="152400" cy="2286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8" name="Oval 39">
            <a:extLst>
              <a:ext uri="{FF2B5EF4-FFF2-40B4-BE49-F238E27FC236}">
                <a16:creationId xmlns:a16="http://schemas.microsoft.com/office/drawing/2014/main" id="{459A4313-BC4F-464F-92A7-C0464C43E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5424" y="5466032"/>
            <a:ext cx="152400" cy="228600"/>
          </a:xfrm>
          <a:prstGeom prst="ellipse">
            <a:avLst/>
          </a:prstGeom>
          <a:gradFill rotWithShape="0">
            <a:gsLst>
              <a:gs pos="0">
                <a:srgbClr val="9966FF"/>
              </a:gs>
              <a:gs pos="100000">
                <a:srgbClr val="9966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" name="テキスト ボックス 828">
            <a:extLst>
              <a:ext uri="{FF2B5EF4-FFF2-40B4-BE49-F238E27FC236}">
                <a16:creationId xmlns:a16="http://schemas.microsoft.com/office/drawing/2014/main" id="{8402C3A9-8201-4838-A549-D7A653DD7059}"/>
              </a:ext>
            </a:extLst>
          </p:cNvPr>
          <p:cNvSpPr txBox="1"/>
          <p:nvPr/>
        </p:nvSpPr>
        <p:spPr>
          <a:xfrm>
            <a:off x="7989277" y="5410136"/>
            <a:ext cx="429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/>
              <a:t>ATR</a:t>
            </a:r>
            <a:endParaRPr kumimoji="1" lang="ja-JP" altLang="en-US" sz="1200" b="1" dirty="0"/>
          </a:p>
        </p:txBody>
      </p:sp>
      <p:sp>
        <p:nvSpPr>
          <p:cNvPr id="830" name="テキスト ボックス 829">
            <a:extLst>
              <a:ext uri="{FF2B5EF4-FFF2-40B4-BE49-F238E27FC236}">
                <a16:creationId xmlns:a16="http://schemas.microsoft.com/office/drawing/2014/main" id="{D9C6825E-71D8-49D7-A986-36E3AE2E532B}"/>
              </a:ext>
            </a:extLst>
          </p:cNvPr>
          <p:cNvSpPr txBox="1"/>
          <p:nvPr/>
        </p:nvSpPr>
        <p:spPr>
          <a:xfrm>
            <a:off x="6864561" y="5417633"/>
            <a:ext cx="477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/>
              <a:t>ATM</a:t>
            </a:r>
            <a:endParaRPr kumimoji="1" lang="ja-JP" altLang="en-US" sz="1200" b="1" dirty="0"/>
          </a:p>
        </p:txBody>
      </p:sp>
      <p:sp>
        <p:nvSpPr>
          <p:cNvPr id="831" name="AutoShape 55">
            <a:extLst>
              <a:ext uri="{FF2B5EF4-FFF2-40B4-BE49-F238E27FC236}">
                <a16:creationId xmlns:a16="http://schemas.microsoft.com/office/drawing/2014/main" id="{2B7AC1F1-D9D3-46DB-BBAD-F3A7CC735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4603" y="4996427"/>
            <a:ext cx="336778" cy="21303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2" name="テキスト ボックス 831">
            <a:extLst>
              <a:ext uri="{FF2B5EF4-FFF2-40B4-BE49-F238E27FC236}">
                <a16:creationId xmlns:a16="http://schemas.microsoft.com/office/drawing/2014/main" id="{FB56AEF3-CDDA-4730-9EEE-9E883DC2CC4F}"/>
              </a:ext>
            </a:extLst>
          </p:cNvPr>
          <p:cNvSpPr txBox="1"/>
          <p:nvPr/>
        </p:nvSpPr>
        <p:spPr>
          <a:xfrm>
            <a:off x="7824345" y="4944066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/>
              <a:t>p53</a:t>
            </a:r>
            <a:endParaRPr kumimoji="1" lang="ja-JP" altLang="en-US" sz="1200" b="1" dirty="0"/>
          </a:p>
        </p:txBody>
      </p:sp>
      <p:cxnSp>
        <p:nvCxnSpPr>
          <p:cNvPr id="834" name="直線矢印コネクタ 833">
            <a:extLst>
              <a:ext uri="{FF2B5EF4-FFF2-40B4-BE49-F238E27FC236}">
                <a16:creationId xmlns:a16="http://schemas.microsoft.com/office/drawing/2014/main" id="{6CD86EE3-E082-482E-BB2F-AC662B28B9B9}"/>
              </a:ext>
            </a:extLst>
          </p:cNvPr>
          <p:cNvCxnSpPr>
            <a:cxnSpLocks/>
          </p:cNvCxnSpPr>
          <p:nvPr/>
        </p:nvCxnSpPr>
        <p:spPr>
          <a:xfrm flipH="1" flipV="1">
            <a:off x="7811589" y="5238122"/>
            <a:ext cx="122938" cy="1794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6" name="直線矢印コネクタ 835">
            <a:extLst>
              <a:ext uri="{FF2B5EF4-FFF2-40B4-BE49-F238E27FC236}">
                <a16:creationId xmlns:a16="http://schemas.microsoft.com/office/drawing/2014/main" id="{6A12962D-3CD5-4D8C-85B4-E1C804621955}"/>
              </a:ext>
            </a:extLst>
          </p:cNvPr>
          <p:cNvCxnSpPr/>
          <p:nvPr/>
        </p:nvCxnSpPr>
        <p:spPr>
          <a:xfrm flipV="1">
            <a:off x="7372180" y="5238122"/>
            <a:ext cx="171535" cy="1794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0" name="グループ化 839">
            <a:extLst>
              <a:ext uri="{FF2B5EF4-FFF2-40B4-BE49-F238E27FC236}">
                <a16:creationId xmlns:a16="http://schemas.microsoft.com/office/drawing/2014/main" id="{100F43B4-75FA-47D8-AD13-7BC7BEDC62A3}"/>
              </a:ext>
            </a:extLst>
          </p:cNvPr>
          <p:cNvGrpSpPr/>
          <p:nvPr/>
        </p:nvGrpSpPr>
        <p:grpSpPr>
          <a:xfrm>
            <a:off x="4398447" y="3157179"/>
            <a:ext cx="1901690" cy="390525"/>
            <a:chOff x="6383338" y="2027238"/>
            <a:chExt cx="2262188" cy="390525"/>
          </a:xfrm>
        </p:grpSpPr>
        <p:sp>
          <p:nvSpPr>
            <p:cNvPr id="838" name="Oval 177">
              <a:extLst>
                <a:ext uri="{FF2B5EF4-FFF2-40B4-BE49-F238E27FC236}">
                  <a16:creationId xmlns:a16="http://schemas.microsoft.com/office/drawing/2014/main" id="{6E481289-A7AA-4A91-A3B5-61DCF52C0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338" y="2036763"/>
              <a:ext cx="2262188" cy="381000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9" name="Freeform 178">
              <a:extLst>
                <a:ext uri="{FF2B5EF4-FFF2-40B4-BE49-F238E27FC236}">
                  <a16:creationId xmlns:a16="http://schemas.microsoft.com/office/drawing/2014/main" id="{5841665D-DC14-4018-A06F-E85B28927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027238"/>
              <a:ext cx="1762125" cy="357188"/>
            </a:xfrm>
            <a:custGeom>
              <a:avLst/>
              <a:gdLst>
                <a:gd name="T0" fmla="*/ 0 w 1110"/>
                <a:gd name="T1" fmla="*/ 118 h 225"/>
                <a:gd name="T2" fmla="*/ 160 w 1110"/>
                <a:gd name="T3" fmla="*/ 78 h 225"/>
                <a:gd name="T4" fmla="*/ 256 w 1110"/>
                <a:gd name="T5" fmla="*/ 150 h 225"/>
                <a:gd name="T6" fmla="*/ 288 w 1110"/>
                <a:gd name="T7" fmla="*/ 142 h 225"/>
                <a:gd name="T8" fmla="*/ 248 w 1110"/>
                <a:gd name="T9" fmla="*/ 86 h 225"/>
                <a:gd name="T10" fmla="*/ 400 w 1110"/>
                <a:gd name="T11" fmla="*/ 94 h 225"/>
                <a:gd name="T12" fmla="*/ 448 w 1110"/>
                <a:gd name="T13" fmla="*/ 86 h 225"/>
                <a:gd name="T14" fmla="*/ 432 w 1110"/>
                <a:gd name="T15" fmla="*/ 62 h 225"/>
                <a:gd name="T16" fmla="*/ 496 w 1110"/>
                <a:gd name="T17" fmla="*/ 62 h 225"/>
                <a:gd name="T18" fmla="*/ 648 w 1110"/>
                <a:gd name="T19" fmla="*/ 126 h 225"/>
                <a:gd name="T20" fmla="*/ 672 w 1110"/>
                <a:gd name="T21" fmla="*/ 110 h 225"/>
                <a:gd name="T22" fmla="*/ 648 w 1110"/>
                <a:gd name="T23" fmla="*/ 94 h 225"/>
                <a:gd name="T24" fmla="*/ 608 w 1110"/>
                <a:gd name="T25" fmla="*/ 78 h 225"/>
                <a:gd name="T26" fmla="*/ 632 w 1110"/>
                <a:gd name="T27" fmla="*/ 46 h 225"/>
                <a:gd name="T28" fmla="*/ 656 w 1110"/>
                <a:gd name="T29" fmla="*/ 62 h 225"/>
                <a:gd name="T30" fmla="*/ 840 w 1110"/>
                <a:gd name="T31" fmla="*/ 118 h 225"/>
                <a:gd name="T32" fmla="*/ 856 w 1110"/>
                <a:gd name="T33" fmla="*/ 142 h 225"/>
                <a:gd name="T34" fmla="*/ 848 w 1110"/>
                <a:gd name="T35" fmla="*/ 78 h 225"/>
                <a:gd name="T36" fmla="*/ 816 w 1110"/>
                <a:gd name="T37" fmla="*/ 70 h 225"/>
                <a:gd name="T38" fmla="*/ 928 w 1110"/>
                <a:gd name="T39" fmla="*/ 78 h 225"/>
                <a:gd name="T40" fmla="*/ 1024 w 1110"/>
                <a:gd name="T41" fmla="*/ 102 h 225"/>
                <a:gd name="T42" fmla="*/ 1072 w 1110"/>
                <a:gd name="T43" fmla="*/ 158 h 225"/>
                <a:gd name="T44" fmla="*/ 976 w 1110"/>
                <a:gd name="T45" fmla="*/ 174 h 225"/>
                <a:gd name="T46" fmla="*/ 928 w 1110"/>
                <a:gd name="T47" fmla="*/ 190 h 225"/>
                <a:gd name="T48" fmla="*/ 856 w 1110"/>
                <a:gd name="T49" fmla="*/ 182 h 225"/>
                <a:gd name="T50" fmla="*/ 808 w 1110"/>
                <a:gd name="T51" fmla="*/ 150 h 225"/>
                <a:gd name="T52" fmla="*/ 752 w 1110"/>
                <a:gd name="T53" fmla="*/ 142 h 225"/>
                <a:gd name="T54" fmla="*/ 736 w 1110"/>
                <a:gd name="T55" fmla="*/ 174 h 225"/>
                <a:gd name="T56" fmla="*/ 760 w 1110"/>
                <a:gd name="T57" fmla="*/ 198 h 225"/>
                <a:gd name="T58" fmla="*/ 704 w 1110"/>
                <a:gd name="T59" fmla="*/ 214 h 225"/>
                <a:gd name="T60" fmla="*/ 592 w 1110"/>
                <a:gd name="T61" fmla="*/ 182 h 225"/>
                <a:gd name="T62" fmla="*/ 536 w 1110"/>
                <a:gd name="T63" fmla="*/ 118 h 225"/>
                <a:gd name="T64" fmla="*/ 520 w 1110"/>
                <a:gd name="T65" fmla="*/ 206 h 225"/>
                <a:gd name="T66" fmla="*/ 440 w 1110"/>
                <a:gd name="T67" fmla="*/ 214 h 225"/>
                <a:gd name="T68" fmla="*/ 392 w 1110"/>
                <a:gd name="T69" fmla="*/ 174 h 225"/>
                <a:gd name="T70" fmla="*/ 376 w 1110"/>
                <a:gd name="T71" fmla="*/ 150 h 225"/>
                <a:gd name="T72" fmla="*/ 352 w 1110"/>
                <a:gd name="T73" fmla="*/ 134 h 225"/>
                <a:gd name="T74" fmla="*/ 352 w 1110"/>
                <a:gd name="T75" fmla="*/ 190 h 225"/>
                <a:gd name="T76" fmla="*/ 360 w 1110"/>
                <a:gd name="T77" fmla="*/ 214 h 225"/>
                <a:gd name="T78" fmla="*/ 312 w 1110"/>
                <a:gd name="T79" fmla="*/ 198 h 225"/>
                <a:gd name="T80" fmla="*/ 160 w 1110"/>
                <a:gd name="T81" fmla="*/ 198 h 225"/>
                <a:gd name="T82" fmla="*/ 88 w 1110"/>
                <a:gd name="T83" fmla="*/ 166 h 225"/>
                <a:gd name="T84" fmla="*/ 0 w 1110"/>
                <a:gd name="T85" fmla="*/ 11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0" h="225">
                  <a:moveTo>
                    <a:pt x="0" y="118"/>
                  </a:moveTo>
                  <a:cubicBezTo>
                    <a:pt x="55" y="107"/>
                    <a:pt x="105" y="87"/>
                    <a:pt x="160" y="78"/>
                  </a:cubicBezTo>
                  <a:cubicBezTo>
                    <a:pt x="204" y="93"/>
                    <a:pt x="220" y="123"/>
                    <a:pt x="256" y="150"/>
                  </a:cubicBezTo>
                  <a:cubicBezTo>
                    <a:pt x="267" y="147"/>
                    <a:pt x="279" y="149"/>
                    <a:pt x="288" y="142"/>
                  </a:cubicBezTo>
                  <a:cubicBezTo>
                    <a:pt x="322" y="115"/>
                    <a:pt x="265" y="92"/>
                    <a:pt x="248" y="86"/>
                  </a:cubicBezTo>
                  <a:cubicBezTo>
                    <a:pt x="219" y="0"/>
                    <a:pt x="363" y="72"/>
                    <a:pt x="400" y="94"/>
                  </a:cubicBezTo>
                  <a:cubicBezTo>
                    <a:pt x="416" y="142"/>
                    <a:pt x="429" y="114"/>
                    <a:pt x="448" y="86"/>
                  </a:cubicBezTo>
                  <a:cubicBezTo>
                    <a:pt x="443" y="78"/>
                    <a:pt x="430" y="71"/>
                    <a:pt x="432" y="62"/>
                  </a:cubicBezTo>
                  <a:cubicBezTo>
                    <a:pt x="436" y="47"/>
                    <a:pt x="472" y="56"/>
                    <a:pt x="496" y="62"/>
                  </a:cubicBezTo>
                  <a:cubicBezTo>
                    <a:pt x="550" y="77"/>
                    <a:pt x="596" y="109"/>
                    <a:pt x="648" y="126"/>
                  </a:cubicBezTo>
                  <a:cubicBezTo>
                    <a:pt x="656" y="121"/>
                    <a:pt x="672" y="120"/>
                    <a:pt x="672" y="110"/>
                  </a:cubicBezTo>
                  <a:cubicBezTo>
                    <a:pt x="672" y="100"/>
                    <a:pt x="657" y="98"/>
                    <a:pt x="648" y="94"/>
                  </a:cubicBezTo>
                  <a:cubicBezTo>
                    <a:pt x="635" y="88"/>
                    <a:pt x="621" y="83"/>
                    <a:pt x="608" y="78"/>
                  </a:cubicBezTo>
                  <a:cubicBezTo>
                    <a:pt x="601" y="56"/>
                    <a:pt x="586" y="39"/>
                    <a:pt x="632" y="46"/>
                  </a:cubicBezTo>
                  <a:cubicBezTo>
                    <a:pt x="642" y="47"/>
                    <a:pt x="647" y="59"/>
                    <a:pt x="656" y="62"/>
                  </a:cubicBezTo>
                  <a:cubicBezTo>
                    <a:pt x="727" y="83"/>
                    <a:pt x="774" y="78"/>
                    <a:pt x="840" y="118"/>
                  </a:cubicBezTo>
                  <a:cubicBezTo>
                    <a:pt x="845" y="126"/>
                    <a:pt x="854" y="151"/>
                    <a:pt x="856" y="142"/>
                  </a:cubicBezTo>
                  <a:cubicBezTo>
                    <a:pt x="860" y="121"/>
                    <a:pt x="858" y="97"/>
                    <a:pt x="848" y="78"/>
                  </a:cubicBezTo>
                  <a:cubicBezTo>
                    <a:pt x="843" y="68"/>
                    <a:pt x="827" y="73"/>
                    <a:pt x="816" y="70"/>
                  </a:cubicBezTo>
                  <a:cubicBezTo>
                    <a:pt x="854" y="57"/>
                    <a:pt x="889" y="72"/>
                    <a:pt x="928" y="78"/>
                  </a:cubicBezTo>
                  <a:cubicBezTo>
                    <a:pt x="973" y="63"/>
                    <a:pt x="983" y="88"/>
                    <a:pt x="1024" y="102"/>
                  </a:cubicBezTo>
                  <a:cubicBezTo>
                    <a:pt x="1051" y="142"/>
                    <a:pt x="1058" y="115"/>
                    <a:pt x="1072" y="158"/>
                  </a:cubicBezTo>
                  <a:cubicBezTo>
                    <a:pt x="1006" y="180"/>
                    <a:pt x="1110" y="147"/>
                    <a:pt x="976" y="174"/>
                  </a:cubicBezTo>
                  <a:cubicBezTo>
                    <a:pt x="959" y="177"/>
                    <a:pt x="928" y="190"/>
                    <a:pt x="928" y="190"/>
                  </a:cubicBezTo>
                  <a:cubicBezTo>
                    <a:pt x="904" y="187"/>
                    <a:pt x="879" y="190"/>
                    <a:pt x="856" y="182"/>
                  </a:cubicBezTo>
                  <a:cubicBezTo>
                    <a:pt x="838" y="176"/>
                    <a:pt x="827" y="153"/>
                    <a:pt x="808" y="150"/>
                  </a:cubicBezTo>
                  <a:cubicBezTo>
                    <a:pt x="789" y="147"/>
                    <a:pt x="771" y="145"/>
                    <a:pt x="752" y="142"/>
                  </a:cubicBezTo>
                  <a:cubicBezTo>
                    <a:pt x="686" y="182"/>
                    <a:pt x="707" y="155"/>
                    <a:pt x="736" y="174"/>
                  </a:cubicBezTo>
                  <a:cubicBezTo>
                    <a:pt x="745" y="180"/>
                    <a:pt x="752" y="190"/>
                    <a:pt x="760" y="198"/>
                  </a:cubicBezTo>
                  <a:cubicBezTo>
                    <a:pt x="749" y="202"/>
                    <a:pt x="714" y="214"/>
                    <a:pt x="704" y="214"/>
                  </a:cubicBezTo>
                  <a:cubicBezTo>
                    <a:pt x="676" y="214"/>
                    <a:pt x="621" y="189"/>
                    <a:pt x="592" y="182"/>
                  </a:cubicBezTo>
                  <a:cubicBezTo>
                    <a:pt x="575" y="156"/>
                    <a:pt x="553" y="144"/>
                    <a:pt x="536" y="118"/>
                  </a:cubicBezTo>
                  <a:cubicBezTo>
                    <a:pt x="485" y="135"/>
                    <a:pt x="506" y="165"/>
                    <a:pt x="520" y="206"/>
                  </a:cubicBezTo>
                  <a:cubicBezTo>
                    <a:pt x="488" y="214"/>
                    <a:pt x="472" y="225"/>
                    <a:pt x="440" y="214"/>
                  </a:cubicBezTo>
                  <a:cubicBezTo>
                    <a:pt x="401" y="156"/>
                    <a:pt x="453" y="225"/>
                    <a:pt x="392" y="174"/>
                  </a:cubicBezTo>
                  <a:cubicBezTo>
                    <a:pt x="385" y="168"/>
                    <a:pt x="383" y="157"/>
                    <a:pt x="376" y="150"/>
                  </a:cubicBezTo>
                  <a:cubicBezTo>
                    <a:pt x="369" y="143"/>
                    <a:pt x="360" y="139"/>
                    <a:pt x="352" y="134"/>
                  </a:cubicBezTo>
                  <a:cubicBezTo>
                    <a:pt x="341" y="167"/>
                    <a:pt x="341" y="152"/>
                    <a:pt x="352" y="190"/>
                  </a:cubicBezTo>
                  <a:cubicBezTo>
                    <a:pt x="354" y="198"/>
                    <a:pt x="368" y="212"/>
                    <a:pt x="360" y="214"/>
                  </a:cubicBezTo>
                  <a:cubicBezTo>
                    <a:pt x="343" y="217"/>
                    <a:pt x="312" y="198"/>
                    <a:pt x="312" y="198"/>
                  </a:cubicBezTo>
                  <a:cubicBezTo>
                    <a:pt x="231" y="206"/>
                    <a:pt x="238" y="211"/>
                    <a:pt x="160" y="198"/>
                  </a:cubicBezTo>
                  <a:cubicBezTo>
                    <a:pt x="133" y="193"/>
                    <a:pt x="114" y="174"/>
                    <a:pt x="88" y="166"/>
                  </a:cubicBezTo>
                  <a:cubicBezTo>
                    <a:pt x="47" y="154"/>
                    <a:pt x="14" y="160"/>
                    <a:pt x="0" y="11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41" name="テキスト ボックス 840">
            <a:extLst>
              <a:ext uri="{FF2B5EF4-FFF2-40B4-BE49-F238E27FC236}">
                <a16:creationId xmlns:a16="http://schemas.microsoft.com/office/drawing/2014/main" id="{53213C3E-A40E-4357-A771-AFD62417683A}"/>
              </a:ext>
            </a:extLst>
          </p:cNvPr>
          <p:cNvSpPr txBox="1"/>
          <p:nvPr/>
        </p:nvSpPr>
        <p:spPr>
          <a:xfrm>
            <a:off x="4788513" y="2883554"/>
            <a:ext cx="1171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Mitochondria</a:t>
            </a:r>
            <a:endParaRPr kumimoji="1" lang="ja-JP" altLang="en-US" sz="1400" i="1" dirty="0"/>
          </a:p>
        </p:txBody>
      </p:sp>
      <p:sp>
        <p:nvSpPr>
          <p:cNvPr id="842" name="Oval 7">
            <a:extLst>
              <a:ext uri="{FF2B5EF4-FFF2-40B4-BE49-F238E27FC236}">
                <a16:creationId xmlns:a16="http://schemas.microsoft.com/office/drawing/2014/main" id="{92048D5E-45F3-464A-AB6B-8DB53E673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688" y="3775750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3" name="Oval 7">
            <a:extLst>
              <a:ext uri="{FF2B5EF4-FFF2-40B4-BE49-F238E27FC236}">
                <a16:creationId xmlns:a16="http://schemas.microsoft.com/office/drawing/2014/main" id="{1A4C1CD8-60D7-4FFB-944A-AA4EE19E3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244" y="3997949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4" name="Oval 7">
            <a:extLst>
              <a:ext uri="{FF2B5EF4-FFF2-40B4-BE49-F238E27FC236}">
                <a16:creationId xmlns:a16="http://schemas.microsoft.com/office/drawing/2014/main" id="{5CAC11D9-C733-4504-8BD5-25E0DABC4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644" y="4150349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5" name="Oval 7">
            <a:extLst>
              <a:ext uri="{FF2B5EF4-FFF2-40B4-BE49-F238E27FC236}">
                <a16:creationId xmlns:a16="http://schemas.microsoft.com/office/drawing/2014/main" id="{D938E5FC-94D9-4FEE-AAC6-DCF00055B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518" y="3799773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6" name="Oval 7">
            <a:extLst>
              <a:ext uri="{FF2B5EF4-FFF2-40B4-BE49-F238E27FC236}">
                <a16:creationId xmlns:a16="http://schemas.microsoft.com/office/drawing/2014/main" id="{195B7E8C-AEEE-4533-A7EC-61791E2DF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720" y="4294253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7" name="Oval 7">
            <a:extLst>
              <a:ext uri="{FF2B5EF4-FFF2-40B4-BE49-F238E27FC236}">
                <a16:creationId xmlns:a16="http://schemas.microsoft.com/office/drawing/2014/main" id="{F6A46963-BB60-4F7B-8679-5E9450BB8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644" y="4023279"/>
            <a:ext cx="105585" cy="93733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8" name="Text Box 9">
            <a:extLst>
              <a:ext uri="{FF2B5EF4-FFF2-40B4-BE49-F238E27FC236}">
                <a16:creationId xmlns:a16="http://schemas.microsoft.com/office/drawing/2014/main" id="{3D3FA914-1A9D-4692-A53F-946D95DD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904" y="3575813"/>
            <a:ext cx="1095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Cytochrome c</a:t>
            </a:r>
          </a:p>
        </p:txBody>
      </p:sp>
      <p:sp>
        <p:nvSpPr>
          <p:cNvPr id="849" name="Oval 7">
            <a:extLst>
              <a:ext uri="{FF2B5EF4-FFF2-40B4-BE49-F238E27FC236}">
                <a16:creationId xmlns:a16="http://schemas.microsoft.com/office/drawing/2014/main" id="{0A229F0F-137E-4EEB-BCE9-10B943E15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300" y="4724582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" name="Oval 7">
            <a:extLst>
              <a:ext uri="{FF2B5EF4-FFF2-40B4-BE49-F238E27FC236}">
                <a16:creationId xmlns:a16="http://schemas.microsoft.com/office/drawing/2014/main" id="{1D38677B-C5DF-4717-9DA5-238D31AEC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447" y="4720436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1" name="Oval 7">
            <a:extLst>
              <a:ext uri="{FF2B5EF4-FFF2-40B4-BE49-F238E27FC236}">
                <a16:creationId xmlns:a16="http://schemas.microsoft.com/office/drawing/2014/main" id="{029CAE8D-819A-4748-92B3-17011A52A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0937" y="4598806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2" name="Rectangle 69">
            <a:extLst>
              <a:ext uri="{FF2B5EF4-FFF2-40B4-BE49-F238E27FC236}">
                <a16:creationId xmlns:a16="http://schemas.microsoft.com/office/drawing/2014/main" id="{E00C248F-FE26-4414-80E0-088B4E91C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195" y="5423410"/>
            <a:ext cx="1069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Pro-caspase-9</a:t>
            </a:r>
          </a:p>
        </p:txBody>
      </p:sp>
      <p:grpSp>
        <p:nvGrpSpPr>
          <p:cNvPr id="853" name="Group 37">
            <a:extLst>
              <a:ext uri="{FF2B5EF4-FFF2-40B4-BE49-F238E27FC236}">
                <a16:creationId xmlns:a16="http://schemas.microsoft.com/office/drawing/2014/main" id="{31FDCD76-8FFB-464D-AA29-7935C1C2D0BA}"/>
              </a:ext>
            </a:extLst>
          </p:cNvPr>
          <p:cNvGrpSpPr>
            <a:grpSpLocks/>
          </p:cNvGrpSpPr>
          <p:nvPr/>
        </p:nvGrpSpPr>
        <p:grpSpPr bwMode="auto">
          <a:xfrm>
            <a:off x="5604491" y="4829585"/>
            <a:ext cx="74613" cy="609600"/>
            <a:chOff x="1872" y="2328"/>
            <a:chExt cx="47" cy="384"/>
          </a:xfrm>
        </p:grpSpPr>
        <p:sp>
          <p:nvSpPr>
            <p:cNvPr id="854" name="AutoShape 38">
              <a:extLst>
                <a:ext uri="{FF2B5EF4-FFF2-40B4-BE49-F238E27FC236}">
                  <a16:creationId xmlns:a16="http://schemas.microsoft.com/office/drawing/2014/main" id="{7F8FE49F-86C9-49A6-9FA2-D2DB2F232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328"/>
              <a:ext cx="47" cy="14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5" name="AutoShape 39">
              <a:extLst>
                <a:ext uri="{FF2B5EF4-FFF2-40B4-BE49-F238E27FC236}">
                  <a16:creationId xmlns:a16="http://schemas.microsoft.com/office/drawing/2014/main" id="{CFDA5701-48D6-49B2-AC4C-6F47E0F28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68"/>
              <a:ext cx="47" cy="139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6" name="AutoShape 40">
              <a:extLst>
                <a:ext uri="{FF2B5EF4-FFF2-40B4-BE49-F238E27FC236}">
                  <a16:creationId xmlns:a16="http://schemas.microsoft.com/office/drawing/2014/main" id="{1A65AA14-C641-4533-BA4F-34D0CB30E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07"/>
              <a:ext cx="47" cy="10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57" name="Line 76">
            <a:extLst>
              <a:ext uri="{FF2B5EF4-FFF2-40B4-BE49-F238E27FC236}">
                <a16:creationId xmlns:a16="http://schemas.microsoft.com/office/drawing/2014/main" id="{CF644B1B-065D-423C-90EF-E7714DEDC4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40714" y="5090779"/>
            <a:ext cx="424013" cy="69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74" name="Oval 7">
            <a:extLst>
              <a:ext uri="{FF2B5EF4-FFF2-40B4-BE49-F238E27FC236}">
                <a16:creationId xmlns:a16="http://schemas.microsoft.com/office/drawing/2014/main" id="{45AE6A95-901E-4959-8DBD-B0BB03186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6812" y="4461636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882" name="グループ化 881">
            <a:extLst>
              <a:ext uri="{FF2B5EF4-FFF2-40B4-BE49-F238E27FC236}">
                <a16:creationId xmlns:a16="http://schemas.microsoft.com/office/drawing/2014/main" id="{978A3FC0-EB43-49B6-AC87-D42585B9F034}"/>
              </a:ext>
            </a:extLst>
          </p:cNvPr>
          <p:cNvGrpSpPr/>
          <p:nvPr/>
        </p:nvGrpSpPr>
        <p:grpSpPr>
          <a:xfrm>
            <a:off x="4612389" y="4351142"/>
            <a:ext cx="319088" cy="1020720"/>
            <a:chOff x="4612389" y="4351142"/>
            <a:chExt cx="319088" cy="1020720"/>
          </a:xfrm>
        </p:grpSpPr>
        <p:grpSp>
          <p:nvGrpSpPr>
            <p:cNvPr id="858" name="Group 25">
              <a:extLst>
                <a:ext uri="{FF2B5EF4-FFF2-40B4-BE49-F238E27FC236}">
                  <a16:creationId xmlns:a16="http://schemas.microsoft.com/office/drawing/2014/main" id="{1EED78C0-37CD-4E32-85DA-6D9825BBF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2389" y="4351142"/>
              <a:ext cx="319088" cy="639762"/>
              <a:chOff x="2487" y="1757"/>
              <a:chExt cx="201" cy="403"/>
            </a:xfrm>
          </p:grpSpPr>
          <p:sp>
            <p:nvSpPr>
              <p:cNvPr id="859" name="AutoShape 26">
                <a:extLst>
                  <a:ext uri="{FF2B5EF4-FFF2-40B4-BE49-F238E27FC236}">
                    <a16:creationId xmlns:a16="http://schemas.microsoft.com/office/drawing/2014/main" id="{04970DF5-BE60-4ABE-BB0E-3AEB0073A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19125">
                <a:off x="2511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0" name="AutoShape 27">
                <a:extLst>
                  <a:ext uri="{FF2B5EF4-FFF2-40B4-BE49-F238E27FC236}">
                    <a16:creationId xmlns:a16="http://schemas.microsoft.com/office/drawing/2014/main" id="{BC373A25-A0B5-49CD-B46E-FFECBE73C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1" name="AutoShape 28">
                <a:extLst>
                  <a:ext uri="{FF2B5EF4-FFF2-40B4-BE49-F238E27FC236}">
                    <a16:creationId xmlns:a16="http://schemas.microsoft.com/office/drawing/2014/main" id="{325CFEBE-E057-4510-AACD-9155900C8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69324">
                <a:off x="2487" y="2016"/>
                <a:ext cx="48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2" name="AutoShape 29">
                <a:extLst>
                  <a:ext uri="{FF2B5EF4-FFF2-40B4-BE49-F238E27FC236}">
                    <a16:creationId xmlns:a16="http://schemas.microsoft.com/office/drawing/2014/main" id="{0C215872-82D4-4CBC-A535-54478DBC7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83240">
                <a:off x="2637" y="2016"/>
                <a:ext cx="51" cy="144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5050">
                      <a:gamma/>
                      <a:shade val="46275"/>
                      <a:invGamma/>
                    </a:srgbClr>
                  </a:gs>
                  <a:gs pos="50000">
                    <a:srgbClr val="FF5050"/>
                  </a:gs>
                  <a:gs pos="100000">
                    <a:srgbClr val="FF505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3" name="AutoShape 30">
                <a:extLst>
                  <a:ext uri="{FF2B5EF4-FFF2-40B4-BE49-F238E27FC236}">
                    <a16:creationId xmlns:a16="http://schemas.microsoft.com/office/drawing/2014/main" id="{737C2D79-A6AD-4E5C-B75F-5FD6F272B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9" y="1930"/>
                <a:ext cx="48" cy="134"/>
              </a:xfrm>
              <a:prstGeom prst="diamond">
                <a:avLst/>
              </a:prstGeom>
              <a:gradFill rotWithShape="0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64" name="AutoShape 31">
                <a:extLst>
                  <a:ext uri="{FF2B5EF4-FFF2-40B4-BE49-F238E27FC236}">
                    <a16:creationId xmlns:a16="http://schemas.microsoft.com/office/drawing/2014/main" id="{628FBEE6-929D-4DAC-B973-939680697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12332">
                <a:off x="2613" y="1757"/>
                <a:ext cx="48" cy="173"/>
              </a:xfrm>
              <a:prstGeom prst="octagon">
                <a:avLst>
                  <a:gd name="adj" fmla="val 29287"/>
                </a:avLst>
              </a:prstGeom>
              <a:gradFill rotWithShape="0">
                <a:gsLst>
                  <a:gs pos="0">
                    <a:srgbClr val="FF9933">
                      <a:gamma/>
                      <a:shade val="46275"/>
                      <a:invGamma/>
                    </a:srgbClr>
                  </a:gs>
                  <a:gs pos="5000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867" name="AutoShape 34">
              <a:extLst>
                <a:ext uri="{FF2B5EF4-FFF2-40B4-BE49-F238E27FC236}">
                  <a16:creationId xmlns:a16="http://schemas.microsoft.com/office/drawing/2014/main" id="{3CA800BE-2DD2-4097-B2C4-16D8CB6CF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4871842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8" name="AutoShape 35">
              <a:extLst>
                <a:ext uri="{FF2B5EF4-FFF2-40B4-BE49-F238E27FC236}">
                  <a16:creationId xmlns:a16="http://schemas.microsoft.com/office/drawing/2014/main" id="{454C7983-0857-42A0-8248-AA45FA029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589" y="5094092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9" name="AutoShape 36">
              <a:extLst>
                <a:ext uri="{FF2B5EF4-FFF2-40B4-BE49-F238E27FC236}">
                  <a16:creationId xmlns:a16="http://schemas.microsoft.com/office/drawing/2014/main" id="{ADFB6C6A-5DF2-4BF8-B77F-76C41D8A5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4736" y="5192928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1" name="AutoShape 38">
              <a:extLst>
                <a:ext uri="{FF2B5EF4-FFF2-40B4-BE49-F238E27FC236}">
                  <a16:creationId xmlns:a16="http://schemas.microsoft.com/office/drawing/2014/main" id="{9DA6B052-0004-4B85-A06E-BF25128F3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4873145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2" name="AutoShape 39">
              <a:extLst>
                <a:ext uri="{FF2B5EF4-FFF2-40B4-BE49-F238E27FC236}">
                  <a16:creationId xmlns:a16="http://schemas.microsoft.com/office/drawing/2014/main" id="{400A1263-F381-4808-A25E-05E7EF38E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514" y="5095395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3" name="AutoShape 40">
              <a:extLst>
                <a:ext uri="{FF2B5EF4-FFF2-40B4-BE49-F238E27FC236}">
                  <a16:creationId xmlns:a16="http://schemas.microsoft.com/office/drawing/2014/main" id="{8573EDA8-5753-4696-9D97-CFFD19F99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942" y="5179725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5" name="Oval 7">
              <a:extLst>
                <a:ext uri="{FF2B5EF4-FFF2-40B4-BE49-F238E27FC236}">
                  <a16:creationId xmlns:a16="http://schemas.microsoft.com/office/drawing/2014/main" id="{638BC949-BFA4-45DB-A353-F68E88345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085" y="4763098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6" name="Oval 7">
              <a:extLst>
                <a:ext uri="{FF2B5EF4-FFF2-40B4-BE49-F238E27FC236}">
                  <a16:creationId xmlns:a16="http://schemas.microsoft.com/office/drawing/2014/main" id="{044D5482-CF57-469C-B796-937561C29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2232" y="475895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7" name="Oval 7">
              <a:extLst>
                <a:ext uri="{FF2B5EF4-FFF2-40B4-BE49-F238E27FC236}">
                  <a16:creationId xmlns:a16="http://schemas.microsoft.com/office/drawing/2014/main" id="{6619905D-29CF-4898-B882-9D83314DC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22" y="4637322"/>
              <a:ext cx="105585" cy="98506"/>
            </a:xfrm>
            <a:prstGeom prst="ellipse">
              <a:avLst/>
            </a:prstGeom>
            <a:gradFill rotWithShape="0">
              <a:gsLst>
                <a:gs pos="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9" name="AutoShape 38">
              <a:extLst>
                <a:ext uri="{FF2B5EF4-FFF2-40B4-BE49-F238E27FC236}">
                  <a16:creationId xmlns:a16="http://schemas.microsoft.com/office/drawing/2014/main" id="{AA8169A4-9986-4D7C-804D-7AE97C00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4868101"/>
              <a:ext cx="74613" cy="222250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66FFCC">
                    <a:gamma/>
                    <a:shade val="46275"/>
                    <a:invGamma/>
                  </a:srgbClr>
                </a:gs>
                <a:gs pos="50000">
                  <a:srgbClr val="66FFCC"/>
                </a:gs>
                <a:gs pos="100000">
                  <a:srgbClr val="66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0" name="AutoShape 39">
              <a:extLst>
                <a:ext uri="{FF2B5EF4-FFF2-40B4-BE49-F238E27FC236}">
                  <a16:creationId xmlns:a16="http://schemas.microsoft.com/office/drawing/2014/main" id="{07C035AB-AE0D-4A51-907B-CD9ED140A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8276" y="5090351"/>
              <a:ext cx="74613" cy="220663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FFCC">
                    <a:gamma/>
                    <a:shade val="46275"/>
                    <a:invGamma/>
                  </a:srgbClr>
                </a:gs>
                <a:gs pos="50000">
                  <a:srgbClr val="00FFCC"/>
                </a:gs>
                <a:gs pos="100000">
                  <a:srgbClr val="00FFCC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1" name="AutoShape 40">
              <a:extLst>
                <a:ext uri="{FF2B5EF4-FFF2-40B4-BE49-F238E27FC236}">
                  <a16:creationId xmlns:a16="http://schemas.microsoft.com/office/drawing/2014/main" id="{1D4CD014-4E4A-4759-AE0F-89726B438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717" y="5205174"/>
              <a:ext cx="74613" cy="166688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009999">
                    <a:gamma/>
                    <a:shade val="46275"/>
                    <a:invGamma/>
                  </a:srgbClr>
                </a:gs>
                <a:gs pos="50000">
                  <a:srgbClr val="009999"/>
                </a:gs>
                <a:gs pos="100000">
                  <a:srgbClr val="0099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83" name="Rectangle 70">
            <a:extLst>
              <a:ext uri="{FF2B5EF4-FFF2-40B4-BE49-F238E27FC236}">
                <a16:creationId xmlns:a16="http://schemas.microsoft.com/office/drawing/2014/main" id="{5DC97A3A-AD47-4460-8532-4091F65ED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552" y="5323034"/>
            <a:ext cx="960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Active form</a:t>
            </a:r>
          </a:p>
        </p:txBody>
      </p:sp>
      <p:cxnSp>
        <p:nvCxnSpPr>
          <p:cNvPr id="885" name="直線コネクタ 884">
            <a:extLst>
              <a:ext uri="{FF2B5EF4-FFF2-40B4-BE49-F238E27FC236}">
                <a16:creationId xmlns:a16="http://schemas.microsoft.com/office/drawing/2014/main" id="{BB6F0261-28A4-48DA-9A3F-C08B5629A952}"/>
              </a:ext>
            </a:extLst>
          </p:cNvPr>
          <p:cNvCxnSpPr>
            <a:cxnSpLocks/>
          </p:cNvCxnSpPr>
          <p:nvPr/>
        </p:nvCxnSpPr>
        <p:spPr>
          <a:xfrm flipH="1">
            <a:off x="3766169" y="5234714"/>
            <a:ext cx="750550" cy="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9" name="直線矢印コネクタ 888">
            <a:extLst>
              <a:ext uri="{FF2B5EF4-FFF2-40B4-BE49-F238E27FC236}">
                <a16:creationId xmlns:a16="http://schemas.microsoft.com/office/drawing/2014/main" id="{4CF5F9C4-1353-4173-8C32-EDBF3171404E}"/>
              </a:ext>
            </a:extLst>
          </p:cNvPr>
          <p:cNvCxnSpPr/>
          <p:nvPr/>
        </p:nvCxnSpPr>
        <p:spPr>
          <a:xfrm>
            <a:off x="3759897" y="5245458"/>
            <a:ext cx="0" cy="358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直線矢印コネクタ 890">
            <a:extLst>
              <a:ext uri="{FF2B5EF4-FFF2-40B4-BE49-F238E27FC236}">
                <a16:creationId xmlns:a16="http://schemas.microsoft.com/office/drawing/2014/main" id="{DA2C7482-C6DE-4606-A05D-5C73AB7E8ACA}"/>
              </a:ext>
            </a:extLst>
          </p:cNvPr>
          <p:cNvCxnSpPr>
            <a:cxnSpLocks/>
          </p:cNvCxnSpPr>
          <p:nvPr/>
        </p:nvCxnSpPr>
        <p:spPr>
          <a:xfrm>
            <a:off x="4135820" y="5987749"/>
            <a:ext cx="0" cy="2635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9" name="グループ化 898">
            <a:extLst>
              <a:ext uri="{FF2B5EF4-FFF2-40B4-BE49-F238E27FC236}">
                <a16:creationId xmlns:a16="http://schemas.microsoft.com/office/drawing/2014/main" id="{F0EA9760-1B04-4F3A-9CC5-6236C855E3A3}"/>
              </a:ext>
            </a:extLst>
          </p:cNvPr>
          <p:cNvGrpSpPr/>
          <p:nvPr/>
        </p:nvGrpSpPr>
        <p:grpSpPr>
          <a:xfrm>
            <a:off x="3886582" y="6357537"/>
            <a:ext cx="449359" cy="75233"/>
            <a:chOff x="3722762" y="6422100"/>
            <a:chExt cx="449359" cy="75233"/>
          </a:xfrm>
        </p:grpSpPr>
        <p:sp>
          <p:nvSpPr>
            <p:cNvPr id="892" name="Rectangle 242">
              <a:extLst>
                <a:ext uri="{FF2B5EF4-FFF2-40B4-BE49-F238E27FC236}">
                  <a16:creationId xmlns:a16="http://schemas.microsoft.com/office/drawing/2014/main" id="{BA059596-DC78-40B6-9EB5-7CB6A45E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2762" y="6422100"/>
              <a:ext cx="315605" cy="7523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sz="1200"/>
            </a:p>
          </p:txBody>
        </p:sp>
        <p:sp>
          <p:nvSpPr>
            <p:cNvPr id="893" name="Rectangle 243">
              <a:extLst>
                <a:ext uri="{FF2B5EF4-FFF2-40B4-BE49-F238E27FC236}">
                  <a16:creationId xmlns:a16="http://schemas.microsoft.com/office/drawing/2014/main" id="{6FA29694-7326-4DBE-8B38-ABB0FD111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583" y="6422100"/>
              <a:ext cx="144538" cy="75233"/>
            </a:xfrm>
            <a:prstGeom prst="rect">
              <a:avLst/>
            </a:prstGeom>
            <a:gradFill rotWithShape="0">
              <a:gsLst>
                <a:gs pos="0">
                  <a:srgbClr val="66FF66">
                    <a:gamma/>
                    <a:shade val="46275"/>
                    <a:invGamma/>
                  </a:srgbClr>
                </a:gs>
                <a:gs pos="50000">
                  <a:srgbClr val="66FF66"/>
                </a:gs>
                <a:gs pos="100000">
                  <a:srgbClr val="66FF66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94" name="Text Box 244">
            <a:extLst>
              <a:ext uri="{FF2B5EF4-FFF2-40B4-BE49-F238E27FC236}">
                <a16:creationId xmlns:a16="http://schemas.microsoft.com/office/drawing/2014/main" id="{46FCDFAD-B22F-46CB-8B1C-FEE4C9A82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556" y="6261074"/>
            <a:ext cx="8683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/>
              <a:t>Substrates</a:t>
            </a:r>
          </a:p>
        </p:txBody>
      </p:sp>
      <p:sp>
        <p:nvSpPr>
          <p:cNvPr id="896" name="Rectangle 247">
            <a:extLst>
              <a:ext uri="{FF2B5EF4-FFF2-40B4-BE49-F238E27FC236}">
                <a16:creationId xmlns:a16="http://schemas.microsoft.com/office/drawing/2014/main" id="{93D4DAB0-71A6-4164-BC7C-E78872A79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709" y="6443741"/>
            <a:ext cx="404787" cy="673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200"/>
          </a:p>
        </p:txBody>
      </p:sp>
      <p:sp>
        <p:nvSpPr>
          <p:cNvPr id="897" name="Rectangle 248">
            <a:extLst>
              <a:ext uri="{FF2B5EF4-FFF2-40B4-BE49-F238E27FC236}">
                <a16:creationId xmlns:a16="http://schemas.microsoft.com/office/drawing/2014/main" id="{18B944DB-4DBE-454A-A581-BBAA4914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110" y="6178942"/>
            <a:ext cx="133733" cy="67351"/>
          </a:xfrm>
          <a:prstGeom prst="rect">
            <a:avLst/>
          </a:prstGeom>
          <a:gradFill rotWithShape="0">
            <a:gsLst>
              <a:gs pos="0">
                <a:srgbClr val="66FF66">
                  <a:gamma/>
                  <a:shade val="46275"/>
                  <a:invGamma/>
                </a:srgbClr>
              </a:gs>
              <a:gs pos="5000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901" name="直線矢印コネクタ 900">
            <a:extLst>
              <a:ext uri="{FF2B5EF4-FFF2-40B4-BE49-F238E27FC236}">
                <a16:creationId xmlns:a16="http://schemas.microsoft.com/office/drawing/2014/main" id="{0349B426-321D-4AAC-827D-0914F67D8193}"/>
              </a:ext>
            </a:extLst>
          </p:cNvPr>
          <p:cNvCxnSpPr>
            <a:cxnSpLocks/>
          </p:cNvCxnSpPr>
          <p:nvPr/>
        </p:nvCxnSpPr>
        <p:spPr>
          <a:xfrm flipH="1">
            <a:off x="3411661" y="6396211"/>
            <a:ext cx="3925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3" name="テキスト ボックス 902">
            <a:extLst>
              <a:ext uri="{FF2B5EF4-FFF2-40B4-BE49-F238E27FC236}">
                <a16:creationId xmlns:a16="http://schemas.microsoft.com/office/drawing/2014/main" id="{62FCF1C7-0497-4021-A64B-16D07D07B026}"/>
              </a:ext>
            </a:extLst>
          </p:cNvPr>
          <p:cNvSpPr txBox="1"/>
          <p:nvPr/>
        </p:nvSpPr>
        <p:spPr>
          <a:xfrm>
            <a:off x="610722" y="6196335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Apoptosis</a:t>
            </a:r>
            <a:endParaRPr kumimoji="1" lang="ja-JP" altLang="en-US" b="1" dirty="0"/>
          </a:p>
        </p:txBody>
      </p:sp>
      <p:sp>
        <p:nvSpPr>
          <p:cNvPr id="907" name="矢印: 左 906">
            <a:extLst>
              <a:ext uri="{FF2B5EF4-FFF2-40B4-BE49-F238E27FC236}">
                <a16:creationId xmlns:a16="http://schemas.microsoft.com/office/drawing/2014/main" id="{2E7C2B59-F206-4AE5-B312-18DE0F3EB8CF}"/>
              </a:ext>
            </a:extLst>
          </p:cNvPr>
          <p:cNvSpPr/>
          <p:nvPr/>
        </p:nvSpPr>
        <p:spPr>
          <a:xfrm>
            <a:off x="2201525" y="6337381"/>
            <a:ext cx="526430" cy="12512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8" name="楕円 907">
            <a:extLst>
              <a:ext uri="{FF2B5EF4-FFF2-40B4-BE49-F238E27FC236}">
                <a16:creationId xmlns:a16="http://schemas.microsoft.com/office/drawing/2014/main" id="{6AE43311-2E20-4E43-8E48-2337AE5E52FC}"/>
              </a:ext>
            </a:extLst>
          </p:cNvPr>
          <p:cNvSpPr/>
          <p:nvPr/>
        </p:nvSpPr>
        <p:spPr>
          <a:xfrm>
            <a:off x="5476714" y="3522746"/>
            <a:ext cx="360233" cy="2023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7000">
                <a:schemeClr val="accent1">
                  <a:lumMod val="40000"/>
                  <a:lumOff val="60000"/>
                </a:schemeClr>
              </a:gs>
              <a:gs pos="82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9" name="楕円 908">
            <a:extLst>
              <a:ext uri="{FF2B5EF4-FFF2-40B4-BE49-F238E27FC236}">
                <a16:creationId xmlns:a16="http://schemas.microsoft.com/office/drawing/2014/main" id="{5E9DF7B2-58A0-4621-80AE-D81CB3B75C7B}"/>
              </a:ext>
            </a:extLst>
          </p:cNvPr>
          <p:cNvSpPr/>
          <p:nvPr/>
        </p:nvSpPr>
        <p:spPr>
          <a:xfrm>
            <a:off x="5919468" y="3474678"/>
            <a:ext cx="360233" cy="2023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7000">
                <a:schemeClr val="accent6">
                  <a:lumMod val="40000"/>
                  <a:lumOff val="60000"/>
                </a:schemeClr>
              </a:gs>
              <a:gs pos="82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0" name="楕円 909">
            <a:extLst>
              <a:ext uri="{FF2B5EF4-FFF2-40B4-BE49-F238E27FC236}">
                <a16:creationId xmlns:a16="http://schemas.microsoft.com/office/drawing/2014/main" id="{F97F6F67-7851-40EA-8284-972BF791A688}"/>
              </a:ext>
            </a:extLst>
          </p:cNvPr>
          <p:cNvSpPr/>
          <p:nvPr/>
        </p:nvSpPr>
        <p:spPr>
          <a:xfrm>
            <a:off x="6121958" y="4239079"/>
            <a:ext cx="360233" cy="2023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7000">
                <a:schemeClr val="accent2">
                  <a:lumMod val="40000"/>
                  <a:lumOff val="60000"/>
                </a:schemeClr>
              </a:gs>
              <a:gs pos="82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1" name="楕円 910">
            <a:extLst>
              <a:ext uri="{FF2B5EF4-FFF2-40B4-BE49-F238E27FC236}">
                <a16:creationId xmlns:a16="http://schemas.microsoft.com/office/drawing/2014/main" id="{7E0D54FD-2783-4078-A6EE-C7FA242B9138}"/>
              </a:ext>
            </a:extLst>
          </p:cNvPr>
          <p:cNvSpPr/>
          <p:nvPr/>
        </p:nvSpPr>
        <p:spPr>
          <a:xfrm>
            <a:off x="6645049" y="3972982"/>
            <a:ext cx="360233" cy="2023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7000">
                <a:schemeClr val="accent4">
                  <a:lumMod val="40000"/>
                  <a:lumOff val="60000"/>
                </a:schemeClr>
              </a:gs>
              <a:gs pos="82000">
                <a:schemeClr val="accent4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2" name="Oval 7">
            <a:extLst>
              <a:ext uri="{FF2B5EF4-FFF2-40B4-BE49-F238E27FC236}">
                <a16:creationId xmlns:a16="http://schemas.microsoft.com/office/drawing/2014/main" id="{CBB2146E-4B07-4D4E-9537-132FB6B8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059" y="3585902"/>
            <a:ext cx="105585" cy="98506"/>
          </a:xfrm>
          <a:prstGeom prst="ellipse">
            <a:avLst/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13" name="楕円 912">
            <a:extLst>
              <a:ext uri="{FF2B5EF4-FFF2-40B4-BE49-F238E27FC236}">
                <a16:creationId xmlns:a16="http://schemas.microsoft.com/office/drawing/2014/main" id="{077B2E29-5751-4F01-9E58-3062228F6858}"/>
              </a:ext>
            </a:extLst>
          </p:cNvPr>
          <p:cNvSpPr/>
          <p:nvPr/>
        </p:nvSpPr>
        <p:spPr>
          <a:xfrm>
            <a:off x="4061250" y="3292965"/>
            <a:ext cx="360233" cy="20231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7000">
                <a:schemeClr val="accent1">
                  <a:lumMod val="40000"/>
                  <a:lumOff val="60000"/>
                </a:schemeClr>
              </a:gs>
              <a:gs pos="82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4" name="正方形/長方形 913">
            <a:extLst>
              <a:ext uri="{FF2B5EF4-FFF2-40B4-BE49-F238E27FC236}">
                <a16:creationId xmlns:a16="http://schemas.microsoft.com/office/drawing/2014/main" id="{3F8E8C0C-414E-4AE4-BD24-1696E4C6F33C}"/>
              </a:ext>
            </a:extLst>
          </p:cNvPr>
          <p:cNvSpPr/>
          <p:nvPr/>
        </p:nvSpPr>
        <p:spPr>
          <a:xfrm>
            <a:off x="4236074" y="4572679"/>
            <a:ext cx="154880" cy="61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5" name="正方形/長方形 914">
            <a:extLst>
              <a:ext uri="{FF2B5EF4-FFF2-40B4-BE49-F238E27FC236}">
                <a16:creationId xmlns:a16="http://schemas.microsoft.com/office/drawing/2014/main" id="{8566751B-AE58-4B36-ADF7-E691CC0DFBB8}"/>
              </a:ext>
            </a:extLst>
          </p:cNvPr>
          <p:cNvSpPr/>
          <p:nvPr/>
        </p:nvSpPr>
        <p:spPr>
          <a:xfrm>
            <a:off x="4001529" y="4573457"/>
            <a:ext cx="223315" cy="556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6" name="Text Box 244">
            <a:extLst>
              <a:ext uri="{FF2B5EF4-FFF2-40B4-BE49-F238E27FC236}">
                <a16:creationId xmlns:a16="http://schemas.microsoft.com/office/drawing/2014/main" id="{51D793BB-F6F0-46F1-9EAD-064C8C1C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468" y="4612299"/>
            <a:ext cx="3930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/>
              <a:t>Bid</a:t>
            </a:r>
          </a:p>
        </p:txBody>
      </p:sp>
      <p:cxnSp>
        <p:nvCxnSpPr>
          <p:cNvPr id="918" name="直線矢印コネクタ 917">
            <a:extLst>
              <a:ext uri="{FF2B5EF4-FFF2-40B4-BE49-F238E27FC236}">
                <a16:creationId xmlns:a16="http://schemas.microsoft.com/office/drawing/2014/main" id="{12154E67-95CE-4C89-8865-69E951D6EDFE}"/>
              </a:ext>
            </a:extLst>
          </p:cNvPr>
          <p:cNvCxnSpPr/>
          <p:nvPr/>
        </p:nvCxnSpPr>
        <p:spPr>
          <a:xfrm flipV="1">
            <a:off x="4159904" y="4238509"/>
            <a:ext cx="0" cy="275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9" name="正方形/長方形 918">
            <a:extLst>
              <a:ext uri="{FF2B5EF4-FFF2-40B4-BE49-F238E27FC236}">
                <a16:creationId xmlns:a16="http://schemas.microsoft.com/office/drawing/2014/main" id="{F19E84E9-6C72-4713-B1C5-F9C98FE0CC41}"/>
              </a:ext>
            </a:extLst>
          </p:cNvPr>
          <p:cNvSpPr/>
          <p:nvPr/>
        </p:nvSpPr>
        <p:spPr>
          <a:xfrm>
            <a:off x="4058130" y="4124949"/>
            <a:ext cx="223315" cy="556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0" name="正方形/長方形 919">
            <a:extLst>
              <a:ext uri="{FF2B5EF4-FFF2-40B4-BE49-F238E27FC236}">
                <a16:creationId xmlns:a16="http://schemas.microsoft.com/office/drawing/2014/main" id="{5FA72F84-43E9-4544-B27D-D537491061C5}"/>
              </a:ext>
            </a:extLst>
          </p:cNvPr>
          <p:cNvSpPr/>
          <p:nvPr/>
        </p:nvSpPr>
        <p:spPr>
          <a:xfrm>
            <a:off x="4361404" y="4126072"/>
            <a:ext cx="154880" cy="618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1" name="Text Box 244">
            <a:extLst>
              <a:ext uri="{FF2B5EF4-FFF2-40B4-BE49-F238E27FC236}">
                <a16:creationId xmlns:a16="http://schemas.microsoft.com/office/drawing/2014/main" id="{4A6F7485-02B5-401B-9630-7C64DC2F5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730" y="4015299"/>
            <a:ext cx="4459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 err="1"/>
              <a:t>tBid</a:t>
            </a:r>
            <a:endParaRPr lang="en-US" altLang="ja-JP" sz="1200" b="1" dirty="0"/>
          </a:p>
        </p:txBody>
      </p:sp>
      <p:cxnSp>
        <p:nvCxnSpPr>
          <p:cNvPr id="923" name="直線矢印コネクタ 922">
            <a:extLst>
              <a:ext uri="{FF2B5EF4-FFF2-40B4-BE49-F238E27FC236}">
                <a16:creationId xmlns:a16="http://schemas.microsoft.com/office/drawing/2014/main" id="{F1A9E334-7093-48ED-AA09-8785887B46E8}"/>
              </a:ext>
            </a:extLst>
          </p:cNvPr>
          <p:cNvCxnSpPr>
            <a:cxnSpLocks/>
          </p:cNvCxnSpPr>
          <p:nvPr/>
        </p:nvCxnSpPr>
        <p:spPr>
          <a:xfrm flipH="1" flipV="1">
            <a:off x="4161947" y="3517490"/>
            <a:ext cx="4866" cy="592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5" name="Text Box 66">
            <a:extLst>
              <a:ext uri="{FF2B5EF4-FFF2-40B4-BE49-F238E27FC236}">
                <a16:creationId xmlns:a16="http://schemas.microsoft.com/office/drawing/2014/main" id="{50298B63-26C5-4F7C-A2A2-2AD780184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7737" y="3086880"/>
            <a:ext cx="447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BAX</a:t>
            </a:r>
          </a:p>
        </p:txBody>
      </p:sp>
      <p:sp>
        <p:nvSpPr>
          <p:cNvPr id="926" name="Text Box 66">
            <a:extLst>
              <a:ext uri="{FF2B5EF4-FFF2-40B4-BE49-F238E27FC236}">
                <a16:creationId xmlns:a16="http://schemas.microsoft.com/office/drawing/2014/main" id="{7D6A8660-E94C-4FB3-A2AC-AC08B9D16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528" y="3684055"/>
            <a:ext cx="447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BAX</a:t>
            </a:r>
          </a:p>
        </p:txBody>
      </p:sp>
      <p:sp>
        <p:nvSpPr>
          <p:cNvPr id="927" name="Text Box 66">
            <a:extLst>
              <a:ext uri="{FF2B5EF4-FFF2-40B4-BE49-F238E27FC236}">
                <a16:creationId xmlns:a16="http://schemas.microsoft.com/office/drawing/2014/main" id="{63A7B840-6582-4853-8C77-52515797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646" y="3425306"/>
            <a:ext cx="4476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BAK</a:t>
            </a:r>
          </a:p>
        </p:txBody>
      </p:sp>
      <p:sp>
        <p:nvSpPr>
          <p:cNvPr id="928" name="Text Box 66">
            <a:extLst>
              <a:ext uri="{FF2B5EF4-FFF2-40B4-BE49-F238E27FC236}">
                <a16:creationId xmlns:a16="http://schemas.microsoft.com/office/drawing/2014/main" id="{8A114A6C-D8AB-4904-BF98-E81CE1F4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336" y="4409576"/>
            <a:ext cx="4988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Bcl-2</a:t>
            </a:r>
          </a:p>
        </p:txBody>
      </p:sp>
      <p:sp>
        <p:nvSpPr>
          <p:cNvPr id="929" name="Text Box 66">
            <a:extLst>
              <a:ext uri="{FF2B5EF4-FFF2-40B4-BE49-F238E27FC236}">
                <a16:creationId xmlns:a16="http://schemas.microsoft.com/office/drawing/2014/main" id="{057F37EE-E72A-498B-A214-B3500251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907" y="3760685"/>
            <a:ext cx="4475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b="1" dirty="0"/>
              <a:t>BH3</a:t>
            </a:r>
          </a:p>
        </p:txBody>
      </p:sp>
      <p:cxnSp>
        <p:nvCxnSpPr>
          <p:cNvPr id="931" name="直線矢印コネクタ 930">
            <a:extLst>
              <a:ext uri="{FF2B5EF4-FFF2-40B4-BE49-F238E27FC236}">
                <a16:creationId xmlns:a16="http://schemas.microsoft.com/office/drawing/2014/main" id="{3C6DCB56-1F37-4D07-A638-BF30B30C81E6}"/>
              </a:ext>
            </a:extLst>
          </p:cNvPr>
          <p:cNvCxnSpPr>
            <a:cxnSpLocks/>
          </p:cNvCxnSpPr>
          <p:nvPr/>
        </p:nvCxnSpPr>
        <p:spPr>
          <a:xfrm flipH="1">
            <a:off x="6978933" y="3642930"/>
            <a:ext cx="424602" cy="300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3" name="直線矢印コネクタ 932">
            <a:extLst>
              <a:ext uri="{FF2B5EF4-FFF2-40B4-BE49-F238E27FC236}">
                <a16:creationId xmlns:a16="http://schemas.microsoft.com/office/drawing/2014/main" id="{D8E8C8E1-CB54-4C27-BA60-20E04F4335A5}"/>
              </a:ext>
            </a:extLst>
          </p:cNvPr>
          <p:cNvCxnSpPr>
            <a:cxnSpLocks/>
          </p:cNvCxnSpPr>
          <p:nvPr/>
        </p:nvCxnSpPr>
        <p:spPr>
          <a:xfrm flipH="1" flipV="1">
            <a:off x="6829686" y="4222729"/>
            <a:ext cx="641372" cy="854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6" name="直線コネクタ 935">
            <a:extLst>
              <a:ext uri="{FF2B5EF4-FFF2-40B4-BE49-F238E27FC236}">
                <a16:creationId xmlns:a16="http://schemas.microsoft.com/office/drawing/2014/main" id="{551233B2-EE7E-4DD5-B365-BFC9C8D11D6A}"/>
              </a:ext>
            </a:extLst>
          </p:cNvPr>
          <p:cNvCxnSpPr>
            <a:cxnSpLocks/>
          </p:cNvCxnSpPr>
          <p:nvPr/>
        </p:nvCxnSpPr>
        <p:spPr>
          <a:xfrm flipH="1" flipV="1">
            <a:off x="6531748" y="4513306"/>
            <a:ext cx="926199" cy="6058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8" name="直線コネクタ 937">
            <a:extLst>
              <a:ext uri="{FF2B5EF4-FFF2-40B4-BE49-F238E27FC236}">
                <a16:creationId xmlns:a16="http://schemas.microsoft.com/office/drawing/2014/main" id="{37F35543-35E2-42E6-8BA8-8F158B1949A7}"/>
              </a:ext>
            </a:extLst>
          </p:cNvPr>
          <p:cNvCxnSpPr>
            <a:cxnSpLocks/>
          </p:cNvCxnSpPr>
          <p:nvPr/>
        </p:nvCxnSpPr>
        <p:spPr>
          <a:xfrm flipH="1">
            <a:off x="6467690" y="4412990"/>
            <a:ext cx="119947" cy="1808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2" name="直線コネクタ 941">
            <a:extLst>
              <a:ext uri="{FF2B5EF4-FFF2-40B4-BE49-F238E27FC236}">
                <a16:creationId xmlns:a16="http://schemas.microsoft.com/office/drawing/2014/main" id="{A24628BE-FADE-44FF-B87C-9A2E73EC9392}"/>
              </a:ext>
            </a:extLst>
          </p:cNvPr>
          <p:cNvCxnSpPr>
            <a:cxnSpLocks/>
          </p:cNvCxnSpPr>
          <p:nvPr/>
        </p:nvCxnSpPr>
        <p:spPr>
          <a:xfrm flipH="1">
            <a:off x="6504414" y="4146671"/>
            <a:ext cx="106500" cy="85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7" name="直線コネクタ 946">
            <a:extLst>
              <a:ext uri="{FF2B5EF4-FFF2-40B4-BE49-F238E27FC236}">
                <a16:creationId xmlns:a16="http://schemas.microsoft.com/office/drawing/2014/main" id="{BD64421F-DED3-4AE1-A0B5-1DF15F080E6A}"/>
              </a:ext>
            </a:extLst>
          </p:cNvPr>
          <p:cNvCxnSpPr/>
          <p:nvPr/>
        </p:nvCxnSpPr>
        <p:spPr>
          <a:xfrm>
            <a:off x="6449489" y="4175295"/>
            <a:ext cx="78174" cy="1140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9" name="直線コネクタ 948">
            <a:extLst>
              <a:ext uri="{FF2B5EF4-FFF2-40B4-BE49-F238E27FC236}">
                <a16:creationId xmlns:a16="http://schemas.microsoft.com/office/drawing/2014/main" id="{53AB9862-5734-41B0-9DBD-65D559C3C293}"/>
              </a:ext>
            </a:extLst>
          </p:cNvPr>
          <p:cNvCxnSpPr>
            <a:cxnSpLocks/>
          </p:cNvCxnSpPr>
          <p:nvPr/>
        </p:nvCxnSpPr>
        <p:spPr>
          <a:xfrm flipH="1" flipV="1">
            <a:off x="5773073" y="3786118"/>
            <a:ext cx="378772" cy="4321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2" name="直線コネクタ 951">
            <a:extLst>
              <a:ext uri="{FF2B5EF4-FFF2-40B4-BE49-F238E27FC236}">
                <a16:creationId xmlns:a16="http://schemas.microsoft.com/office/drawing/2014/main" id="{953FE350-E5C0-4423-9AAB-A4C3D77F50E0}"/>
              </a:ext>
            </a:extLst>
          </p:cNvPr>
          <p:cNvCxnSpPr>
            <a:cxnSpLocks/>
          </p:cNvCxnSpPr>
          <p:nvPr/>
        </p:nvCxnSpPr>
        <p:spPr>
          <a:xfrm flipH="1">
            <a:off x="5693822" y="3738976"/>
            <a:ext cx="125707" cy="101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5" name="直線矢印コネクタ 954">
            <a:extLst>
              <a:ext uri="{FF2B5EF4-FFF2-40B4-BE49-F238E27FC236}">
                <a16:creationId xmlns:a16="http://schemas.microsoft.com/office/drawing/2014/main" id="{DF65B051-A5D1-4AE0-8EF2-D0761EA07652}"/>
              </a:ext>
            </a:extLst>
          </p:cNvPr>
          <p:cNvCxnSpPr>
            <a:cxnSpLocks/>
          </p:cNvCxnSpPr>
          <p:nvPr/>
        </p:nvCxnSpPr>
        <p:spPr>
          <a:xfrm flipH="1" flipV="1">
            <a:off x="6266145" y="3674960"/>
            <a:ext cx="356327" cy="310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8" name="直線矢印コネクタ 957">
            <a:extLst>
              <a:ext uri="{FF2B5EF4-FFF2-40B4-BE49-F238E27FC236}">
                <a16:creationId xmlns:a16="http://schemas.microsoft.com/office/drawing/2014/main" id="{C1E52A3E-2495-4E14-8337-1F93EB6A1D4B}"/>
              </a:ext>
            </a:extLst>
          </p:cNvPr>
          <p:cNvCxnSpPr>
            <a:cxnSpLocks/>
          </p:cNvCxnSpPr>
          <p:nvPr/>
        </p:nvCxnSpPr>
        <p:spPr>
          <a:xfrm flipH="1" flipV="1">
            <a:off x="5852252" y="3689095"/>
            <a:ext cx="770220" cy="353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0" name="テキスト ボックス 959">
            <a:extLst>
              <a:ext uri="{FF2B5EF4-FFF2-40B4-BE49-F238E27FC236}">
                <a16:creationId xmlns:a16="http://schemas.microsoft.com/office/drawing/2014/main" id="{3D36EE1D-C221-407F-A50A-CB0C039CCF01}"/>
              </a:ext>
            </a:extLst>
          </p:cNvPr>
          <p:cNvSpPr txBox="1"/>
          <p:nvPr/>
        </p:nvSpPr>
        <p:spPr>
          <a:xfrm>
            <a:off x="1665083" y="1140794"/>
            <a:ext cx="96924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Extrinsic</a:t>
            </a:r>
            <a:endParaRPr kumimoji="1" lang="ja-JP" altLang="en-US" dirty="0"/>
          </a:p>
        </p:txBody>
      </p:sp>
      <p:sp>
        <p:nvSpPr>
          <p:cNvPr id="961" name="テキスト ボックス 960">
            <a:extLst>
              <a:ext uri="{FF2B5EF4-FFF2-40B4-BE49-F238E27FC236}">
                <a16:creationId xmlns:a16="http://schemas.microsoft.com/office/drawing/2014/main" id="{AAFEED14-1E65-47F1-BE07-4B7A724A13C3}"/>
              </a:ext>
            </a:extLst>
          </p:cNvPr>
          <p:cNvSpPr txBox="1"/>
          <p:nvPr/>
        </p:nvSpPr>
        <p:spPr>
          <a:xfrm>
            <a:off x="7276978" y="4190406"/>
            <a:ext cx="93435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In</a:t>
            </a:r>
            <a:r>
              <a:rPr kumimoji="1" lang="en-US" altLang="ja-JP" dirty="0"/>
              <a:t>trinsic</a:t>
            </a:r>
            <a:endParaRPr kumimoji="1" lang="ja-JP" altLang="en-US" dirty="0"/>
          </a:p>
        </p:txBody>
      </p:sp>
      <p:sp>
        <p:nvSpPr>
          <p:cNvPr id="962" name="テキスト ボックス 961">
            <a:extLst>
              <a:ext uri="{FF2B5EF4-FFF2-40B4-BE49-F238E27FC236}">
                <a16:creationId xmlns:a16="http://schemas.microsoft.com/office/drawing/2014/main" id="{82F78D2E-36D0-40BC-8FE0-8DF0F33CE66F}"/>
              </a:ext>
            </a:extLst>
          </p:cNvPr>
          <p:cNvSpPr txBox="1"/>
          <p:nvPr/>
        </p:nvSpPr>
        <p:spPr>
          <a:xfrm>
            <a:off x="6212985" y="621048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</a:rPr>
              <a:t>CDDP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cxnSp>
        <p:nvCxnSpPr>
          <p:cNvPr id="964" name="直線矢印コネクタ 963">
            <a:extLst>
              <a:ext uri="{FF2B5EF4-FFF2-40B4-BE49-F238E27FC236}">
                <a16:creationId xmlns:a16="http://schemas.microsoft.com/office/drawing/2014/main" id="{1B2A7AEB-685B-4F9B-90D0-9B7359E419A6}"/>
              </a:ext>
            </a:extLst>
          </p:cNvPr>
          <p:cNvCxnSpPr>
            <a:cxnSpLocks/>
          </p:cNvCxnSpPr>
          <p:nvPr/>
        </p:nvCxnSpPr>
        <p:spPr>
          <a:xfrm flipV="1">
            <a:off x="6890203" y="6039788"/>
            <a:ext cx="532908" cy="3292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6" name="稲妻 965">
            <a:extLst>
              <a:ext uri="{FF2B5EF4-FFF2-40B4-BE49-F238E27FC236}">
                <a16:creationId xmlns:a16="http://schemas.microsoft.com/office/drawing/2014/main" id="{0AE3325A-C7B0-4BDE-AC0A-10C173C6340A}"/>
              </a:ext>
            </a:extLst>
          </p:cNvPr>
          <p:cNvSpPr/>
          <p:nvPr/>
        </p:nvSpPr>
        <p:spPr>
          <a:xfrm rot="731884" flipH="1" flipV="1">
            <a:off x="8267692" y="4179583"/>
            <a:ext cx="641372" cy="19726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7" name="テキスト ボックス 966">
            <a:extLst>
              <a:ext uri="{FF2B5EF4-FFF2-40B4-BE49-F238E27FC236}">
                <a16:creationId xmlns:a16="http://schemas.microsoft.com/office/drawing/2014/main" id="{08F8422C-9289-4A80-AE57-E8C045401299}"/>
              </a:ext>
            </a:extLst>
          </p:cNvPr>
          <p:cNvSpPr txBox="1"/>
          <p:nvPr/>
        </p:nvSpPr>
        <p:spPr>
          <a:xfrm>
            <a:off x="8495924" y="3978602"/>
            <a:ext cx="618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Stress</a:t>
            </a:r>
            <a:endParaRPr kumimoji="1" lang="ja-JP" altLang="en-US" sz="1400" dirty="0"/>
          </a:p>
        </p:txBody>
      </p:sp>
      <p:cxnSp>
        <p:nvCxnSpPr>
          <p:cNvPr id="978" name="直線矢印コネクタ 977">
            <a:extLst>
              <a:ext uri="{FF2B5EF4-FFF2-40B4-BE49-F238E27FC236}">
                <a16:creationId xmlns:a16="http://schemas.microsoft.com/office/drawing/2014/main" id="{103C75B3-B06E-4593-8FC8-7A53D11977E1}"/>
              </a:ext>
            </a:extLst>
          </p:cNvPr>
          <p:cNvCxnSpPr>
            <a:cxnSpLocks/>
          </p:cNvCxnSpPr>
          <p:nvPr/>
        </p:nvCxnSpPr>
        <p:spPr>
          <a:xfrm flipV="1">
            <a:off x="8211336" y="4686575"/>
            <a:ext cx="535679" cy="1225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0" name="テキスト ボックス 979">
            <a:extLst>
              <a:ext uri="{FF2B5EF4-FFF2-40B4-BE49-F238E27FC236}">
                <a16:creationId xmlns:a16="http://schemas.microsoft.com/office/drawing/2014/main" id="{6E793094-AA61-437A-829B-5C712CAF03EF}"/>
              </a:ext>
            </a:extLst>
          </p:cNvPr>
          <p:cNvSpPr txBox="1"/>
          <p:nvPr/>
        </p:nvSpPr>
        <p:spPr>
          <a:xfrm>
            <a:off x="8501389" y="4367018"/>
            <a:ext cx="490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C00000"/>
                </a:solidFill>
              </a:rPr>
              <a:t>ROS</a:t>
            </a:r>
            <a:endParaRPr kumimoji="1" lang="ja-JP" alt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6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09FD972-9339-4E54-A70D-B1C35C744971}"/>
              </a:ext>
            </a:extLst>
          </p:cNvPr>
          <p:cNvSpPr/>
          <p:nvPr/>
        </p:nvSpPr>
        <p:spPr>
          <a:xfrm>
            <a:off x="815340" y="398307"/>
            <a:ext cx="72052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err="1">
                <a:solidFill>
                  <a:srgbClr val="C00000"/>
                </a:solidFill>
              </a:rPr>
              <a:t>IncuCyte</a:t>
            </a:r>
            <a:r>
              <a:rPr lang="en-US" altLang="ja-JP" sz="2400" b="1" dirty="0">
                <a:solidFill>
                  <a:srgbClr val="C00000"/>
                </a:solidFill>
              </a:rPr>
              <a:t>® Caspase-3/7 Green Apoptosis Assay Reagent </a:t>
            </a:r>
            <a:r>
              <a:rPr lang="ja-JP" altLang="en-US" sz="2400" b="1" dirty="0">
                <a:solidFill>
                  <a:srgbClr val="C00000"/>
                </a:solidFill>
              </a:rPr>
              <a:t>によるカスパーゼ活性化検出原理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0D29986-B671-461E-8009-3BA7A3C2ED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8046" y="1629898"/>
            <a:ext cx="8995954" cy="45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59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FE0B4ADB-A3A8-4A8C-AFFB-F8DE1698B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743975"/>
              </p:ext>
            </p:extLst>
          </p:nvPr>
        </p:nvGraphicFramePr>
        <p:xfrm>
          <a:off x="1638654" y="713915"/>
          <a:ext cx="3467924" cy="24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000000" imgH="6294960" progId="Photoshop.Image.13">
                  <p:embed/>
                </p:oleObj>
              </mc:Choice>
              <mc:Fallback>
                <p:oleObj name="Image" r:id="rId2" imgW="9000000" imgH="6294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8654" y="713915"/>
                        <a:ext cx="3467924" cy="2425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9103BBEF-D83B-4C72-9410-D5422EDF3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8306"/>
              </p:ext>
            </p:extLst>
          </p:nvPr>
        </p:nvGraphicFramePr>
        <p:xfrm>
          <a:off x="5193664" y="713915"/>
          <a:ext cx="3467924" cy="242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000000" imgH="6294960" progId="Photoshop.Image.13">
                  <p:embed/>
                </p:oleObj>
              </mc:Choice>
              <mc:Fallback>
                <p:oleObj name="Image" r:id="rId4" imgW="9000000" imgH="6294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93664" y="713915"/>
                        <a:ext cx="3467924" cy="2425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379105E9-FF0E-46E7-93AB-8AD4AF3F05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098047"/>
              </p:ext>
            </p:extLst>
          </p:nvPr>
        </p:nvGraphicFramePr>
        <p:xfrm>
          <a:off x="1628363" y="3244333"/>
          <a:ext cx="3467924" cy="2425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9000000" imgH="6294960" progId="Photoshop.Image.13">
                  <p:embed/>
                </p:oleObj>
              </mc:Choice>
              <mc:Fallback>
                <p:oleObj name="Image" r:id="rId6" imgW="9000000" imgH="6294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8363" y="3244333"/>
                        <a:ext cx="3467924" cy="2425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E2759915-9DEB-4E9E-8CBB-1ECC5E5EF9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784860"/>
              </p:ext>
            </p:extLst>
          </p:nvPr>
        </p:nvGraphicFramePr>
        <p:xfrm>
          <a:off x="5193665" y="3219994"/>
          <a:ext cx="3467924" cy="242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9000000" imgH="6304680" progId="Photoshop.Image.13">
                  <p:embed/>
                </p:oleObj>
              </mc:Choice>
              <mc:Fallback>
                <p:oleObj name="Image" r:id="rId8" imgW="9000000" imgH="630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93665" y="3219994"/>
                        <a:ext cx="3467924" cy="2429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EC69F3-39CF-42A5-9CAB-297550B9AE90}"/>
              </a:ext>
            </a:extLst>
          </p:cNvPr>
          <p:cNvSpPr txBox="1"/>
          <p:nvPr/>
        </p:nvSpPr>
        <p:spPr>
          <a:xfrm>
            <a:off x="3187337" y="304308"/>
            <a:ext cx="73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0 hr.</a:t>
            </a:r>
            <a:endParaRPr kumimoji="1" lang="ja-JP" altLang="en-US" sz="24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AC8B62-C016-4B3C-B40C-A702C09F7DAD}"/>
              </a:ext>
            </a:extLst>
          </p:cNvPr>
          <p:cNvSpPr txBox="1"/>
          <p:nvPr/>
        </p:nvSpPr>
        <p:spPr>
          <a:xfrm>
            <a:off x="6558679" y="304307"/>
            <a:ext cx="89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72 hr.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FDA4414-4AEA-42B6-88DD-3F2A431E87FB}"/>
              </a:ext>
            </a:extLst>
          </p:cNvPr>
          <p:cNvSpPr txBox="1"/>
          <p:nvPr/>
        </p:nvSpPr>
        <p:spPr>
          <a:xfrm>
            <a:off x="339634" y="1621879"/>
            <a:ext cx="1035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CDDP</a:t>
            </a:r>
          </a:p>
          <a:p>
            <a:r>
              <a:rPr kumimoji="1" lang="en-US" altLang="ja-JP" sz="2400" b="1" dirty="0"/>
              <a:t>(0 </a:t>
            </a:r>
            <a:r>
              <a:rPr kumimoji="1" lang="en-US" altLang="ja-JP" sz="2400" b="1" dirty="0" err="1"/>
              <a:t>uM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1D987FF-0484-4D8B-83F1-9CD5FC80E21E}"/>
              </a:ext>
            </a:extLst>
          </p:cNvPr>
          <p:cNvSpPr txBox="1"/>
          <p:nvPr/>
        </p:nvSpPr>
        <p:spPr>
          <a:xfrm>
            <a:off x="339634" y="3785959"/>
            <a:ext cx="1191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CDDP</a:t>
            </a:r>
          </a:p>
          <a:p>
            <a:r>
              <a:rPr kumimoji="1" lang="en-US" altLang="ja-JP" sz="2400" b="1" dirty="0"/>
              <a:t>(10 </a:t>
            </a:r>
            <a:r>
              <a:rPr kumimoji="1" lang="en-US" altLang="ja-JP" sz="2400" b="1" dirty="0" err="1"/>
              <a:t>uM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72AC13C-A631-4232-9215-5CC1601CBBAB}"/>
              </a:ext>
            </a:extLst>
          </p:cNvPr>
          <p:cNvSpPr/>
          <p:nvPr/>
        </p:nvSpPr>
        <p:spPr>
          <a:xfrm>
            <a:off x="3362325" y="5835713"/>
            <a:ext cx="3409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/>
              <a:t>HSC-3 (</a:t>
            </a:r>
            <a:r>
              <a:rPr lang="ja-JP" altLang="en-US" sz="2400" b="1" dirty="0"/>
              <a:t>舌癌由来細胞株</a:t>
            </a:r>
            <a:r>
              <a:rPr lang="en-US" altLang="ja-JP" sz="2400" b="1" dirty="0"/>
              <a:t>)</a:t>
            </a:r>
            <a:r>
              <a:rPr lang="ja-JP" alt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58" y="1200148"/>
            <a:ext cx="7667084" cy="480060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BAEB02-3FFD-4032-B6F7-33418AFB973A}"/>
              </a:ext>
            </a:extLst>
          </p:cNvPr>
          <p:cNvSpPr txBox="1"/>
          <p:nvPr/>
        </p:nvSpPr>
        <p:spPr>
          <a:xfrm rot="16200000">
            <a:off x="-662284" y="3400393"/>
            <a:ext cx="2287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Green Object Count</a:t>
            </a:r>
            <a:endParaRPr kumimoji="1" lang="ja-JP" altLang="en-US" sz="2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CFF4CE-CB35-4B09-9522-9D784D0305A2}"/>
              </a:ext>
            </a:extLst>
          </p:cNvPr>
          <p:cNvSpPr txBox="1"/>
          <p:nvPr/>
        </p:nvSpPr>
        <p:spPr>
          <a:xfrm>
            <a:off x="4021931" y="6050756"/>
            <a:ext cx="153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Time (hours)</a:t>
            </a:r>
            <a:endParaRPr kumimoji="1" lang="ja-JP" altLang="en-US" sz="20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0EA239-F36F-4B00-A554-3BE9A6C1C2C8}"/>
              </a:ext>
            </a:extLst>
          </p:cNvPr>
          <p:cNvSpPr txBox="1"/>
          <p:nvPr/>
        </p:nvSpPr>
        <p:spPr>
          <a:xfrm>
            <a:off x="2435552" y="2272103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CDDP 10uM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F1CA8C-556F-439E-A769-A97E168B1197}"/>
              </a:ext>
            </a:extLst>
          </p:cNvPr>
          <p:cNvSpPr txBox="1"/>
          <p:nvPr/>
        </p:nvSpPr>
        <p:spPr>
          <a:xfrm>
            <a:off x="5929358" y="4219120"/>
            <a:ext cx="1085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 treat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0DAA96-4F5C-4D3A-B936-02170CCBD156}"/>
              </a:ext>
            </a:extLst>
          </p:cNvPr>
          <p:cNvSpPr txBox="1"/>
          <p:nvPr/>
        </p:nvSpPr>
        <p:spPr>
          <a:xfrm>
            <a:off x="1326866" y="395586"/>
            <a:ext cx="6924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>
                <a:solidFill>
                  <a:srgbClr val="C00000"/>
                </a:solidFill>
              </a:rPr>
              <a:t>IncuCyte</a:t>
            </a:r>
            <a:r>
              <a:rPr lang="en-US" altLang="ja-JP" sz="2400" b="1" dirty="0">
                <a:solidFill>
                  <a:srgbClr val="C00000"/>
                </a:solidFill>
              </a:rPr>
              <a:t> </a:t>
            </a:r>
            <a:r>
              <a:rPr lang="ja-JP" altLang="en-US" sz="2400" b="1" dirty="0">
                <a:solidFill>
                  <a:srgbClr val="C00000"/>
                </a:solidFill>
              </a:rPr>
              <a:t>を用いた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アポトーシス細胞数の経時的測定</a:t>
            </a:r>
          </a:p>
        </p:txBody>
      </p:sp>
    </p:spTree>
    <p:extLst>
      <p:ext uri="{BB962C8B-B14F-4D97-AF65-F5344CB8AC3E}">
        <p14:creationId xmlns:p14="http://schemas.microsoft.com/office/powerpoint/2010/main" val="125742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29C1608-AD7F-436F-B3C5-7BC0E8EBAD74}"/>
              </a:ext>
            </a:extLst>
          </p:cNvPr>
          <p:cNvSpPr/>
          <p:nvPr/>
        </p:nvSpPr>
        <p:spPr>
          <a:xfrm>
            <a:off x="3114405" y="248586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本日の実習手順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B010F7-AD42-4EF0-A894-943E150F00DF}"/>
              </a:ext>
            </a:extLst>
          </p:cNvPr>
          <p:cNvSpPr txBox="1"/>
          <p:nvPr/>
        </p:nvSpPr>
        <p:spPr>
          <a:xfrm>
            <a:off x="476180" y="1245325"/>
            <a:ext cx="8191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dirty="0"/>
              <a:t>HSC-3 (</a:t>
            </a:r>
            <a:r>
              <a:rPr kumimoji="1" lang="ja-JP" altLang="en-US" dirty="0"/>
              <a:t>舌癌由来細胞株</a:t>
            </a:r>
            <a:r>
              <a:rPr kumimoji="1" lang="en-US" altLang="ja-JP" dirty="0"/>
              <a:t>)</a:t>
            </a:r>
            <a:r>
              <a:rPr lang="ja-JP" altLang="en-US" dirty="0"/>
              <a:t> にレンチウイルスベクターで </a:t>
            </a:r>
            <a:r>
              <a:rPr lang="en-US" altLang="ja-JP" dirty="0"/>
              <a:t>TOMATO (</a:t>
            </a:r>
            <a:r>
              <a:rPr lang="ja-JP" altLang="en-US" dirty="0"/>
              <a:t>赤色蛍光蛋白</a:t>
            </a:r>
            <a:r>
              <a:rPr lang="en-US" altLang="ja-JP" dirty="0"/>
              <a:t>)</a:t>
            </a:r>
            <a:r>
              <a:rPr lang="ja-JP" altLang="en-US" dirty="0"/>
              <a:t>を強制発現させた </a:t>
            </a:r>
            <a:r>
              <a:rPr lang="en-US" altLang="ja-JP" dirty="0"/>
              <a:t>HSC-3 TOMATO </a:t>
            </a:r>
            <a:r>
              <a:rPr lang="ja-JP" altLang="en-US" dirty="0"/>
              <a:t>を </a:t>
            </a:r>
            <a:r>
              <a:rPr lang="en-US" altLang="ja-JP" dirty="0"/>
              <a:t>2X10</a:t>
            </a:r>
            <a:r>
              <a:rPr lang="en-US" altLang="ja-JP" baseline="30000" dirty="0"/>
              <a:t>5</a:t>
            </a:r>
            <a:r>
              <a:rPr lang="en-US" altLang="ja-JP" dirty="0"/>
              <a:t>/ml</a:t>
            </a:r>
            <a:r>
              <a:rPr lang="ja-JP" altLang="en-US" dirty="0"/>
              <a:t> </a:t>
            </a:r>
            <a:r>
              <a:rPr lang="en-US" altLang="ja-JP" dirty="0"/>
              <a:t>in ALyS505N(10% FCS) </a:t>
            </a:r>
            <a:r>
              <a:rPr lang="ja-JP" altLang="en-US" dirty="0"/>
              <a:t>に調製し、</a:t>
            </a:r>
            <a:r>
              <a:rPr lang="en-US" altLang="ja-JP" dirty="0"/>
              <a:t>100 ul  </a:t>
            </a:r>
            <a:r>
              <a:rPr lang="ja-JP" altLang="en-US" dirty="0"/>
              <a:t>づつ </a:t>
            </a:r>
            <a:r>
              <a:rPr lang="en-US" altLang="ja-JP" dirty="0"/>
              <a:t>96</a:t>
            </a:r>
            <a:r>
              <a:rPr lang="ja-JP" altLang="en-US" dirty="0"/>
              <a:t>ウェルプレートに撒き、</a:t>
            </a:r>
            <a:r>
              <a:rPr lang="en-US" altLang="ja-JP" dirty="0"/>
              <a:t>24</a:t>
            </a:r>
            <a:r>
              <a:rPr lang="ja-JP" altLang="en-US" dirty="0"/>
              <a:t>時間培養する。</a:t>
            </a:r>
            <a:endParaRPr lang="en-US" altLang="ja-JP" dirty="0"/>
          </a:p>
          <a:p>
            <a:pPr marL="342900" indent="-342900">
              <a:buAutoNum type="arabicPeriod"/>
            </a:pPr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dirty="0"/>
              <a:t>50 ul </a:t>
            </a:r>
            <a:r>
              <a:rPr lang="ja-JP" altLang="en-US" dirty="0"/>
              <a:t>づつ培地を抜き、シスプラチンの入った培地 </a:t>
            </a:r>
            <a:r>
              <a:rPr lang="en-US" altLang="ja-JP" dirty="0"/>
              <a:t>(0, 2.5, 5.0, 10.0, 20.0 </a:t>
            </a:r>
            <a:r>
              <a:rPr lang="en-US" altLang="ja-JP" dirty="0" err="1"/>
              <a:t>uM</a:t>
            </a:r>
            <a:r>
              <a:rPr lang="en-US" altLang="ja-JP" dirty="0"/>
              <a:t>)</a:t>
            </a:r>
            <a:r>
              <a:rPr lang="ja-JP" altLang="en-US" dirty="0"/>
              <a:t>を</a:t>
            </a:r>
            <a:r>
              <a:rPr lang="en-US" altLang="ja-JP" dirty="0"/>
              <a:t>50 ul </a:t>
            </a:r>
            <a:r>
              <a:rPr lang="ja-JP" altLang="en-US" dirty="0"/>
              <a:t>づつ加え、シスプラチンの終濃度が</a:t>
            </a:r>
            <a:r>
              <a:rPr lang="en-US" altLang="ja-JP" dirty="0"/>
              <a:t> 1.25, 2.5, 5.0, 10.0 </a:t>
            </a:r>
            <a:r>
              <a:rPr lang="en-US" altLang="ja-JP" dirty="0" err="1"/>
              <a:t>uM</a:t>
            </a:r>
            <a:r>
              <a:rPr lang="ja-JP" altLang="en-US" dirty="0"/>
              <a:t> となるように調製する。</a:t>
            </a:r>
            <a:endParaRPr lang="en-US" altLang="ja-JP" dirty="0"/>
          </a:p>
          <a:p>
            <a:pPr marL="342900" indent="-342900">
              <a:buAutoNum type="arabicPeriod"/>
            </a:pPr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dirty="0" err="1"/>
              <a:t>IncuCyte</a:t>
            </a:r>
            <a:r>
              <a:rPr lang="en-US" altLang="ja-JP" dirty="0"/>
              <a:t> Caspase 3/7 </a:t>
            </a:r>
            <a:r>
              <a:rPr lang="ja-JP" altLang="en-US" dirty="0"/>
              <a:t>試薬を </a:t>
            </a:r>
            <a:r>
              <a:rPr lang="en-US" altLang="ja-JP" dirty="0"/>
              <a:t>1 ul </a:t>
            </a:r>
            <a:r>
              <a:rPr lang="ja-JP" altLang="en-US" dirty="0"/>
              <a:t>ずつ分注する。</a:t>
            </a:r>
            <a:endParaRPr lang="en-US" altLang="ja-JP" dirty="0"/>
          </a:p>
          <a:p>
            <a:pPr marL="342900" indent="-342900">
              <a:buAutoNum type="arabicPeriod"/>
            </a:pPr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dirty="0" err="1"/>
              <a:t>Incucyte</a:t>
            </a:r>
            <a:r>
              <a:rPr lang="en-US" altLang="ja-JP" dirty="0"/>
              <a:t> </a:t>
            </a:r>
            <a:r>
              <a:rPr lang="ja-JP" altLang="en-US" dirty="0"/>
              <a:t>にプレートをセットし、撮影を開始する。 </a:t>
            </a:r>
            <a:endParaRPr lang="en-US" altLang="ja-JP" dirty="0"/>
          </a:p>
          <a:p>
            <a:pPr marL="342900" indent="-342900">
              <a:buAutoNum type="arabicPeriod"/>
            </a:pPr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dirty="0"/>
              <a:t>3</a:t>
            </a:r>
            <a:r>
              <a:rPr lang="ja-JP" altLang="en-US" dirty="0"/>
              <a:t>日間培養しながら</a:t>
            </a:r>
            <a:r>
              <a:rPr lang="en-US" altLang="ja-JP" dirty="0"/>
              <a:t>10</a:t>
            </a:r>
            <a:r>
              <a:rPr lang="ja-JP" altLang="en-US" dirty="0"/>
              <a:t>分おきに撮影し、細胞死をモニターする。</a:t>
            </a:r>
            <a:r>
              <a:rPr lang="en-US" altLang="ja-JP" dirty="0"/>
              <a:t> </a:t>
            </a:r>
          </a:p>
          <a:p>
            <a:pPr marL="342900" indent="-342900">
              <a:buAutoNum type="arabicPeriod"/>
            </a:pPr>
            <a:endParaRPr lang="en-US" altLang="ja-JP" dirty="0"/>
          </a:p>
          <a:p>
            <a:pPr marL="342900" indent="-342900">
              <a:buAutoNum type="arabicPeriod"/>
            </a:pPr>
            <a:r>
              <a:rPr lang="en-US" altLang="ja-JP" dirty="0"/>
              <a:t>3</a:t>
            </a:r>
            <a:r>
              <a:rPr lang="ja-JP" altLang="en-US" dirty="0"/>
              <a:t>日後、細胞死を解析する。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416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109B91C2-9834-4814-91E5-5398BC762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016092"/>
              </p:ext>
            </p:extLst>
          </p:nvPr>
        </p:nvGraphicFramePr>
        <p:xfrm>
          <a:off x="1414145" y="1264623"/>
          <a:ext cx="6179729" cy="4328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000000" imgH="6304680" progId="Photoshop.Image.13">
                  <p:embed/>
                </p:oleObj>
              </mc:Choice>
              <mc:Fallback>
                <p:oleObj name="Image" r:id="rId2" imgW="9000000" imgH="630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4145" y="1264623"/>
                        <a:ext cx="6179729" cy="4328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50D4363-55A8-4CD6-B1D5-4EE1D3A6091D}"/>
              </a:ext>
            </a:extLst>
          </p:cNvPr>
          <p:cNvSpPr/>
          <p:nvPr/>
        </p:nvSpPr>
        <p:spPr>
          <a:xfrm>
            <a:off x="3466024" y="492427"/>
            <a:ext cx="22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HSC-3 TOMATO </a:t>
            </a:r>
            <a:endParaRPr lang="ja-JP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14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768478A-4CB7-43A5-9371-23304CD0ECEB}"/>
              </a:ext>
            </a:extLst>
          </p:cNvPr>
          <p:cNvGrpSpPr/>
          <p:nvPr/>
        </p:nvGrpSpPr>
        <p:grpSpPr>
          <a:xfrm>
            <a:off x="2838993" y="1193080"/>
            <a:ext cx="487680" cy="566058"/>
            <a:chOff x="1593669" y="1297577"/>
            <a:chExt cx="487680" cy="566058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C162D016-E187-4394-96D4-1516904BC8E6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5" name="直線コネクタ 4">
                <a:extLst>
                  <a:ext uri="{FF2B5EF4-FFF2-40B4-BE49-F238E27FC236}">
                    <a16:creationId xmlns:a16="http://schemas.microsoft.com/office/drawing/2014/main" id="{22DEC063-EE81-47F3-A373-C8BACA69B6D8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コネクタ 6">
                <a:extLst>
                  <a:ext uri="{FF2B5EF4-FFF2-40B4-BE49-F238E27FC236}">
                    <a16:creationId xmlns:a16="http://schemas.microsoft.com/office/drawing/2014/main" id="{B107B8FB-1F0F-476F-8EFE-1B8D51AE4E09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>
                <a:extLst>
                  <a:ext uri="{FF2B5EF4-FFF2-40B4-BE49-F238E27FC236}">
                    <a16:creationId xmlns:a16="http://schemas.microsoft.com/office/drawing/2014/main" id="{6044A3E8-994A-4054-AFFA-BA73E4F9D818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B9022A9-DD7C-491A-A2A5-86EEE2B0F5B5}"/>
                </a:ext>
              </a:extLst>
            </p:cNvPr>
            <p:cNvSpPr/>
            <p:nvPr/>
          </p:nvSpPr>
          <p:spPr>
            <a:xfrm>
              <a:off x="1611087" y="1571897"/>
              <a:ext cx="457198" cy="2699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8C9B2CB3-6E92-45D2-9423-97CB6C00E5A0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68AF802A-78B7-4068-BE3D-535A4EFA5F91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8D550480-66DC-4DF4-8751-A3D01BA3AFE4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9BC9B31-7EE1-4070-807D-8A754CB7D2F8}"/>
              </a:ext>
            </a:extLst>
          </p:cNvPr>
          <p:cNvGrpSpPr/>
          <p:nvPr/>
        </p:nvGrpSpPr>
        <p:grpSpPr>
          <a:xfrm>
            <a:off x="3418111" y="1193080"/>
            <a:ext cx="487680" cy="566058"/>
            <a:chOff x="1593669" y="1297577"/>
            <a:chExt cx="487680" cy="566058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7162C02C-A420-4C31-9A81-BF01ED4C32AA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6438F7CB-2FA1-4654-9415-79AC3CCC0B65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7EC730D4-74B3-4FA3-9E5E-E45450A5130F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D536B442-6520-480D-85F7-57891E476835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8361B150-2978-40DE-BA8A-7DB7C6376B33}"/>
                </a:ext>
              </a:extLst>
            </p:cNvPr>
            <p:cNvSpPr/>
            <p:nvPr/>
          </p:nvSpPr>
          <p:spPr>
            <a:xfrm>
              <a:off x="1611087" y="1571897"/>
              <a:ext cx="457198" cy="2699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60496B63-5BDB-482F-96C8-FDC3EC4DDD44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375EA0AF-E950-4AB0-AE55-BCA40A164CE1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E208C63-4CFD-473E-BD6F-8844FEBE6C20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5D8B3F6-DFC7-494B-BA7B-CAD602868BEC}"/>
              </a:ext>
            </a:extLst>
          </p:cNvPr>
          <p:cNvGrpSpPr/>
          <p:nvPr/>
        </p:nvGrpSpPr>
        <p:grpSpPr>
          <a:xfrm>
            <a:off x="3971113" y="1193080"/>
            <a:ext cx="487680" cy="566058"/>
            <a:chOff x="1593669" y="1297577"/>
            <a:chExt cx="487680" cy="566058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B049B36D-88EB-41C6-A314-5526E92F9856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34B88ED2-3297-4543-85AB-E8139CCFC457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6822E4B6-2975-4B5A-AA21-CC66B6AA169F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2EB882BF-F560-4C36-B6F5-BB708D09CFC8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166B0734-0E8B-41A9-B6AF-9BEDC59E3ABE}"/>
                </a:ext>
              </a:extLst>
            </p:cNvPr>
            <p:cNvSpPr/>
            <p:nvPr/>
          </p:nvSpPr>
          <p:spPr>
            <a:xfrm>
              <a:off x="1611087" y="1571897"/>
              <a:ext cx="457198" cy="2699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0856EB9C-A435-451B-AA85-F029369F5452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FA1942DC-0912-43BA-8CDF-80B9703759E4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F63B8743-CEC8-4B04-9C12-DD14D0154F63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EDCAE2A-927B-4CB6-A740-2C89E19FB531}"/>
              </a:ext>
            </a:extLst>
          </p:cNvPr>
          <p:cNvGrpSpPr/>
          <p:nvPr/>
        </p:nvGrpSpPr>
        <p:grpSpPr>
          <a:xfrm>
            <a:off x="4537167" y="1193080"/>
            <a:ext cx="487680" cy="566058"/>
            <a:chOff x="1593669" y="1297577"/>
            <a:chExt cx="487680" cy="566058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9023C3A3-1BD5-48F1-BBB7-1E312B994C6B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8BAC8389-C377-4F7F-86EF-9F94FD130619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D5D20D7D-1679-4817-9AB3-B79D8E75302B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F606F470-C260-46B4-B1E7-A052F1D7BA00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6D85A426-B613-475E-97A3-8DA24C385F96}"/>
                </a:ext>
              </a:extLst>
            </p:cNvPr>
            <p:cNvSpPr/>
            <p:nvPr/>
          </p:nvSpPr>
          <p:spPr>
            <a:xfrm>
              <a:off x="1611087" y="1571897"/>
              <a:ext cx="457198" cy="2699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F3EF4FDA-31AF-4405-8510-AFEACA958506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433FE5F7-FE43-465A-BC6E-1DB2329B8FD2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63E99ED9-0989-4A19-BB3D-D656B14F156F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B962F891-F610-4B47-9129-E870ABE5B225}"/>
              </a:ext>
            </a:extLst>
          </p:cNvPr>
          <p:cNvGrpSpPr/>
          <p:nvPr/>
        </p:nvGrpSpPr>
        <p:grpSpPr>
          <a:xfrm>
            <a:off x="5103221" y="1210039"/>
            <a:ext cx="487680" cy="566058"/>
            <a:chOff x="1593669" y="1297577"/>
            <a:chExt cx="487680" cy="566058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055F3F4E-E46C-4C59-B244-980EC697A297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D02C7744-2326-4481-A04F-6C34AAC101BD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C5B76460-870D-4D49-A712-74A23F747422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96E8275D-4942-4E48-83E3-B8CB66B84533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A5CDB98D-2043-47BF-9539-B0A5E3ADD94E}"/>
                </a:ext>
              </a:extLst>
            </p:cNvPr>
            <p:cNvSpPr/>
            <p:nvPr/>
          </p:nvSpPr>
          <p:spPr>
            <a:xfrm>
              <a:off x="1611087" y="1571897"/>
              <a:ext cx="457198" cy="26995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4015343C-52F9-4EFB-A488-1B4802B6EB39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B0ED21A1-250B-486E-8191-B4B439CD90AB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1DE325C9-5135-433D-910C-262365C90110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0" name="二等辺三角形 59">
            <a:extLst>
              <a:ext uri="{FF2B5EF4-FFF2-40B4-BE49-F238E27FC236}">
                <a16:creationId xmlns:a16="http://schemas.microsoft.com/office/drawing/2014/main" id="{D585E1BA-8877-4904-BC3E-58D1449CAE6E}"/>
              </a:ext>
            </a:extLst>
          </p:cNvPr>
          <p:cNvSpPr/>
          <p:nvPr/>
        </p:nvSpPr>
        <p:spPr>
          <a:xfrm rot="7508229">
            <a:off x="2644339" y="702588"/>
            <a:ext cx="130629" cy="42672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8010E4CD-2245-4E0C-B908-D31A8CABE6BC}"/>
              </a:ext>
            </a:extLst>
          </p:cNvPr>
          <p:cNvSpPr/>
          <p:nvPr/>
        </p:nvSpPr>
        <p:spPr>
          <a:xfrm>
            <a:off x="2943524" y="1102148"/>
            <a:ext cx="82704" cy="1009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B1157CB2-D023-4A71-831A-F05934341EFB}"/>
              </a:ext>
            </a:extLst>
          </p:cNvPr>
          <p:cNvSpPr/>
          <p:nvPr/>
        </p:nvSpPr>
        <p:spPr>
          <a:xfrm>
            <a:off x="2958755" y="1299407"/>
            <a:ext cx="82704" cy="1009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CDBB1F0-F6C5-4932-818E-CF7DFEF67F07}"/>
              </a:ext>
            </a:extLst>
          </p:cNvPr>
          <p:cNvSpPr txBox="1"/>
          <p:nvPr/>
        </p:nvSpPr>
        <p:spPr>
          <a:xfrm>
            <a:off x="5834740" y="1326204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96</a:t>
            </a:r>
            <a:r>
              <a:rPr kumimoji="1" lang="ja-JP" altLang="en-US" dirty="0"/>
              <a:t>ウェルプレート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9DBE8251-FF4B-4557-93D0-071DDE4AABD6}"/>
              </a:ext>
            </a:extLst>
          </p:cNvPr>
          <p:cNvSpPr/>
          <p:nvPr/>
        </p:nvSpPr>
        <p:spPr>
          <a:xfrm>
            <a:off x="1237884" y="364496"/>
            <a:ext cx="3382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HSC-3 TOMATO</a:t>
            </a:r>
            <a:r>
              <a:rPr lang="ja-JP" altLang="en-US" dirty="0"/>
              <a:t> </a:t>
            </a:r>
            <a:r>
              <a:rPr lang="en-US" altLang="ja-JP" dirty="0"/>
              <a:t>(2X10</a:t>
            </a:r>
            <a:r>
              <a:rPr lang="en-US" altLang="ja-JP" baseline="30000" dirty="0"/>
              <a:t>5</a:t>
            </a:r>
            <a:r>
              <a:rPr lang="en-US" altLang="ja-JP" dirty="0"/>
              <a:t>/ml) 100 ul </a:t>
            </a:r>
            <a:endParaRPr lang="ja-JP" altLang="en-US" dirty="0"/>
          </a:p>
        </p:txBody>
      </p:sp>
      <p:sp>
        <p:nvSpPr>
          <p:cNvPr id="65" name="矢印: 左 64">
            <a:extLst>
              <a:ext uri="{FF2B5EF4-FFF2-40B4-BE49-F238E27FC236}">
                <a16:creationId xmlns:a16="http://schemas.microsoft.com/office/drawing/2014/main" id="{67BF14B5-B607-4ABB-9FFF-982E6323210D}"/>
              </a:ext>
            </a:extLst>
          </p:cNvPr>
          <p:cNvSpPr/>
          <p:nvPr/>
        </p:nvSpPr>
        <p:spPr>
          <a:xfrm rot="16200000">
            <a:off x="3913365" y="2129692"/>
            <a:ext cx="766339" cy="2066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8B9F3604-C1FD-481C-B82A-FC03C32A3021}"/>
              </a:ext>
            </a:extLst>
          </p:cNvPr>
          <p:cNvSpPr txBox="1"/>
          <p:nvPr/>
        </p:nvSpPr>
        <p:spPr>
          <a:xfrm>
            <a:off x="4776651" y="2023769"/>
            <a:ext cx="175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24 hr. incubation</a:t>
            </a:r>
            <a:endParaRPr kumimoji="1" lang="ja-JP" altLang="en-US" dirty="0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0CEA323C-DA60-476C-A490-43EEDAF2B51D}"/>
              </a:ext>
            </a:extLst>
          </p:cNvPr>
          <p:cNvGrpSpPr/>
          <p:nvPr/>
        </p:nvGrpSpPr>
        <p:grpSpPr>
          <a:xfrm>
            <a:off x="2908664" y="2799820"/>
            <a:ext cx="487680" cy="566058"/>
            <a:chOff x="1593669" y="1297577"/>
            <a:chExt cx="487680" cy="566058"/>
          </a:xfrm>
        </p:grpSpPr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B2471028-9ED7-4F20-9ED1-2C0BC8E2C870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1EF2A3D9-738C-405C-BA6C-9C715E0222B5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EF8DAA9E-A5BE-481F-AB82-BB854B39E772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>
                <a:extLst>
                  <a:ext uri="{FF2B5EF4-FFF2-40B4-BE49-F238E27FC236}">
                    <a16:creationId xmlns:a16="http://schemas.microsoft.com/office/drawing/2014/main" id="{C8E088EE-806F-4AD1-987F-8BB8C2E99BC5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16684D72-6484-49C6-AAB7-A4958AAF133E}"/>
                </a:ext>
              </a:extLst>
            </p:cNvPr>
            <p:cNvSpPr/>
            <p:nvPr/>
          </p:nvSpPr>
          <p:spPr>
            <a:xfrm>
              <a:off x="1611087" y="1688999"/>
              <a:ext cx="457198" cy="15285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楕円 69">
              <a:extLst>
                <a:ext uri="{FF2B5EF4-FFF2-40B4-BE49-F238E27FC236}">
                  <a16:creationId xmlns:a16="http://schemas.microsoft.com/office/drawing/2014/main" id="{E302DFBB-1855-4457-ADB7-358EEDCFDF9D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86512ED9-78A5-459B-889D-4FED97AC5DB9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333967EB-E8ED-4882-926F-F8E40054028E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75CAE634-50DA-4267-AA8F-982541D13C0D}"/>
              </a:ext>
            </a:extLst>
          </p:cNvPr>
          <p:cNvGrpSpPr/>
          <p:nvPr/>
        </p:nvGrpSpPr>
        <p:grpSpPr>
          <a:xfrm>
            <a:off x="3487782" y="2799820"/>
            <a:ext cx="487680" cy="566058"/>
            <a:chOff x="1593669" y="1297577"/>
            <a:chExt cx="487680" cy="566058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6BE99818-81CA-458F-BE8B-AA394820EE7D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82" name="直線コネクタ 81">
                <a:extLst>
                  <a:ext uri="{FF2B5EF4-FFF2-40B4-BE49-F238E27FC236}">
                    <a16:creationId xmlns:a16="http://schemas.microsoft.com/office/drawing/2014/main" id="{DC6B6616-898C-4025-9B89-6A2408B855A6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AB8D297A-ED47-405F-962A-3B2BBF2E92EF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42BDE158-ED3C-4392-9855-93F43DC7E8B5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43F45AAF-5DC0-4735-92D6-DD6BD9DCA8A1}"/>
                </a:ext>
              </a:extLst>
            </p:cNvPr>
            <p:cNvSpPr/>
            <p:nvPr/>
          </p:nvSpPr>
          <p:spPr>
            <a:xfrm>
              <a:off x="1611087" y="1688999"/>
              <a:ext cx="457198" cy="1528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楕円 78">
              <a:extLst>
                <a:ext uri="{FF2B5EF4-FFF2-40B4-BE49-F238E27FC236}">
                  <a16:creationId xmlns:a16="http://schemas.microsoft.com/office/drawing/2014/main" id="{1648F755-1209-4CAD-9D84-9F905FD5DD80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楕円 79">
              <a:extLst>
                <a:ext uri="{FF2B5EF4-FFF2-40B4-BE49-F238E27FC236}">
                  <a16:creationId xmlns:a16="http://schemas.microsoft.com/office/drawing/2014/main" id="{A0E17F24-CD3F-43CA-AF47-B90AB1816C20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楕円 80">
              <a:extLst>
                <a:ext uri="{FF2B5EF4-FFF2-40B4-BE49-F238E27FC236}">
                  <a16:creationId xmlns:a16="http://schemas.microsoft.com/office/drawing/2014/main" id="{E7EA8F80-592A-4875-B8E6-1C1C96D0D644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9B0CCFA8-3638-4E1C-A5E5-F00CE4B60A9D}"/>
              </a:ext>
            </a:extLst>
          </p:cNvPr>
          <p:cNvGrpSpPr/>
          <p:nvPr/>
        </p:nvGrpSpPr>
        <p:grpSpPr>
          <a:xfrm>
            <a:off x="4040784" y="2799820"/>
            <a:ext cx="487680" cy="566058"/>
            <a:chOff x="1593669" y="1297577"/>
            <a:chExt cx="487680" cy="566058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B236227D-3E19-45C1-901B-722917FF7E41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91" name="直線コネクタ 90">
                <a:extLst>
                  <a:ext uri="{FF2B5EF4-FFF2-40B4-BE49-F238E27FC236}">
                    <a16:creationId xmlns:a16="http://schemas.microsoft.com/office/drawing/2014/main" id="{03524F1C-A452-4D41-95CD-A1415B7D17FF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コネクタ 91">
                <a:extLst>
                  <a:ext uri="{FF2B5EF4-FFF2-40B4-BE49-F238E27FC236}">
                    <a16:creationId xmlns:a16="http://schemas.microsoft.com/office/drawing/2014/main" id="{E5FDC4C3-0695-49D7-86F9-6423D94517F6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>
                <a:extLst>
                  <a:ext uri="{FF2B5EF4-FFF2-40B4-BE49-F238E27FC236}">
                    <a16:creationId xmlns:a16="http://schemas.microsoft.com/office/drawing/2014/main" id="{125490A9-5EBB-4E62-BEA1-6F5513C3FEF8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D170F804-353C-4F64-A104-2CA8A16A90FB}"/>
                </a:ext>
              </a:extLst>
            </p:cNvPr>
            <p:cNvSpPr/>
            <p:nvPr/>
          </p:nvSpPr>
          <p:spPr>
            <a:xfrm>
              <a:off x="1611087" y="1688999"/>
              <a:ext cx="457198" cy="1528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D0F29697-3D3D-4F4E-A6E4-E9255DD9205D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C15DAE1D-7C56-4D07-8D3B-BC0AC3D816C9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88D1C86A-9427-438A-8827-07C0674D6529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C693450D-4198-4A7C-A424-DD3A0D8B34C3}"/>
              </a:ext>
            </a:extLst>
          </p:cNvPr>
          <p:cNvGrpSpPr/>
          <p:nvPr/>
        </p:nvGrpSpPr>
        <p:grpSpPr>
          <a:xfrm>
            <a:off x="4606838" y="2799820"/>
            <a:ext cx="487680" cy="566058"/>
            <a:chOff x="1593669" y="1297577"/>
            <a:chExt cx="487680" cy="566058"/>
          </a:xfrm>
        </p:grpSpPr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E211BA99-DC28-4EFB-A9AE-B148C37BE3B7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00" name="直線コネクタ 99">
                <a:extLst>
                  <a:ext uri="{FF2B5EF4-FFF2-40B4-BE49-F238E27FC236}">
                    <a16:creationId xmlns:a16="http://schemas.microsoft.com/office/drawing/2014/main" id="{5342B750-758E-44ED-AEF9-41D776BC4CBE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コネクタ 100">
                <a:extLst>
                  <a:ext uri="{FF2B5EF4-FFF2-40B4-BE49-F238E27FC236}">
                    <a16:creationId xmlns:a16="http://schemas.microsoft.com/office/drawing/2014/main" id="{1F9F96A7-AC00-426A-BED9-610139895168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>
                <a:extLst>
                  <a:ext uri="{FF2B5EF4-FFF2-40B4-BE49-F238E27FC236}">
                    <a16:creationId xmlns:a16="http://schemas.microsoft.com/office/drawing/2014/main" id="{34CFE2BF-3F37-436E-BF45-0B1245D38338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5DB7B1AA-A6FE-445F-8526-9D4611A4A1ED}"/>
                </a:ext>
              </a:extLst>
            </p:cNvPr>
            <p:cNvSpPr/>
            <p:nvPr/>
          </p:nvSpPr>
          <p:spPr>
            <a:xfrm>
              <a:off x="1611087" y="1688999"/>
              <a:ext cx="457198" cy="15285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DD00D444-87C3-4EA8-A822-027B0181B7BB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楕円 97">
              <a:extLst>
                <a:ext uri="{FF2B5EF4-FFF2-40B4-BE49-F238E27FC236}">
                  <a16:creationId xmlns:a16="http://schemas.microsoft.com/office/drawing/2014/main" id="{991F2DD6-DA71-44F6-A245-FB6A929D81E2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2FA253E1-5575-4B09-9EFC-48B88944B9A5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69AA3076-C3DA-4215-A268-DE7FE80DB44C}"/>
              </a:ext>
            </a:extLst>
          </p:cNvPr>
          <p:cNvGrpSpPr/>
          <p:nvPr/>
        </p:nvGrpSpPr>
        <p:grpSpPr>
          <a:xfrm>
            <a:off x="5172892" y="2808070"/>
            <a:ext cx="487680" cy="566058"/>
            <a:chOff x="1593669" y="1297577"/>
            <a:chExt cx="487680" cy="566058"/>
          </a:xfrm>
        </p:grpSpPr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D6E7DE2F-F6AD-41D8-9402-EF00203D8DC9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09" name="直線コネクタ 108">
                <a:extLst>
                  <a:ext uri="{FF2B5EF4-FFF2-40B4-BE49-F238E27FC236}">
                    <a16:creationId xmlns:a16="http://schemas.microsoft.com/office/drawing/2014/main" id="{C7B2D5AC-55D2-41FD-8F15-EA5B62C14C7A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7CE3385A-CBEA-42FD-8453-FA410958D9F8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>
                <a:extLst>
                  <a:ext uri="{FF2B5EF4-FFF2-40B4-BE49-F238E27FC236}">
                    <a16:creationId xmlns:a16="http://schemas.microsoft.com/office/drawing/2014/main" id="{673B519B-AFA5-431A-A2BB-0FABCB0F2748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8B19E774-C0FA-4036-9EB4-A24698BAA97D}"/>
                </a:ext>
              </a:extLst>
            </p:cNvPr>
            <p:cNvSpPr/>
            <p:nvPr/>
          </p:nvSpPr>
          <p:spPr>
            <a:xfrm>
              <a:off x="1611087" y="1680749"/>
              <a:ext cx="457198" cy="1611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楕円 105">
              <a:extLst>
                <a:ext uri="{FF2B5EF4-FFF2-40B4-BE49-F238E27FC236}">
                  <a16:creationId xmlns:a16="http://schemas.microsoft.com/office/drawing/2014/main" id="{2892D604-71F1-4422-82DE-DFDF27B93E28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C289C2A7-6760-4329-B9A4-0FF029CF2857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楕円 107">
              <a:extLst>
                <a:ext uri="{FF2B5EF4-FFF2-40B4-BE49-F238E27FC236}">
                  <a16:creationId xmlns:a16="http://schemas.microsoft.com/office/drawing/2014/main" id="{33C956BC-5FFF-4220-8D57-556931C47349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4" name="グループ化 183">
            <a:extLst>
              <a:ext uri="{FF2B5EF4-FFF2-40B4-BE49-F238E27FC236}">
                <a16:creationId xmlns:a16="http://schemas.microsoft.com/office/drawing/2014/main" id="{10996689-28E4-49F9-9F6D-92DBD5BB739E}"/>
              </a:ext>
            </a:extLst>
          </p:cNvPr>
          <p:cNvGrpSpPr/>
          <p:nvPr/>
        </p:nvGrpSpPr>
        <p:grpSpPr>
          <a:xfrm>
            <a:off x="2992462" y="2504980"/>
            <a:ext cx="197020" cy="731374"/>
            <a:chOff x="2225162" y="2810114"/>
            <a:chExt cx="197020" cy="731374"/>
          </a:xfrm>
        </p:grpSpPr>
        <p:sp>
          <p:nvSpPr>
            <p:cNvPr id="123" name="二等辺三角形 122">
              <a:extLst>
                <a:ext uri="{FF2B5EF4-FFF2-40B4-BE49-F238E27FC236}">
                  <a16:creationId xmlns:a16="http://schemas.microsoft.com/office/drawing/2014/main" id="{368A5D50-B878-4EAE-AAC8-487E5C5DB481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二等辺三角形 123">
              <a:extLst>
                <a:ext uri="{FF2B5EF4-FFF2-40B4-BE49-F238E27FC236}">
                  <a16:creationId xmlns:a16="http://schemas.microsoft.com/office/drawing/2014/main" id="{EF5E9CCF-6505-4A25-89B0-C55F3B2D5636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5" name="テキスト ボックス 124">
            <a:extLst>
              <a:ext uri="{FF2B5EF4-FFF2-40B4-BE49-F238E27FC236}">
                <a16:creationId xmlns:a16="http://schemas.microsoft.com/office/drawing/2014/main" id="{7D085F6D-5818-44C8-A201-44A0EC18645C}"/>
              </a:ext>
            </a:extLst>
          </p:cNvPr>
          <p:cNvSpPr txBox="1"/>
          <p:nvPr/>
        </p:nvSpPr>
        <p:spPr>
          <a:xfrm>
            <a:off x="1772579" y="2082744"/>
            <a:ext cx="146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50 ul removal</a:t>
            </a:r>
            <a:endParaRPr kumimoji="1" lang="ja-JP" altLang="en-US" dirty="0"/>
          </a:p>
        </p:txBody>
      </p:sp>
      <p:sp>
        <p:nvSpPr>
          <p:cNvPr id="126" name="矢印: 左 125">
            <a:extLst>
              <a:ext uri="{FF2B5EF4-FFF2-40B4-BE49-F238E27FC236}">
                <a16:creationId xmlns:a16="http://schemas.microsoft.com/office/drawing/2014/main" id="{0C3C6D25-40DA-4B90-94F2-FD7ED4CEB8BF}"/>
              </a:ext>
            </a:extLst>
          </p:cNvPr>
          <p:cNvSpPr/>
          <p:nvPr/>
        </p:nvSpPr>
        <p:spPr>
          <a:xfrm rot="16200000">
            <a:off x="4184334" y="3562188"/>
            <a:ext cx="327458" cy="177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D4F62DA4-E6DD-40F3-B5F7-D123A1F83724}"/>
              </a:ext>
            </a:extLst>
          </p:cNvPr>
          <p:cNvGrpSpPr/>
          <p:nvPr/>
        </p:nvGrpSpPr>
        <p:grpSpPr>
          <a:xfrm>
            <a:off x="2943524" y="4214526"/>
            <a:ext cx="487680" cy="566058"/>
            <a:chOff x="1593669" y="1297577"/>
            <a:chExt cx="487680" cy="566058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6721BD4D-FFAF-4EA0-B4E1-5EDF719DEAC1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33" name="直線コネクタ 132">
                <a:extLst>
                  <a:ext uri="{FF2B5EF4-FFF2-40B4-BE49-F238E27FC236}">
                    <a16:creationId xmlns:a16="http://schemas.microsoft.com/office/drawing/2014/main" id="{B57E68AD-8115-426B-89A5-6D14CC5F01FA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コネクタ 133">
                <a:extLst>
                  <a:ext uri="{FF2B5EF4-FFF2-40B4-BE49-F238E27FC236}">
                    <a16:creationId xmlns:a16="http://schemas.microsoft.com/office/drawing/2014/main" id="{A6BD3784-1C55-4B3E-BC4C-E4ED3C44C545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>
                <a:extLst>
                  <a:ext uri="{FF2B5EF4-FFF2-40B4-BE49-F238E27FC236}">
                    <a16:creationId xmlns:a16="http://schemas.microsoft.com/office/drawing/2014/main" id="{38A93293-AFBC-48AF-A989-29CE785D5ABD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7D1A2286-3B5F-4000-A413-E0406E670FE7}"/>
                </a:ext>
              </a:extLst>
            </p:cNvPr>
            <p:cNvSpPr/>
            <p:nvPr/>
          </p:nvSpPr>
          <p:spPr>
            <a:xfrm>
              <a:off x="1611087" y="1549227"/>
              <a:ext cx="457198" cy="2926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楕円 129">
              <a:extLst>
                <a:ext uri="{FF2B5EF4-FFF2-40B4-BE49-F238E27FC236}">
                  <a16:creationId xmlns:a16="http://schemas.microsoft.com/office/drawing/2014/main" id="{941289C3-529C-4B46-AA18-C4312C6C71E9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楕円 130">
              <a:extLst>
                <a:ext uri="{FF2B5EF4-FFF2-40B4-BE49-F238E27FC236}">
                  <a16:creationId xmlns:a16="http://schemas.microsoft.com/office/drawing/2014/main" id="{D11334AA-2D47-4EE2-886A-4D2F73C8AAA9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楕円 131">
              <a:extLst>
                <a:ext uri="{FF2B5EF4-FFF2-40B4-BE49-F238E27FC236}">
                  <a16:creationId xmlns:a16="http://schemas.microsoft.com/office/drawing/2014/main" id="{AD4DF42C-ADFC-4016-B4BE-C5689ADB965C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08C1C05D-130D-4B6C-A382-42B7ACEB445B}"/>
              </a:ext>
            </a:extLst>
          </p:cNvPr>
          <p:cNvGrpSpPr/>
          <p:nvPr/>
        </p:nvGrpSpPr>
        <p:grpSpPr>
          <a:xfrm>
            <a:off x="3522642" y="4214526"/>
            <a:ext cx="487680" cy="566058"/>
            <a:chOff x="1593669" y="1297577"/>
            <a:chExt cx="487680" cy="566058"/>
          </a:xfrm>
        </p:grpSpPr>
        <p:grpSp>
          <p:nvGrpSpPr>
            <p:cNvPr id="137" name="グループ化 136">
              <a:extLst>
                <a:ext uri="{FF2B5EF4-FFF2-40B4-BE49-F238E27FC236}">
                  <a16:creationId xmlns:a16="http://schemas.microsoft.com/office/drawing/2014/main" id="{A0724D65-8E01-4DCE-B7FE-1669F99C44BE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42" name="直線コネクタ 141">
                <a:extLst>
                  <a:ext uri="{FF2B5EF4-FFF2-40B4-BE49-F238E27FC236}">
                    <a16:creationId xmlns:a16="http://schemas.microsoft.com/office/drawing/2014/main" id="{F0E74AE3-5B53-4ADF-8493-4BF194B4DE74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38942C87-20A9-493A-BE08-BFA0E963FA38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コネクタ 143">
                <a:extLst>
                  <a:ext uri="{FF2B5EF4-FFF2-40B4-BE49-F238E27FC236}">
                    <a16:creationId xmlns:a16="http://schemas.microsoft.com/office/drawing/2014/main" id="{4F477A41-6CC2-4558-A526-CCF711CCF7DB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正方形/長方形 137">
              <a:extLst>
                <a:ext uri="{FF2B5EF4-FFF2-40B4-BE49-F238E27FC236}">
                  <a16:creationId xmlns:a16="http://schemas.microsoft.com/office/drawing/2014/main" id="{024A30A4-E6AD-419D-A4C5-AC2FEF548E44}"/>
                </a:ext>
              </a:extLst>
            </p:cNvPr>
            <p:cNvSpPr/>
            <p:nvPr/>
          </p:nvSpPr>
          <p:spPr>
            <a:xfrm>
              <a:off x="1611087" y="1549227"/>
              <a:ext cx="457198" cy="2926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楕円 138">
              <a:extLst>
                <a:ext uri="{FF2B5EF4-FFF2-40B4-BE49-F238E27FC236}">
                  <a16:creationId xmlns:a16="http://schemas.microsoft.com/office/drawing/2014/main" id="{86B2F502-FB56-4AD1-AC40-45CBB2CEFC82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楕円 139">
              <a:extLst>
                <a:ext uri="{FF2B5EF4-FFF2-40B4-BE49-F238E27FC236}">
                  <a16:creationId xmlns:a16="http://schemas.microsoft.com/office/drawing/2014/main" id="{1B822E70-4345-440C-B773-5EF3578CBF8C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楕円 140">
              <a:extLst>
                <a:ext uri="{FF2B5EF4-FFF2-40B4-BE49-F238E27FC236}">
                  <a16:creationId xmlns:a16="http://schemas.microsoft.com/office/drawing/2014/main" id="{A0DBC5F3-D548-4688-BB62-A1FEDF32A9BB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ED0E4C87-16B6-4A1E-9C59-7588737A5404}"/>
              </a:ext>
            </a:extLst>
          </p:cNvPr>
          <p:cNvGrpSpPr/>
          <p:nvPr/>
        </p:nvGrpSpPr>
        <p:grpSpPr>
          <a:xfrm>
            <a:off x="4075644" y="4214526"/>
            <a:ext cx="487680" cy="566058"/>
            <a:chOff x="1593669" y="1297577"/>
            <a:chExt cx="487680" cy="566058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704D1B3F-3DFA-4308-B864-D8C06773781E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51" name="直線コネクタ 150">
                <a:extLst>
                  <a:ext uri="{FF2B5EF4-FFF2-40B4-BE49-F238E27FC236}">
                    <a16:creationId xmlns:a16="http://schemas.microsoft.com/office/drawing/2014/main" id="{1C02FCC4-91F6-4B50-A8B8-A13581C24914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コネクタ 151">
                <a:extLst>
                  <a:ext uri="{FF2B5EF4-FFF2-40B4-BE49-F238E27FC236}">
                    <a16:creationId xmlns:a16="http://schemas.microsoft.com/office/drawing/2014/main" id="{91FC1181-B3EF-453D-8F35-FFC63C1CAD81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コネクタ 152">
                <a:extLst>
                  <a:ext uri="{FF2B5EF4-FFF2-40B4-BE49-F238E27FC236}">
                    <a16:creationId xmlns:a16="http://schemas.microsoft.com/office/drawing/2014/main" id="{9B176723-A315-4281-AD74-A8B1F9D04F2D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正方形/長方形 146">
              <a:extLst>
                <a:ext uri="{FF2B5EF4-FFF2-40B4-BE49-F238E27FC236}">
                  <a16:creationId xmlns:a16="http://schemas.microsoft.com/office/drawing/2014/main" id="{D7F978A0-C1A4-4ACA-B9FF-98FE4C28BC61}"/>
                </a:ext>
              </a:extLst>
            </p:cNvPr>
            <p:cNvSpPr/>
            <p:nvPr/>
          </p:nvSpPr>
          <p:spPr>
            <a:xfrm>
              <a:off x="1611087" y="1549227"/>
              <a:ext cx="457198" cy="2926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楕円 147">
              <a:extLst>
                <a:ext uri="{FF2B5EF4-FFF2-40B4-BE49-F238E27FC236}">
                  <a16:creationId xmlns:a16="http://schemas.microsoft.com/office/drawing/2014/main" id="{C257AF07-E824-4FC7-92B6-198610B890D6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楕円 148">
              <a:extLst>
                <a:ext uri="{FF2B5EF4-FFF2-40B4-BE49-F238E27FC236}">
                  <a16:creationId xmlns:a16="http://schemas.microsoft.com/office/drawing/2014/main" id="{B9DF52BB-0B96-4725-995D-A07C13170375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楕円 149">
              <a:extLst>
                <a:ext uri="{FF2B5EF4-FFF2-40B4-BE49-F238E27FC236}">
                  <a16:creationId xmlns:a16="http://schemas.microsoft.com/office/drawing/2014/main" id="{0A3D5017-7F9C-4085-B2D4-43752A6EFCC3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4" name="グループ化 153">
            <a:extLst>
              <a:ext uri="{FF2B5EF4-FFF2-40B4-BE49-F238E27FC236}">
                <a16:creationId xmlns:a16="http://schemas.microsoft.com/office/drawing/2014/main" id="{4E1E2314-6AC6-4796-9AFE-99B71337935A}"/>
              </a:ext>
            </a:extLst>
          </p:cNvPr>
          <p:cNvGrpSpPr/>
          <p:nvPr/>
        </p:nvGrpSpPr>
        <p:grpSpPr>
          <a:xfrm>
            <a:off x="4641698" y="4214526"/>
            <a:ext cx="487680" cy="566058"/>
            <a:chOff x="1593669" y="1297577"/>
            <a:chExt cx="487680" cy="566058"/>
          </a:xfrm>
        </p:grpSpPr>
        <p:grpSp>
          <p:nvGrpSpPr>
            <p:cNvPr id="155" name="グループ化 154">
              <a:extLst>
                <a:ext uri="{FF2B5EF4-FFF2-40B4-BE49-F238E27FC236}">
                  <a16:creationId xmlns:a16="http://schemas.microsoft.com/office/drawing/2014/main" id="{DBBEF52B-7183-4D6F-BAC7-95B9EA5879E8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60" name="直線コネクタ 159">
                <a:extLst>
                  <a:ext uri="{FF2B5EF4-FFF2-40B4-BE49-F238E27FC236}">
                    <a16:creationId xmlns:a16="http://schemas.microsoft.com/office/drawing/2014/main" id="{95124DF9-21D0-4405-96A7-4B8901E5EEE6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>
                <a:extLst>
                  <a:ext uri="{FF2B5EF4-FFF2-40B4-BE49-F238E27FC236}">
                    <a16:creationId xmlns:a16="http://schemas.microsoft.com/office/drawing/2014/main" id="{3BBF2910-D500-42C8-BADB-5335F3DB87FB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>
                <a:extLst>
                  <a:ext uri="{FF2B5EF4-FFF2-40B4-BE49-F238E27FC236}">
                    <a16:creationId xmlns:a16="http://schemas.microsoft.com/office/drawing/2014/main" id="{4A7BE72E-5698-420B-9188-BA3F173F065B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正方形/長方形 155">
              <a:extLst>
                <a:ext uri="{FF2B5EF4-FFF2-40B4-BE49-F238E27FC236}">
                  <a16:creationId xmlns:a16="http://schemas.microsoft.com/office/drawing/2014/main" id="{906C98A7-C52A-4534-8269-98D2EBE92542}"/>
                </a:ext>
              </a:extLst>
            </p:cNvPr>
            <p:cNvSpPr/>
            <p:nvPr/>
          </p:nvSpPr>
          <p:spPr>
            <a:xfrm>
              <a:off x="1611087" y="1549227"/>
              <a:ext cx="457198" cy="2926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楕円 156">
              <a:extLst>
                <a:ext uri="{FF2B5EF4-FFF2-40B4-BE49-F238E27FC236}">
                  <a16:creationId xmlns:a16="http://schemas.microsoft.com/office/drawing/2014/main" id="{2444C99E-75DC-4C87-8B63-3666B70BE1C8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楕円 157">
              <a:extLst>
                <a:ext uri="{FF2B5EF4-FFF2-40B4-BE49-F238E27FC236}">
                  <a16:creationId xmlns:a16="http://schemas.microsoft.com/office/drawing/2014/main" id="{1B5B6561-3D52-4DF3-81C2-6A7A296299F1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楕円 158">
              <a:extLst>
                <a:ext uri="{FF2B5EF4-FFF2-40B4-BE49-F238E27FC236}">
                  <a16:creationId xmlns:a16="http://schemas.microsoft.com/office/drawing/2014/main" id="{FF09980D-BEED-49D1-A3DA-861B96BEBCE8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3" name="グループ化 162">
            <a:extLst>
              <a:ext uri="{FF2B5EF4-FFF2-40B4-BE49-F238E27FC236}">
                <a16:creationId xmlns:a16="http://schemas.microsoft.com/office/drawing/2014/main" id="{8FAF4745-5CBC-41B9-A42F-9751A831B1E2}"/>
              </a:ext>
            </a:extLst>
          </p:cNvPr>
          <p:cNvGrpSpPr/>
          <p:nvPr/>
        </p:nvGrpSpPr>
        <p:grpSpPr>
          <a:xfrm>
            <a:off x="5207752" y="4222776"/>
            <a:ext cx="487680" cy="566058"/>
            <a:chOff x="1593669" y="1297577"/>
            <a:chExt cx="487680" cy="566058"/>
          </a:xfrm>
        </p:grpSpPr>
        <p:grpSp>
          <p:nvGrpSpPr>
            <p:cNvPr id="164" name="グループ化 163">
              <a:extLst>
                <a:ext uri="{FF2B5EF4-FFF2-40B4-BE49-F238E27FC236}">
                  <a16:creationId xmlns:a16="http://schemas.microsoft.com/office/drawing/2014/main" id="{2DBBDD3F-645D-431B-A6A8-3E9072158400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169" name="直線コネクタ 168">
                <a:extLst>
                  <a:ext uri="{FF2B5EF4-FFF2-40B4-BE49-F238E27FC236}">
                    <a16:creationId xmlns:a16="http://schemas.microsoft.com/office/drawing/2014/main" id="{2567383A-CCC7-4D53-924C-61FB60C2E00C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線コネクタ 169">
                <a:extLst>
                  <a:ext uri="{FF2B5EF4-FFF2-40B4-BE49-F238E27FC236}">
                    <a16:creationId xmlns:a16="http://schemas.microsoft.com/office/drawing/2014/main" id="{18C8A896-C55F-48C3-9E83-4EE9D05F7AE7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線コネクタ 170">
                <a:extLst>
                  <a:ext uri="{FF2B5EF4-FFF2-40B4-BE49-F238E27FC236}">
                    <a16:creationId xmlns:a16="http://schemas.microsoft.com/office/drawing/2014/main" id="{C0056817-EFEF-4800-A1A1-A2D2A04967D9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正方形/長方形 164">
              <a:extLst>
                <a:ext uri="{FF2B5EF4-FFF2-40B4-BE49-F238E27FC236}">
                  <a16:creationId xmlns:a16="http://schemas.microsoft.com/office/drawing/2014/main" id="{18053E92-4353-4DFA-AD79-C2C3494B2830}"/>
                </a:ext>
              </a:extLst>
            </p:cNvPr>
            <p:cNvSpPr/>
            <p:nvPr/>
          </p:nvSpPr>
          <p:spPr>
            <a:xfrm>
              <a:off x="1611087" y="1540977"/>
              <a:ext cx="457198" cy="3008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楕円 165">
              <a:extLst>
                <a:ext uri="{FF2B5EF4-FFF2-40B4-BE49-F238E27FC236}">
                  <a16:creationId xmlns:a16="http://schemas.microsoft.com/office/drawing/2014/main" id="{287AE447-8EFE-4892-ADB4-262C0C1AEE22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楕円 166">
              <a:extLst>
                <a:ext uri="{FF2B5EF4-FFF2-40B4-BE49-F238E27FC236}">
                  <a16:creationId xmlns:a16="http://schemas.microsoft.com/office/drawing/2014/main" id="{957E9754-68D3-471F-BCB7-ADC2BC9EA16E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楕円 167">
              <a:extLst>
                <a:ext uri="{FF2B5EF4-FFF2-40B4-BE49-F238E27FC236}">
                  <a16:creationId xmlns:a16="http://schemas.microsoft.com/office/drawing/2014/main" id="{D6071A12-F6FD-45EE-A58F-2E37D0F6A04E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5" name="グループ化 184">
            <a:extLst>
              <a:ext uri="{FF2B5EF4-FFF2-40B4-BE49-F238E27FC236}">
                <a16:creationId xmlns:a16="http://schemas.microsoft.com/office/drawing/2014/main" id="{3CE4AEBC-783C-4655-89B9-9F1AC3C41734}"/>
              </a:ext>
            </a:extLst>
          </p:cNvPr>
          <p:cNvGrpSpPr/>
          <p:nvPr/>
        </p:nvGrpSpPr>
        <p:grpSpPr>
          <a:xfrm>
            <a:off x="2954408" y="3733938"/>
            <a:ext cx="197020" cy="731374"/>
            <a:chOff x="2225162" y="2810114"/>
            <a:chExt cx="197020" cy="731374"/>
          </a:xfrm>
        </p:grpSpPr>
        <p:sp>
          <p:nvSpPr>
            <p:cNvPr id="186" name="二等辺三角形 185">
              <a:extLst>
                <a:ext uri="{FF2B5EF4-FFF2-40B4-BE49-F238E27FC236}">
                  <a16:creationId xmlns:a16="http://schemas.microsoft.com/office/drawing/2014/main" id="{C96DD483-6C1D-4BFC-B94A-2A1AC4DB07B9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二等辺三角形 186">
              <a:extLst>
                <a:ext uri="{FF2B5EF4-FFF2-40B4-BE49-F238E27FC236}">
                  <a16:creationId xmlns:a16="http://schemas.microsoft.com/office/drawing/2014/main" id="{442483E2-08B3-4491-B15A-CF0631D7AE6B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8" name="グループ化 187">
            <a:extLst>
              <a:ext uri="{FF2B5EF4-FFF2-40B4-BE49-F238E27FC236}">
                <a16:creationId xmlns:a16="http://schemas.microsoft.com/office/drawing/2014/main" id="{C042EBB5-795E-4608-A0C9-993A1E7D73DC}"/>
              </a:ext>
            </a:extLst>
          </p:cNvPr>
          <p:cNvGrpSpPr/>
          <p:nvPr/>
        </p:nvGrpSpPr>
        <p:grpSpPr>
          <a:xfrm>
            <a:off x="3604273" y="3721281"/>
            <a:ext cx="197020" cy="731374"/>
            <a:chOff x="2225162" y="2810114"/>
            <a:chExt cx="197020" cy="731374"/>
          </a:xfrm>
        </p:grpSpPr>
        <p:sp>
          <p:nvSpPr>
            <p:cNvPr id="189" name="二等辺三角形 188">
              <a:extLst>
                <a:ext uri="{FF2B5EF4-FFF2-40B4-BE49-F238E27FC236}">
                  <a16:creationId xmlns:a16="http://schemas.microsoft.com/office/drawing/2014/main" id="{DBA0F03D-E547-49E1-8554-085834F9961B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二等辺三角形 189">
              <a:extLst>
                <a:ext uri="{FF2B5EF4-FFF2-40B4-BE49-F238E27FC236}">
                  <a16:creationId xmlns:a16="http://schemas.microsoft.com/office/drawing/2014/main" id="{5BB4DC89-5141-40C3-89C2-BD5483B1A5DF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BDBE5264-BBE1-47E7-8DB9-D48183723495}"/>
              </a:ext>
            </a:extLst>
          </p:cNvPr>
          <p:cNvSpPr txBox="1"/>
          <p:nvPr/>
        </p:nvSpPr>
        <p:spPr>
          <a:xfrm>
            <a:off x="595172" y="3687329"/>
            <a:ext cx="1868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CDDP</a:t>
            </a:r>
          </a:p>
          <a:p>
            <a:r>
              <a:rPr kumimoji="1" lang="en-US" altLang="ja-JP" dirty="0"/>
              <a:t>50 ul removal add</a:t>
            </a:r>
            <a:endParaRPr kumimoji="1" lang="ja-JP" altLang="en-US" dirty="0"/>
          </a:p>
        </p:txBody>
      </p: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BECB67B3-30E4-4191-8474-679EB7C836AD}"/>
              </a:ext>
            </a:extLst>
          </p:cNvPr>
          <p:cNvGrpSpPr/>
          <p:nvPr/>
        </p:nvGrpSpPr>
        <p:grpSpPr>
          <a:xfrm>
            <a:off x="4140954" y="3728007"/>
            <a:ext cx="197020" cy="731374"/>
            <a:chOff x="2225162" y="2810114"/>
            <a:chExt cx="197020" cy="731374"/>
          </a:xfrm>
        </p:grpSpPr>
        <p:sp>
          <p:nvSpPr>
            <p:cNvPr id="193" name="二等辺三角形 192">
              <a:extLst>
                <a:ext uri="{FF2B5EF4-FFF2-40B4-BE49-F238E27FC236}">
                  <a16:creationId xmlns:a16="http://schemas.microsoft.com/office/drawing/2014/main" id="{AC72195D-616C-42C6-A06F-DF5268F059DA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二等辺三角形 193">
              <a:extLst>
                <a:ext uri="{FF2B5EF4-FFF2-40B4-BE49-F238E27FC236}">
                  <a16:creationId xmlns:a16="http://schemas.microsoft.com/office/drawing/2014/main" id="{3484C82F-F8A1-4694-8E59-15D9D28413E0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5" name="グループ化 194">
            <a:extLst>
              <a:ext uri="{FF2B5EF4-FFF2-40B4-BE49-F238E27FC236}">
                <a16:creationId xmlns:a16="http://schemas.microsoft.com/office/drawing/2014/main" id="{96495340-42A9-45B7-8D7B-FFF70B0492B4}"/>
              </a:ext>
            </a:extLst>
          </p:cNvPr>
          <p:cNvGrpSpPr/>
          <p:nvPr/>
        </p:nvGrpSpPr>
        <p:grpSpPr>
          <a:xfrm>
            <a:off x="4732042" y="3728007"/>
            <a:ext cx="197020" cy="731374"/>
            <a:chOff x="2225162" y="2810114"/>
            <a:chExt cx="197020" cy="731374"/>
          </a:xfrm>
        </p:grpSpPr>
        <p:sp>
          <p:nvSpPr>
            <p:cNvPr id="196" name="二等辺三角形 195">
              <a:extLst>
                <a:ext uri="{FF2B5EF4-FFF2-40B4-BE49-F238E27FC236}">
                  <a16:creationId xmlns:a16="http://schemas.microsoft.com/office/drawing/2014/main" id="{DBA047F3-06C3-4F7B-9B68-A09A6EA59191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二等辺三角形 196">
              <a:extLst>
                <a:ext uri="{FF2B5EF4-FFF2-40B4-BE49-F238E27FC236}">
                  <a16:creationId xmlns:a16="http://schemas.microsoft.com/office/drawing/2014/main" id="{CAE2FC5D-C764-4120-A6F9-2CD309DDDC20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250E4B45-B7B7-46A8-88A8-F1A25E53C28E}"/>
              </a:ext>
            </a:extLst>
          </p:cNvPr>
          <p:cNvGrpSpPr/>
          <p:nvPr/>
        </p:nvGrpSpPr>
        <p:grpSpPr>
          <a:xfrm>
            <a:off x="5307222" y="3728007"/>
            <a:ext cx="197020" cy="731374"/>
            <a:chOff x="2225162" y="2810114"/>
            <a:chExt cx="197020" cy="731374"/>
          </a:xfrm>
        </p:grpSpPr>
        <p:sp>
          <p:nvSpPr>
            <p:cNvPr id="199" name="二等辺三角形 198">
              <a:extLst>
                <a:ext uri="{FF2B5EF4-FFF2-40B4-BE49-F238E27FC236}">
                  <a16:creationId xmlns:a16="http://schemas.microsoft.com/office/drawing/2014/main" id="{F5E6CB3B-8278-48D6-990E-5E7AFBEE1DCA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二等辺三角形 199">
              <a:extLst>
                <a:ext uri="{FF2B5EF4-FFF2-40B4-BE49-F238E27FC236}">
                  <a16:creationId xmlns:a16="http://schemas.microsoft.com/office/drawing/2014/main" id="{F5856CAC-C3F5-4B1C-9AE2-71B6A99BA94C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8FB3CA4D-DF4A-4FD8-AE21-C3614CBF5E76}"/>
              </a:ext>
            </a:extLst>
          </p:cNvPr>
          <p:cNvSpPr txBox="1"/>
          <p:nvPr/>
        </p:nvSpPr>
        <p:spPr>
          <a:xfrm>
            <a:off x="2422164" y="3473794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20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09CBF5A9-39B8-4184-B813-AD62B70E15B6}"/>
              </a:ext>
            </a:extLst>
          </p:cNvPr>
          <p:cNvSpPr txBox="1"/>
          <p:nvPr/>
        </p:nvSpPr>
        <p:spPr>
          <a:xfrm>
            <a:off x="3149543" y="3477906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1</a:t>
            </a:r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A81BA174-307E-4522-AE94-2A7BB2FD09A6}"/>
              </a:ext>
            </a:extLst>
          </p:cNvPr>
          <p:cNvSpPr txBox="1"/>
          <p:nvPr/>
        </p:nvSpPr>
        <p:spPr>
          <a:xfrm>
            <a:off x="3744728" y="347790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5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70B22FC2-8F05-4235-AA7E-36279DFB0ED9}"/>
              </a:ext>
            </a:extLst>
          </p:cNvPr>
          <p:cNvSpPr txBox="1"/>
          <p:nvPr/>
        </p:nvSpPr>
        <p:spPr>
          <a:xfrm>
            <a:off x="4420390" y="3473794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2.5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4B024230-B36A-432A-9871-6E93B3511698}"/>
              </a:ext>
            </a:extLst>
          </p:cNvPr>
          <p:cNvSpPr txBox="1"/>
          <p:nvPr/>
        </p:nvSpPr>
        <p:spPr>
          <a:xfrm>
            <a:off x="5034598" y="347815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C29CAAC2-DF4D-4FF3-A244-A13A408C6F34}"/>
              </a:ext>
            </a:extLst>
          </p:cNvPr>
          <p:cNvSpPr txBox="1"/>
          <p:nvPr/>
        </p:nvSpPr>
        <p:spPr>
          <a:xfrm>
            <a:off x="4576657" y="473186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1.25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763CA207-E004-47FF-A90B-D56C284C8BA6}"/>
              </a:ext>
            </a:extLst>
          </p:cNvPr>
          <p:cNvSpPr txBox="1"/>
          <p:nvPr/>
        </p:nvSpPr>
        <p:spPr>
          <a:xfrm>
            <a:off x="2875661" y="4746530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1</a:t>
            </a:r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11" name="テキスト ボックス 210">
            <a:extLst>
              <a:ext uri="{FF2B5EF4-FFF2-40B4-BE49-F238E27FC236}">
                <a16:creationId xmlns:a16="http://schemas.microsoft.com/office/drawing/2014/main" id="{2BB17F40-D2DD-4103-AE18-2AF70296CD65}"/>
              </a:ext>
            </a:extLst>
          </p:cNvPr>
          <p:cNvSpPr txBox="1"/>
          <p:nvPr/>
        </p:nvSpPr>
        <p:spPr>
          <a:xfrm>
            <a:off x="3470846" y="474653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5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105354DD-B6F5-47CC-A52C-7C5BA5F1FC3E}"/>
              </a:ext>
            </a:extLst>
          </p:cNvPr>
          <p:cNvSpPr txBox="1"/>
          <p:nvPr/>
        </p:nvSpPr>
        <p:spPr>
          <a:xfrm>
            <a:off x="3980492" y="4743628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2.5</a:t>
            </a:r>
            <a:r>
              <a:rPr kumimoji="1" lang="en-US" altLang="ja-JP" sz="1400" dirty="0"/>
              <a:t>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13" name="テキスト ボックス 212">
            <a:extLst>
              <a:ext uri="{FF2B5EF4-FFF2-40B4-BE49-F238E27FC236}">
                <a16:creationId xmlns:a16="http://schemas.microsoft.com/office/drawing/2014/main" id="{4637DDEB-011C-44DA-8A3E-D3346B00CA04}"/>
              </a:ext>
            </a:extLst>
          </p:cNvPr>
          <p:cNvSpPr txBox="1"/>
          <p:nvPr/>
        </p:nvSpPr>
        <p:spPr>
          <a:xfrm>
            <a:off x="5273070" y="4725232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0 </a:t>
            </a:r>
            <a:r>
              <a:rPr kumimoji="1" lang="en-US" altLang="ja-JP" sz="1400" dirty="0" err="1"/>
              <a:t>uM</a:t>
            </a:r>
            <a:endParaRPr kumimoji="1" lang="ja-JP" altLang="en-US" sz="1400" dirty="0"/>
          </a:p>
        </p:txBody>
      </p:sp>
      <p:sp>
        <p:nvSpPr>
          <p:cNvPr id="214" name="矢印: 左 213">
            <a:extLst>
              <a:ext uri="{FF2B5EF4-FFF2-40B4-BE49-F238E27FC236}">
                <a16:creationId xmlns:a16="http://schemas.microsoft.com/office/drawing/2014/main" id="{923416BB-2930-474A-8045-5BFF5268C6BB}"/>
              </a:ext>
            </a:extLst>
          </p:cNvPr>
          <p:cNvSpPr/>
          <p:nvPr/>
        </p:nvSpPr>
        <p:spPr>
          <a:xfrm rot="16200000">
            <a:off x="4179975" y="5189837"/>
            <a:ext cx="327458" cy="1779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5" name="グループ化 214">
            <a:extLst>
              <a:ext uri="{FF2B5EF4-FFF2-40B4-BE49-F238E27FC236}">
                <a16:creationId xmlns:a16="http://schemas.microsoft.com/office/drawing/2014/main" id="{73ADEEEB-BE11-4CA9-9B54-DC62E4DC98E7}"/>
              </a:ext>
            </a:extLst>
          </p:cNvPr>
          <p:cNvGrpSpPr/>
          <p:nvPr/>
        </p:nvGrpSpPr>
        <p:grpSpPr>
          <a:xfrm>
            <a:off x="2991395" y="5743187"/>
            <a:ext cx="487680" cy="566058"/>
            <a:chOff x="1593669" y="1297577"/>
            <a:chExt cx="487680" cy="566058"/>
          </a:xfrm>
        </p:grpSpPr>
        <p:grpSp>
          <p:nvGrpSpPr>
            <p:cNvPr id="216" name="グループ化 215">
              <a:extLst>
                <a:ext uri="{FF2B5EF4-FFF2-40B4-BE49-F238E27FC236}">
                  <a16:creationId xmlns:a16="http://schemas.microsoft.com/office/drawing/2014/main" id="{188F9FEE-8641-4509-907C-4DBF363248AA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221" name="直線コネクタ 220">
                <a:extLst>
                  <a:ext uri="{FF2B5EF4-FFF2-40B4-BE49-F238E27FC236}">
                    <a16:creationId xmlns:a16="http://schemas.microsoft.com/office/drawing/2014/main" id="{0FE163FC-FE4D-4CA0-8CD7-694EB9FBBA3A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直線コネクタ 221">
                <a:extLst>
                  <a:ext uri="{FF2B5EF4-FFF2-40B4-BE49-F238E27FC236}">
                    <a16:creationId xmlns:a16="http://schemas.microsoft.com/office/drawing/2014/main" id="{5001D7AE-A174-4A0D-B3F7-61B83546D575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線コネクタ 222">
                <a:extLst>
                  <a:ext uri="{FF2B5EF4-FFF2-40B4-BE49-F238E27FC236}">
                    <a16:creationId xmlns:a16="http://schemas.microsoft.com/office/drawing/2014/main" id="{8D40E989-EFDA-412A-B86D-99D8CBF2C033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7" name="正方形/長方形 216">
              <a:extLst>
                <a:ext uri="{FF2B5EF4-FFF2-40B4-BE49-F238E27FC236}">
                  <a16:creationId xmlns:a16="http://schemas.microsoft.com/office/drawing/2014/main" id="{A4B39113-0801-4EAF-9C1C-6F1D6FA0D066}"/>
                </a:ext>
              </a:extLst>
            </p:cNvPr>
            <p:cNvSpPr/>
            <p:nvPr/>
          </p:nvSpPr>
          <p:spPr>
            <a:xfrm>
              <a:off x="1611087" y="1549227"/>
              <a:ext cx="457198" cy="2926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楕円 217">
              <a:extLst>
                <a:ext uri="{FF2B5EF4-FFF2-40B4-BE49-F238E27FC236}">
                  <a16:creationId xmlns:a16="http://schemas.microsoft.com/office/drawing/2014/main" id="{070553BC-00DA-476F-831C-AEC187C9CFD7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D3D4F2C2-12BC-4BE3-B0CC-2618A71279B2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楕円 219">
              <a:extLst>
                <a:ext uri="{FF2B5EF4-FFF2-40B4-BE49-F238E27FC236}">
                  <a16:creationId xmlns:a16="http://schemas.microsoft.com/office/drawing/2014/main" id="{C8C4E344-28D0-45D1-8310-837ABA1F6607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4" name="グループ化 223">
            <a:extLst>
              <a:ext uri="{FF2B5EF4-FFF2-40B4-BE49-F238E27FC236}">
                <a16:creationId xmlns:a16="http://schemas.microsoft.com/office/drawing/2014/main" id="{C9878640-CAAF-4BEE-A769-42C926026896}"/>
              </a:ext>
            </a:extLst>
          </p:cNvPr>
          <p:cNvGrpSpPr/>
          <p:nvPr/>
        </p:nvGrpSpPr>
        <p:grpSpPr>
          <a:xfrm>
            <a:off x="3570513" y="5743187"/>
            <a:ext cx="487680" cy="566058"/>
            <a:chOff x="1593669" y="1297577"/>
            <a:chExt cx="487680" cy="566058"/>
          </a:xfrm>
        </p:grpSpPr>
        <p:grpSp>
          <p:nvGrpSpPr>
            <p:cNvPr id="225" name="グループ化 224">
              <a:extLst>
                <a:ext uri="{FF2B5EF4-FFF2-40B4-BE49-F238E27FC236}">
                  <a16:creationId xmlns:a16="http://schemas.microsoft.com/office/drawing/2014/main" id="{213D90D9-2324-4077-976E-DD073043C057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230" name="直線コネクタ 229">
                <a:extLst>
                  <a:ext uri="{FF2B5EF4-FFF2-40B4-BE49-F238E27FC236}">
                    <a16:creationId xmlns:a16="http://schemas.microsoft.com/office/drawing/2014/main" id="{E1E6CDA9-8A57-46E6-98A8-B6037DC5294E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コネクタ 230">
                <a:extLst>
                  <a:ext uri="{FF2B5EF4-FFF2-40B4-BE49-F238E27FC236}">
                    <a16:creationId xmlns:a16="http://schemas.microsoft.com/office/drawing/2014/main" id="{26518C1F-5D7F-4714-8FA6-F235FF8A8390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線コネクタ 231">
                <a:extLst>
                  <a:ext uri="{FF2B5EF4-FFF2-40B4-BE49-F238E27FC236}">
                    <a16:creationId xmlns:a16="http://schemas.microsoft.com/office/drawing/2014/main" id="{8CFD490B-9207-44D4-B3C2-E4D372B12676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6" name="正方形/長方形 225">
              <a:extLst>
                <a:ext uri="{FF2B5EF4-FFF2-40B4-BE49-F238E27FC236}">
                  <a16:creationId xmlns:a16="http://schemas.microsoft.com/office/drawing/2014/main" id="{5B55DAD7-E514-4DA7-8BAB-605B80DD56D9}"/>
                </a:ext>
              </a:extLst>
            </p:cNvPr>
            <p:cNvSpPr/>
            <p:nvPr/>
          </p:nvSpPr>
          <p:spPr>
            <a:xfrm>
              <a:off x="1611087" y="1549227"/>
              <a:ext cx="457198" cy="2926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楕円 226">
              <a:extLst>
                <a:ext uri="{FF2B5EF4-FFF2-40B4-BE49-F238E27FC236}">
                  <a16:creationId xmlns:a16="http://schemas.microsoft.com/office/drawing/2014/main" id="{A7533CC7-32D4-4357-BC04-DB45ED1E5D53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楕円 227">
              <a:extLst>
                <a:ext uri="{FF2B5EF4-FFF2-40B4-BE49-F238E27FC236}">
                  <a16:creationId xmlns:a16="http://schemas.microsoft.com/office/drawing/2014/main" id="{EF6438B3-FE58-493D-8107-40CD107DA88A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楕円 228">
              <a:extLst>
                <a:ext uri="{FF2B5EF4-FFF2-40B4-BE49-F238E27FC236}">
                  <a16:creationId xmlns:a16="http://schemas.microsoft.com/office/drawing/2014/main" id="{3188BD44-DBFC-4404-BAD0-2456EAB64BD3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2C382331-D824-4AE0-AEB7-A2E4BC7441EC}"/>
              </a:ext>
            </a:extLst>
          </p:cNvPr>
          <p:cNvGrpSpPr/>
          <p:nvPr/>
        </p:nvGrpSpPr>
        <p:grpSpPr>
          <a:xfrm>
            <a:off x="4123515" y="5743187"/>
            <a:ext cx="487680" cy="566058"/>
            <a:chOff x="1593669" y="1297577"/>
            <a:chExt cx="487680" cy="566058"/>
          </a:xfrm>
        </p:grpSpPr>
        <p:grpSp>
          <p:nvGrpSpPr>
            <p:cNvPr id="234" name="グループ化 233">
              <a:extLst>
                <a:ext uri="{FF2B5EF4-FFF2-40B4-BE49-F238E27FC236}">
                  <a16:creationId xmlns:a16="http://schemas.microsoft.com/office/drawing/2014/main" id="{CFB09A20-6D69-4EEF-BEDE-112E47C25A05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239" name="直線コネクタ 238">
                <a:extLst>
                  <a:ext uri="{FF2B5EF4-FFF2-40B4-BE49-F238E27FC236}">
                    <a16:creationId xmlns:a16="http://schemas.microsoft.com/office/drawing/2014/main" id="{CF19B881-FCB9-4F8C-BBDB-40E370BA9C22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直線コネクタ 239">
                <a:extLst>
                  <a:ext uri="{FF2B5EF4-FFF2-40B4-BE49-F238E27FC236}">
                    <a16:creationId xmlns:a16="http://schemas.microsoft.com/office/drawing/2014/main" id="{6FFB7896-B2D4-4B98-9956-418BAFF24C2F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線コネクタ 240">
                <a:extLst>
                  <a:ext uri="{FF2B5EF4-FFF2-40B4-BE49-F238E27FC236}">
                    <a16:creationId xmlns:a16="http://schemas.microsoft.com/office/drawing/2014/main" id="{948EA534-BAC7-408E-86AF-402E1A2CB7E7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" name="正方形/長方形 234">
              <a:extLst>
                <a:ext uri="{FF2B5EF4-FFF2-40B4-BE49-F238E27FC236}">
                  <a16:creationId xmlns:a16="http://schemas.microsoft.com/office/drawing/2014/main" id="{4B781390-5CFD-4193-A6F8-4A2879E1CA0F}"/>
                </a:ext>
              </a:extLst>
            </p:cNvPr>
            <p:cNvSpPr/>
            <p:nvPr/>
          </p:nvSpPr>
          <p:spPr>
            <a:xfrm>
              <a:off x="1611087" y="1549227"/>
              <a:ext cx="457198" cy="2926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楕円 235">
              <a:extLst>
                <a:ext uri="{FF2B5EF4-FFF2-40B4-BE49-F238E27FC236}">
                  <a16:creationId xmlns:a16="http://schemas.microsoft.com/office/drawing/2014/main" id="{79029D12-B806-4692-9CB4-F1DDE6B0A8E6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38F30353-3796-4777-B9A1-342B29F13A3D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401ED2B3-8AD5-441B-859B-BF9CE248374D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2" name="グループ化 241">
            <a:extLst>
              <a:ext uri="{FF2B5EF4-FFF2-40B4-BE49-F238E27FC236}">
                <a16:creationId xmlns:a16="http://schemas.microsoft.com/office/drawing/2014/main" id="{DFB4C945-91F4-4DCA-BC7E-773470ACE093}"/>
              </a:ext>
            </a:extLst>
          </p:cNvPr>
          <p:cNvGrpSpPr/>
          <p:nvPr/>
        </p:nvGrpSpPr>
        <p:grpSpPr>
          <a:xfrm>
            <a:off x="4689569" y="5743187"/>
            <a:ext cx="487680" cy="566058"/>
            <a:chOff x="1593669" y="1297577"/>
            <a:chExt cx="487680" cy="566058"/>
          </a:xfrm>
        </p:grpSpPr>
        <p:grpSp>
          <p:nvGrpSpPr>
            <p:cNvPr id="243" name="グループ化 242">
              <a:extLst>
                <a:ext uri="{FF2B5EF4-FFF2-40B4-BE49-F238E27FC236}">
                  <a16:creationId xmlns:a16="http://schemas.microsoft.com/office/drawing/2014/main" id="{E3575554-86B5-4A42-9D69-ED26C46B7D06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248" name="直線コネクタ 247">
                <a:extLst>
                  <a:ext uri="{FF2B5EF4-FFF2-40B4-BE49-F238E27FC236}">
                    <a16:creationId xmlns:a16="http://schemas.microsoft.com/office/drawing/2014/main" id="{87CD379F-7440-42CB-8D79-3D8A465892B2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線コネクタ 248">
                <a:extLst>
                  <a:ext uri="{FF2B5EF4-FFF2-40B4-BE49-F238E27FC236}">
                    <a16:creationId xmlns:a16="http://schemas.microsoft.com/office/drawing/2014/main" id="{BB48DF75-1F4E-40D9-8458-D7C710B69388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線コネクタ 249">
                <a:extLst>
                  <a:ext uri="{FF2B5EF4-FFF2-40B4-BE49-F238E27FC236}">
                    <a16:creationId xmlns:a16="http://schemas.microsoft.com/office/drawing/2014/main" id="{08A1334B-7D70-46EC-BBCF-A7CFB0D1B62D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4" name="正方形/長方形 243">
              <a:extLst>
                <a:ext uri="{FF2B5EF4-FFF2-40B4-BE49-F238E27FC236}">
                  <a16:creationId xmlns:a16="http://schemas.microsoft.com/office/drawing/2014/main" id="{2E9AF392-EF54-4FB5-AC52-0D65C9963D27}"/>
                </a:ext>
              </a:extLst>
            </p:cNvPr>
            <p:cNvSpPr/>
            <p:nvPr/>
          </p:nvSpPr>
          <p:spPr>
            <a:xfrm>
              <a:off x="1611087" y="1549227"/>
              <a:ext cx="457198" cy="2926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楕円 244">
              <a:extLst>
                <a:ext uri="{FF2B5EF4-FFF2-40B4-BE49-F238E27FC236}">
                  <a16:creationId xmlns:a16="http://schemas.microsoft.com/office/drawing/2014/main" id="{0D4682B2-52FC-4BF2-9FA1-0701CA179F80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楕円 245">
              <a:extLst>
                <a:ext uri="{FF2B5EF4-FFF2-40B4-BE49-F238E27FC236}">
                  <a16:creationId xmlns:a16="http://schemas.microsoft.com/office/drawing/2014/main" id="{F2AB4358-98A3-4852-8BEF-E8DDFB7715BC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楕円 246">
              <a:extLst>
                <a:ext uri="{FF2B5EF4-FFF2-40B4-BE49-F238E27FC236}">
                  <a16:creationId xmlns:a16="http://schemas.microsoft.com/office/drawing/2014/main" id="{7D9E8FB0-696C-4F62-B2B2-94D5D01DAE67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1" name="グループ化 250">
            <a:extLst>
              <a:ext uri="{FF2B5EF4-FFF2-40B4-BE49-F238E27FC236}">
                <a16:creationId xmlns:a16="http://schemas.microsoft.com/office/drawing/2014/main" id="{563A8A4F-E789-4F4B-8638-94BB1A072E2C}"/>
              </a:ext>
            </a:extLst>
          </p:cNvPr>
          <p:cNvGrpSpPr/>
          <p:nvPr/>
        </p:nvGrpSpPr>
        <p:grpSpPr>
          <a:xfrm>
            <a:off x="5255623" y="5751437"/>
            <a:ext cx="487680" cy="566058"/>
            <a:chOff x="1593669" y="1297577"/>
            <a:chExt cx="487680" cy="566058"/>
          </a:xfrm>
        </p:grpSpPr>
        <p:grpSp>
          <p:nvGrpSpPr>
            <p:cNvPr id="252" name="グループ化 251">
              <a:extLst>
                <a:ext uri="{FF2B5EF4-FFF2-40B4-BE49-F238E27FC236}">
                  <a16:creationId xmlns:a16="http://schemas.microsoft.com/office/drawing/2014/main" id="{95E05313-0689-42ED-82F9-058FFD834D1F}"/>
                </a:ext>
              </a:extLst>
            </p:cNvPr>
            <p:cNvGrpSpPr/>
            <p:nvPr/>
          </p:nvGrpSpPr>
          <p:grpSpPr>
            <a:xfrm>
              <a:off x="1593669" y="1297577"/>
              <a:ext cx="487680" cy="566058"/>
              <a:chOff x="923109" y="1454331"/>
              <a:chExt cx="435428" cy="418012"/>
            </a:xfrm>
          </p:grpSpPr>
          <p:cxnSp>
            <p:nvCxnSpPr>
              <p:cNvPr id="257" name="直線コネクタ 256">
                <a:extLst>
                  <a:ext uri="{FF2B5EF4-FFF2-40B4-BE49-F238E27FC236}">
                    <a16:creationId xmlns:a16="http://schemas.microsoft.com/office/drawing/2014/main" id="{81B522D1-9066-4BC0-A580-0FA3CC744700}"/>
                  </a:ext>
                </a:extLst>
              </p:cNvPr>
              <p:cNvCxnSpPr/>
              <p:nvPr/>
            </p:nvCxnSpPr>
            <p:spPr>
              <a:xfrm>
                <a:off x="923109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線コネクタ 257">
                <a:extLst>
                  <a:ext uri="{FF2B5EF4-FFF2-40B4-BE49-F238E27FC236}">
                    <a16:creationId xmlns:a16="http://schemas.microsoft.com/office/drawing/2014/main" id="{C5117BF1-F783-4E2D-A47F-D92EFF1E2D10}"/>
                  </a:ext>
                </a:extLst>
              </p:cNvPr>
              <p:cNvCxnSpPr/>
              <p:nvPr/>
            </p:nvCxnSpPr>
            <p:spPr>
              <a:xfrm>
                <a:off x="923109" y="1863634"/>
                <a:ext cx="4354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コネクタ 258">
                <a:extLst>
                  <a:ext uri="{FF2B5EF4-FFF2-40B4-BE49-F238E27FC236}">
                    <a16:creationId xmlns:a16="http://schemas.microsoft.com/office/drawing/2014/main" id="{1214FBE9-8507-4D5E-BC16-34D596D77418}"/>
                  </a:ext>
                </a:extLst>
              </p:cNvPr>
              <p:cNvCxnSpPr/>
              <p:nvPr/>
            </p:nvCxnSpPr>
            <p:spPr>
              <a:xfrm>
                <a:off x="1358537" y="1454331"/>
                <a:ext cx="0" cy="418012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3" name="正方形/長方形 252">
              <a:extLst>
                <a:ext uri="{FF2B5EF4-FFF2-40B4-BE49-F238E27FC236}">
                  <a16:creationId xmlns:a16="http://schemas.microsoft.com/office/drawing/2014/main" id="{A76F1C81-A58E-4C96-9C24-50ECDFB74AD9}"/>
                </a:ext>
              </a:extLst>
            </p:cNvPr>
            <p:cNvSpPr/>
            <p:nvPr/>
          </p:nvSpPr>
          <p:spPr>
            <a:xfrm>
              <a:off x="1611087" y="1540977"/>
              <a:ext cx="457198" cy="30087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4" name="楕円 253">
              <a:extLst>
                <a:ext uri="{FF2B5EF4-FFF2-40B4-BE49-F238E27FC236}">
                  <a16:creationId xmlns:a16="http://schemas.microsoft.com/office/drawing/2014/main" id="{F672EF57-4662-4F84-8CD1-920B3BCA638C}"/>
                </a:ext>
              </a:extLst>
            </p:cNvPr>
            <p:cNvSpPr/>
            <p:nvPr/>
          </p:nvSpPr>
          <p:spPr>
            <a:xfrm>
              <a:off x="1606734" y="1804395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楕円 254">
              <a:extLst>
                <a:ext uri="{FF2B5EF4-FFF2-40B4-BE49-F238E27FC236}">
                  <a16:creationId xmlns:a16="http://schemas.microsoft.com/office/drawing/2014/main" id="{6408DCD6-3A9B-4C68-9CC9-389BDAF8665B}"/>
                </a:ext>
              </a:extLst>
            </p:cNvPr>
            <p:cNvSpPr/>
            <p:nvPr/>
          </p:nvSpPr>
          <p:spPr>
            <a:xfrm>
              <a:off x="1767843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楕円 255">
              <a:extLst>
                <a:ext uri="{FF2B5EF4-FFF2-40B4-BE49-F238E27FC236}">
                  <a16:creationId xmlns:a16="http://schemas.microsoft.com/office/drawing/2014/main" id="{3FF29AC2-C8E9-445F-AED4-0282ACD3A319}"/>
                </a:ext>
              </a:extLst>
            </p:cNvPr>
            <p:cNvSpPr/>
            <p:nvPr/>
          </p:nvSpPr>
          <p:spPr>
            <a:xfrm>
              <a:off x="1915896" y="1800033"/>
              <a:ext cx="139337" cy="45719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0" name="グループ化 259">
            <a:extLst>
              <a:ext uri="{FF2B5EF4-FFF2-40B4-BE49-F238E27FC236}">
                <a16:creationId xmlns:a16="http://schemas.microsoft.com/office/drawing/2014/main" id="{5D597BD4-3506-4443-89F0-47B50374B82D}"/>
              </a:ext>
            </a:extLst>
          </p:cNvPr>
          <p:cNvGrpSpPr/>
          <p:nvPr/>
        </p:nvGrpSpPr>
        <p:grpSpPr>
          <a:xfrm>
            <a:off x="3150922" y="5472277"/>
            <a:ext cx="93646" cy="391730"/>
            <a:chOff x="2225162" y="2810114"/>
            <a:chExt cx="197020" cy="731374"/>
          </a:xfrm>
        </p:grpSpPr>
        <p:sp>
          <p:nvSpPr>
            <p:cNvPr id="261" name="二等辺三角形 260">
              <a:extLst>
                <a:ext uri="{FF2B5EF4-FFF2-40B4-BE49-F238E27FC236}">
                  <a16:creationId xmlns:a16="http://schemas.microsoft.com/office/drawing/2014/main" id="{2717E9E8-BFBD-4F42-BDFE-8FDB21977921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二等辺三角形 261">
              <a:extLst>
                <a:ext uri="{FF2B5EF4-FFF2-40B4-BE49-F238E27FC236}">
                  <a16:creationId xmlns:a16="http://schemas.microsoft.com/office/drawing/2014/main" id="{99704BE6-2A14-4D9E-A51B-A52FDD1D9856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6" name="テキスト ボックス 265">
            <a:extLst>
              <a:ext uri="{FF2B5EF4-FFF2-40B4-BE49-F238E27FC236}">
                <a16:creationId xmlns:a16="http://schemas.microsoft.com/office/drawing/2014/main" id="{ECE69774-E400-4086-AE6F-9122385A05A5}"/>
              </a:ext>
            </a:extLst>
          </p:cNvPr>
          <p:cNvSpPr txBox="1"/>
          <p:nvPr/>
        </p:nvSpPr>
        <p:spPr>
          <a:xfrm>
            <a:off x="529451" y="4885751"/>
            <a:ext cx="2193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dirty="0"/>
          </a:p>
          <a:p>
            <a:r>
              <a:rPr lang="en-US" altLang="ja-JP" dirty="0" err="1"/>
              <a:t>IncuCyte</a:t>
            </a:r>
            <a:r>
              <a:rPr lang="en-US" altLang="ja-JP" dirty="0"/>
              <a:t> Caspase 3/7</a:t>
            </a:r>
          </a:p>
          <a:p>
            <a:r>
              <a:rPr kumimoji="1" lang="en-US" altLang="ja-JP" dirty="0"/>
              <a:t>1 ul add</a:t>
            </a:r>
            <a:endParaRPr kumimoji="1" lang="ja-JP" altLang="en-US" dirty="0"/>
          </a:p>
        </p:txBody>
      </p: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852476AF-3AFA-4758-9AE2-1B8CC550EE0E}"/>
              </a:ext>
            </a:extLst>
          </p:cNvPr>
          <p:cNvGrpSpPr/>
          <p:nvPr/>
        </p:nvGrpSpPr>
        <p:grpSpPr>
          <a:xfrm>
            <a:off x="4288922" y="5492848"/>
            <a:ext cx="93646" cy="391730"/>
            <a:chOff x="2225162" y="2810114"/>
            <a:chExt cx="197020" cy="731374"/>
          </a:xfrm>
        </p:grpSpPr>
        <p:sp>
          <p:nvSpPr>
            <p:cNvPr id="282" name="二等辺三角形 281">
              <a:extLst>
                <a:ext uri="{FF2B5EF4-FFF2-40B4-BE49-F238E27FC236}">
                  <a16:creationId xmlns:a16="http://schemas.microsoft.com/office/drawing/2014/main" id="{C81E772C-8CC8-4EA5-84FD-8FACBF232BB7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3" name="二等辺三角形 282">
              <a:extLst>
                <a:ext uri="{FF2B5EF4-FFF2-40B4-BE49-F238E27FC236}">
                  <a16:creationId xmlns:a16="http://schemas.microsoft.com/office/drawing/2014/main" id="{8C71C09A-FA46-44BA-9630-DA4A901988A4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2E2F1B04-2361-4BA8-AD05-6AC90BB8F767}"/>
              </a:ext>
            </a:extLst>
          </p:cNvPr>
          <p:cNvGrpSpPr/>
          <p:nvPr/>
        </p:nvGrpSpPr>
        <p:grpSpPr>
          <a:xfrm>
            <a:off x="4855024" y="5523408"/>
            <a:ext cx="93646" cy="391730"/>
            <a:chOff x="2225162" y="2810114"/>
            <a:chExt cx="197020" cy="731374"/>
          </a:xfrm>
        </p:grpSpPr>
        <p:sp>
          <p:nvSpPr>
            <p:cNvPr id="285" name="二等辺三角形 284">
              <a:extLst>
                <a:ext uri="{FF2B5EF4-FFF2-40B4-BE49-F238E27FC236}">
                  <a16:creationId xmlns:a16="http://schemas.microsoft.com/office/drawing/2014/main" id="{C0A7264F-29B1-46C4-8E64-FD41BC01D4B6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二等辺三角形 285">
              <a:extLst>
                <a:ext uri="{FF2B5EF4-FFF2-40B4-BE49-F238E27FC236}">
                  <a16:creationId xmlns:a16="http://schemas.microsoft.com/office/drawing/2014/main" id="{4490DB3B-DB3E-425E-BAAD-4ABDEAA80572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7" name="グループ化 286">
            <a:extLst>
              <a:ext uri="{FF2B5EF4-FFF2-40B4-BE49-F238E27FC236}">
                <a16:creationId xmlns:a16="http://schemas.microsoft.com/office/drawing/2014/main" id="{276575E9-7E80-407E-B21F-9A081C323D25}"/>
              </a:ext>
            </a:extLst>
          </p:cNvPr>
          <p:cNvGrpSpPr/>
          <p:nvPr/>
        </p:nvGrpSpPr>
        <p:grpSpPr>
          <a:xfrm>
            <a:off x="5381087" y="5504454"/>
            <a:ext cx="93646" cy="391730"/>
            <a:chOff x="2225162" y="2810114"/>
            <a:chExt cx="197020" cy="731374"/>
          </a:xfrm>
        </p:grpSpPr>
        <p:sp>
          <p:nvSpPr>
            <p:cNvPr id="288" name="二等辺三角形 287">
              <a:extLst>
                <a:ext uri="{FF2B5EF4-FFF2-40B4-BE49-F238E27FC236}">
                  <a16:creationId xmlns:a16="http://schemas.microsoft.com/office/drawing/2014/main" id="{D32D381E-2CD9-41A9-96BD-64FC5D1BFE55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二等辺三角形 288">
              <a:extLst>
                <a:ext uri="{FF2B5EF4-FFF2-40B4-BE49-F238E27FC236}">
                  <a16:creationId xmlns:a16="http://schemas.microsoft.com/office/drawing/2014/main" id="{072EE4AA-EC73-458F-BA0E-6351F54C6594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0" name="グループ化 289">
            <a:extLst>
              <a:ext uri="{FF2B5EF4-FFF2-40B4-BE49-F238E27FC236}">
                <a16:creationId xmlns:a16="http://schemas.microsoft.com/office/drawing/2014/main" id="{A88462FB-9E02-4B2D-B76D-D6ADFAF280C1}"/>
              </a:ext>
            </a:extLst>
          </p:cNvPr>
          <p:cNvGrpSpPr/>
          <p:nvPr/>
        </p:nvGrpSpPr>
        <p:grpSpPr>
          <a:xfrm>
            <a:off x="3684804" y="5510849"/>
            <a:ext cx="93646" cy="391730"/>
            <a:chOff x="2225162" y="2810114"/>
            <a:chExt cx="197020" cy="731374"/>
          </a:xfrm>
        </p:grpSpPr>
        <p:sp>
          <p:nvSpPr>
            <p:cNvPr id="291" name="二等辺三角形 290">
              <a:extLst>
                <a:ext uri="{FF2B5EF4-FFF2-40B4-BE49-F238E27FC236}">
                  <a16:creationId xmlns:a16="http://schemas.microsoft.com/office/drawing/2014/main" id="{83205BDC-289C-4188-BC26-E86B2FCE32CF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2" name="二等辺三角形 291">
              <a:extLst>
                <a:ext uri="{FF2B5EF4-FFF2-40B4-BE49-F238E27FC236}">
                  <a16:creationId xmlns:a16="http://schemas.microsoft.com/office/drawing/2014/main" id="{810C6007-717C-4867-8400-994CDDF6E9C0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3" name="グループ化 292">
            <a:extLst>
              <a:ext uri="{FF2B5EF4-FFF2-40B4-BE49-F238E27FC236}">
                <a16:creationId xmlns:a16="http://schemas.microsoft.com/office/drawing/2014/main" id="{F1A761CA-FC4E-4227-92DB-5613D4E741D8}"/>
              </a:ext>
            </a:extLst>
          </p:cNvPr>
          <p:cNvGrpSpPr/>
          <p:nvPr/>
        </p:nvGrpSpPr>
        <p:grpSpPr>
          <a:xfrm>
            <a:off x="3595033" y="2525541"/>
            <a:ext cx="197020" cy="731374"/>
            <a:chOff x="2225162" y="2810114"/>
            <a:chExt cx="197020" cy="731374"/>
          </a:xfrm>
        </p:grpSpPr>
        <p:sp>
          <p:nvSpPr>
            <p:cNvPr id="294" name="二等辺三角形 293">
              <a:extLst>
                <a:ext uri="{FF2B5EF4-FFF2-40B4-BE49-F238E27FC236}">
                  <a16:creationId xmlns:a16="http://schemas.microsoft.com/office/drawing/2014/main" id="{7D048E27-08FC-407C-BFFB-E560947AD82D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5" name="二等辺三角形 294">
              <a:extLst>
                <a:ext uri="{FF2B5EF4-FFF2-40B4-BE49-F238E27FC236}">
                  <a16:creationId xmlns:a16="http://schemas.microsoft.com/office/drawing/2014/main" id="{D00768E9-92F3-4E30-B838-9C273FCD51EE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6" name="グループ化 295">
            <a:extLst>
              <a:ext uri="{FF2B5EF4-FFF2-40B4-BE49-F238E27FC236}">
                <a16:creationId xmlns:a16="http://schemas.microsoft.com/office/drawing/2014/main" id="{516353C8-0D2E-45DB-82F6-113C99D278CB}"/>
              </a:ext>
            </a:extLst>
          </p:cNvPr>
          <p:cNvGrpSpPr/>
          <p:nvPr/>
        </p:nvGrpSpPr>
        <p:grpSpPr>
          <a:xfrm>
            <a:off x="4118778" y="2526336"/>
            <a:ext cx="197020" cy="731374"/>
            <a:chOff x="2225162" y="2810114"/>
            <a:chExt cx="197020" cy="731374"/>
          </a:xfrm>
        </p:grpSpPr>
        <p:sp>
          <p:nvSpPr>
            <p:cNvPr id="297" name="二等辺三角形 296">
              <a:extLst>
                <a:ext uri="{FF2B5EF4-FFF2-40B4-BE49-F238E27FC236}">
                  <a16:creationId xmlns:a16="http://schemas.microsoft.com/office/drawing/2014/main" id="{BC4AA5AE-201E-45BF-8609-EA0DAB7B99DE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8" name="二等辺三角形 297">
              <a:extLst>
                <a:ext uri="{FF2B5EF4-FFF2-40B4-BE49-F238E27FC236}">
                  <a16:creationId xmlns:a16="http://schemas.microsoft.com/office/drawing/2014/main" id="{006DA969-96A5-4C1D-956D-222E65A97601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9" name="グループ化 298">
            <a:extLst>
              <a:ext uri="{FF2B5EF4-FFF2-40B4-BE49-F238E27FC236}">
                <a16:creationId xmlns:a16="http://schemas.microsoft.com/office/drawing/2014/main" id="{7EFCF42C-D865-4E9A-B8D5-94020A84FE9F}"/>
              </a:ext>
            </a:extLst>
          </p:cNvPr>
          <p:cNvGrpSpPr/>
          <p:nvPr/>
        </p:nvGrpSpPr>
        <p:grpSpPr>
          <a:xfrm>
            <a:off x="4742006" y="2523769"/>
            <a:ext cx="197020" cy="731374"/>
            <a:chOff x="2225162" y="2810114"/>
            <a:chExt cx="197020" cy="731374"/>
          </a:xfrm>
        </p:grpSpPr>
        <p:sp>
          <p:nvSpPr>
            <p:cNvPr id="300" name="二等辺三角形 299">
              <a:extLst>
                <a:ext uri="{FF2B5EF4-FFF2-40B4-BE49-F238E27FC236}">
                  <a16:creationId xmlns:a16="http://schemas.microsoft.com/office/drawing/2014/main" id="{2990A31C-F8B7-457A-89F8-4A0C81FDE4A7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二等辺三角形 300">
              <a:extLst>
                <a:ext uri="{FF2B5EF4-FFF2-40B4-BE49-F238E27FC236}">
                  <a16:creationId xmlns:a16="http://schemas.microsoft.com/office/drawing/2014/main" id="{09EE5866-48F9-48A4-88C6-A9AB7B56A36E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2" name="グループ化 301">
            <a:extLst>
              <a:ext uri="{FF2B5EF4-FFF2-40B4-BE49-F238E27FC236}">
                <a16:creationId xmlns:a16="http://schemas.microsoft.com/office/drawing/2014/main" id="{F1E0EF39-08AE-4F10-BCF5-A998FD7D1D84}"/>
              </a:ext>
            </a:extLst>
          </p:cNvPr>
          <p:cNvGrpSpPr/>
          <p:nvPr/>
        </p:nvGrpSpPr>
        <p:grpSpPr>
          <a:xfrm>
            <a:off x="5275348" y="2513171"/>
            <a:ext cx="197020" cy="731374"/>
            <a:chOff x="2225162" y="2810114"/>
            <a:chExt cx="197020" cy="731374"/>
          </a:xfrm>
        </p:grpSpPr>
        <p:sp>
          <p:nvSpPr>
            <p:cNvPr id="303" name="二等辺三角形 302">
              <a:extLst>
                <a:ext uri="{FF2B5EF4-FFF2-40B4-BE49-F238E27FC236}">
                  <a16:creationId xmlns:a16="http://schemas.microsoft.com/office/drawing/2014/main" id="{3CC5EC09-2792-41D0-8C64-189D18DEAFFA}"/>
                </a:ext>
              </a:extLst>
            </p:cNvPr>
            <p:cNvSpPr/>
            <p:nvPr/>
          </p:nvSpPr>
          <p:spPr>
            <a:xfrm rot="8626332">
              <a:off x="2225162" y="2810114"/>
              <a:ext cx="141427" cy="731374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二等辺三角形 303">
              <a:extLst>
                <a:ext uri="{FF2B5EF4-FFF2-40B4-BE49-F238E27FC236}">
                  <a16:creationId xmlns:a16="http://schemas.microsoft.com/office/drawing/2014/main" id="{E31939B4-47F1-4547-B67F-13AD39E19148}"/>
                </a:ext>
              </a:extLst>
            </p:cNvPr>
            <p:cNvSpPr/>
            <p:nvPr/>
          </p:nvSpPr>
          <p:spPr>
            <a:xfrm rot="8531000">
              <a:off x="2328222" y="3053395"/>
              <a:ext cx="93960" cy="447515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5" name="矢印: 左 304">
            <a:extLst>
              <a:ext uri="{FF2B5EF4-FFF2-40B4-BE49-F238E27FC236}">
                <a16:creationId xmlns:a16="http://schemas.microsoft.com/office/drawing/2014/main" id="{E5DED57E-B358-4553-BD75-020B21BA7A53}"/>
              </a:ext>
            </a:extLst>
          </p:cNvPr>
          <p:cNvSpPr/>
          <p:nvPr/>
        </p:nvSpPr>
        <p:spPr>
          <a:xfrm rot="10800000">
            <a:off x="6069874" y="6034466"/>
            <a:ext cx="870856" cy="1486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テキスト ボックス 305">
            <a:extLst>
              <a:ext uri="{FF2B5EF4-FFF2-40B4-BE49-F238E27FC236}">
                <a16:creationId xmlns:a16="http://schemas.microsoft.com/office/drawing/2014/main" id="{80081312-7D59-4E23-AF56-F28E74317F80}"/>
              </a:ext>
            </a:extLst>
          </p:cNvPr>
          <p:cNvSpPr txBox="1"/>
          <p:nvPr/>
        </p:nvSpPr>
        <p:spPr>
          <a:xfrm>
            <a:off x="7106198" y="5761734"/>
            <a:ext cx="1550116" cy="64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Incubation with </a:t>
            </a:r>
            <a:r>
              <a:rPr kumimoji="1" lang="en-US" altLang="ja-JP" dirty="0" err="1"/>
              <a:t>IncuCyte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8137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2137</TotalTime>
  <Words>617</Words>
  <Application>Microsoft Office PowerPoint</Application>
  <PresentationFormat>画面に合わせる (4:3)</PresentationFormat>
  <Paragraphs>161</Paragraphs>
  <Slides>12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Calibri Light</vt:lpstr>
      <vt:lpstr>Office テーマ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Suzuki.S</dc:creator>
  <cp:lastModifiedBy>すずきすすむ 鈴木進</cp:lastModifiedBy>
  <cp:revision>59</cp:revision>
  <cp:lastPrinted>2020-02-04T00:23:36Z</cp:lastPrinted>
  <dcterms:created xsi:type="dcterms:W3CDTF">2020-02-01T11:27:06Z</dcterms:created>
  <dcterms:modified xsi:type="dcterms:W3CDTF">2024-06-25T10:46:21Z</dcterms:modified>
</cp:coreProperties>
</file>