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5" r:id="rId6"/>
    <p:sldId id="261" r:id="rId7"/>
    <p:sldId id="262" r:id="rId8"/>
    <p:sldId id="266" r:id="rId9"/>
    <p:sldId id="269" r:id="rId10"/>
    <p:sldId id="270" r:id="rId11"/>
    <p:sldId id="271" r:id="rId12"/>
    <p:sldId id="272" r:id="rId1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7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81B53-21D2-4C16-B210-FA35F03D9649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F350-DC7B-4FAD-86D1-75A8F411DE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517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81B53-21D2-4C16-B210-FA35F03D9649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F350-DC7B-4FAD-86D1-75A8F411DE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0700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81B53-21D2-4C16-B210-FA35F03D9649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F350-DC7B-4FAD-86D1-75A8F411DE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3146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81B53-21D2-4C16-B210-FA35F03D9649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F350-DC7B-4FAD-86D1-75A8F411DE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4894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81B53-21D2-4C16-B210-FA35F03D9649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F350-DC7B-4FAD-86D1-75A8F411DE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5491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81B53-21D2-4C16-B210-FA35F03D9649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F350-DC7B-4FAD-86D1-75A8F411DE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5514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81B53-21D2-4C16-B210-FA35F03D9649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F350-DC7B-4FAD-86D1-75A8F411DE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7139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81B53-21D2-4C16-B210-FA35F03D9649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F350-DC7B-4FAD-86D1-75A8F411DE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6429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81B53-21D2-4C16-B210-FA35F03D9649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F350-DC7B-4FAD-86D1-75A8F411DE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2894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81B53-21D2-4C16-B210-FA35F03D9649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F350-DC7B-4FAD-86D1-75A8F411DE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0464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81B53-21D2-4C16-B210-FA35F03D9649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F350-DC7B-4FAD-86D1-75A8F411DE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9784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81B53-21D2-4C16-B210-FA35F03D9649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AF350-DC7B-4FAD-86D1-75A8F411DE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767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hyperlink" Target="mailto:kenshi@aichi-med-u.ac.jp" TargetMode="External"/><Relationship Id="rId4" Type="http://schemas.openxmlformats.org/officeDocument/2006/relationships/hyperlink" Target="mailto:suzukis@aichi-med-u.ac.jp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6.wmf"/><Relationship Id="rId7" Type="http://schemas.openxmlformats.org/officeDocument/2006/relationships/image" Target="../media/image8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9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CEAAF33-D5BB-433C-8215-9BC7F048A0A2}"/>
              </a:ext>
            </a:extLst>
          </p:cNvPr>
          <p:cNvSpPr txBox="1"/>
          <p:nvPr/>
        </p:nvSpPr>
        <p:spPr>
          <a:xfrm>
            <a:off x="587291" y="1489877"/>
            <a:ext cx="8231856" cy="2617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2200"/>
              </a:lnSpc>
              <a:spcAft>
                <a:spcPts val="0"/>
              </a:spcAft>
              <a:buAutoNum type="arabicParenBoth"/>
            </a:pPr>
            <a:r>
              <a:rPr lang="en-US" altLang="ja-JP" sz="2000" b="1" i="0" spc="15" dirty="0">
                <a:solidFill>
                  <a:srgbClr val="0070C0"/>
                </a:solidFill>
                <a:effectLst/>
                <a:latin typeface="+mn-ea"/>
              </a:rPr>
              <a:t>BD </a:t>
            </a:r>
            <a:r>
              <a:rPr lang="en-US" altLang="ja-JP" sz="2000" b="1" i="0" spc="15" dirty="0" err="1">
                <a:solidFill>
                  <a:srgbClr val="0070C0"/>
                </a:solidFill>
                <a:effectLst/>
                <a:latin typeface="+mn-ea"/>
              </a:rPr>
              <a:t>Fortessa</a:t>
            </a:r>
            <a:r>
              <a:rPr lang="en-US" altLang="ja-JP" sz="2000" b="1" i="0" spc="15" dirty="0">
                <a:solidFill>
                  <a:srgbClr val="0070C0"/>
                </a:solidFill>
                <a:effectLst/>
                <a:latin typeface="+mn-ea"/>
              </a:rPr>
              <a:t> </a:t>
            </a:r>
            <a:r>
              <a:rPr lang="ja-JP" altLang="en-US" sz="2000" b="1" i="0" spc="15" dirty="0">
                <a:solidFill>
                  <a:srgbClr val="0070C0"/>
                </a:solidFill>
                <a:effectLst/>
                <a:latin typeface="+mn-ea"/>
              </a:rPr>
              <a:t>マルチカラーフローサイトメーターを用いた免疫細胞サブセット解析</a:t>
            </a:r>
            <a:endParaRPr lang="ja-JP" altLang="en-US" sz="2000" b="1" i="0" dirty="0">
              <a:solidFill>
                <a:srgbClr val="0070C0"/>
              </a:solidFill>
              <a:effectLst/>
              <a:latin typeface="+mn-ea"/>
            </a:endParaRPr>
          </a:p>
          <a:p>
            <a:pPr algn="just">
              <a:lnSpc>
                <a:spcPts val="2200"/>
              </a:lnSpc>
              <a:spcAft>
                <a:spcPts val="0"/>
              </a:spcAft>
            </a:pPr>
            <a:r>
              <a:rPr lang="ja-JP" altLang="en-US" sz="1800" b="1" i="0" dirty="0">
                <a:solidFill>
                  <a:srgbClr val="201F1E"/>
                </a:solidFill>
                <a:effectLst/>
                <a:latin typeface="+mn-ea"/>
              </a:rPr>
              <a:t>　　 </a:t>
            </a:r>
            <a:r>
              <a:rPr lang="en-US" altLang="ja-JP" sz="1800" b="1" i="0" dirty="0">
                <a:solidFill>
                  <a:srgbClr val="201F1E"/>
                </a:solidFill>
                <a:effectLst/>
                <a:latin typeface="+mn-ea"/>
              </a:rPr>
              <a:t>2021</a:t>
            </a:r>
            <a:r>
              <a:rPr lang="ja-JP" altLang="en-US" sz="1800" b="1" i="0" dirty="0">
                <a:solidFill>
                  <a:srgbClr val="201F1E"/>
                </a:solidFill>
                <a:effectLst/>
                <a:latin typeface="+mn-ea"/>
              </a:rPr>
              <a:t>年１月</a:t>
            </a:r>
            <a:r>
              <a:rPr lang="en-US" altLang="ja-JP" sz="1800" b="1" i="0" dirty="0">
                <a:solidFill>
                  <a:srgbClr val="201F1E"/>
                </a:solidFill>
                <a:effectLst/>
                <a:latin typeface="+mn-ea"/>
              </a:rPr>
              <a:t>12</a:t>
            </a:r>
            <a:r>
              <a:rPr lang="ja-JP" altLang="en-US" sz="1800" b="1" i="0" dirty="0">
                <a:solidFill>
                  <a:srgbClr val="201F1E"/>
                </a:solidFill>
                <a:effectLst/>
                <a:latin typeface="+mn-ea"/>
              </a:rPr>
              <a:t>日（火）～</a:t>
            </a:r>
            <a:r>
              <a:rPr lang="en-US" altLang="ja-JP" sz="1800" b="1" i="0" dirty="0">
                <a:solidFill>
                  <a:srgbClr val="201F1E"/>
                </a:solidFill>
                <a:effectLst/>
                <a:latin typeface="+mn-ea"/>
              </a:rPr>
              <a:t>2021</a:t>
            </a:r>
            <a:r>
              <a:rPr lang="ja-JP" altLang="en-US" sz="1800" b="1" i="0" dirty="0">
                <a:solidFill>
                  <a:srgbClr val="201F1E"/>
                </a:solidFill>
                <a:effectLst/>
                <a:latin typeface="+mn-ea"/>
              </a:rPr>
              <a:t>年１月</a:t>
            </a:r>
            <a:r>
              <a:rPr lang="en-US" altLang="ja-JP" sz="1800" b="1" i="0" dirty="0">
                <a:solidFill>
                  <a:srgbClr val="201F1E"/>
                </a:solidFill>
                <a:effectLst/>
                <a:latin typeface="+mn-ea"/>
              </a:rPr>
              <a:t>29</a:t>
            </a:r>
            <a:r>
              <a:rPr lang="ja-JP" altLang="en-US" sz="1800" b="1" i="0" dirty="0">
                <a:solidFill>
                  <a:srgbClr val="201F1E"/>
                </a:solidFill>
                <a:effectLst/>
                <a:latin typeface="+mn-ea"/>
              </a:rPr>
              <a:t>日（金）</a:t>
            </a:r>
            <a:endParaRPr lang="en-US" altLang="ja-JP" sz="1800" b="1" i="0" dirty="0">
              <a:solidFill>
                <a:srgbClr val="201F1E"/>
              </a:solidFill>
              <a:effectLst/>
              <a:latin typeface="+mn-ea"/>
            </a:endParaRPr>
          </a:p>
          <a:p>
            <a:pPr indent="139700" algn="just">
              <a:lnSpc>
                <a:spcPts val="2200"/>
              </a:lnSpc>
              <a:spcAft>
                <a:spcPts val="0"/>
              </a:spcAft>
            </a:pPr>
            <a:endParaRPr lang="en-US" altLang="ja-JP" sz="1600" b="1" dirty="0">
              <a:solidFill>
                <a:srgbClr val="201F1E"/>
              </a:solidFill>
              <a:latin typeface="+mn-ea"/>
            </a:endParaRPr>
          </a:p>
          <a:p>
            <a:pPr algn="just">
              <a:lnSpc>
                <a:spcPts val="2200"/>
              </a:lnSpc>
              <a:spcAft>
                <a:spcPts val="0"/>
              </a:spcAft>
            </a:pPr>
            <a:r>
              <a:rPr lang="en-US" altLang="ja-JP" sz="2000" b="1" i="0" dirty="0">
                <a:solidFill>
                  <a:srgbClr val="0070C0"/>
                </a:solidFill>
                <a:effectLst/>
                <a:latin typeface="+mn-ea"/>
              </a:rPr>
              <a:t>(2) </a:t>
            </a:r>
            <a:r>
              <a:rPr lang="ja-JP" altLang="en-US" sz="2000" b="1" i="0" dirty="0">
                <a:solidFill>
                  <a:srgbClr val="0070C0"/>
                </a:solidFill>
                <a:effectLst/>
                <a:latin typeface="+mn-ea"/>
              </a:rPr>
              <a:t>フローサイトメーターを用いたサイトカイン多項目同時測定</a:t>
            </a:r>
          </a:p>
          <a:p>
            <a:pPr algn="just">
              <a:lnSpc>
                <a:spcPts val="2200"/>
              </a:lnSpc>
              <a:spcAft>
                <a:spcPts val="0"/>
              </a:spcAft>
            </a:pPr>
            <a:r>
              <a:rPr lang="ja-JP" altLang="en-US" sz="1800" b="1" i="0" dirty="0">
                <a:solidFill>
                  <a:srgbClr val="201F1E"/>
                </a:solidFill>
                <a:effectLst/>
                <a:latin typeface="+mn-ea"/>
              </a:rPr>
              <a:t>　　 </a:t>
            </a:r>
            <a:r>
              <a:rPr lang="en-US" altLang="ja-JP" sz="1800" b="1" i="0" dirty="0">
                <a:solidFill>
                  <a:srgbClr val="201F1E"/>
                </a:solidFill>
                <a:effectLst/>
                <a:latin typeface="+mn-ea"/>
              </a:rPr>
              <a:t>2021</a:t>
            </a:r>
            <a:r>
              <a:rPr lang="ja-JP" altLang="en-US" sz="1800" b="1" i="0" dirty="0">
                <a:solidFill>
                  <a:srgbClr val="201F1E"/>
                </a:solidFill>
                <a:effectLst/>
                <a:latin typeface="+mn-ea"/>
              </a:rPr>
              <a:t>年２月</a:t>
            </a:r>
            <a:r>
              <a:rPr lang="en-US" altLang="ja-JP" sz="1800" b="1" i="0" dirty="0">
                <a:solidFill>
                  <a:srgbClr val="201F1E"/>
                </a:solidFill>
                <a:effectLst/>
                <a:latin typeface="+mn-ea"/>
              </a:rPr>
              <a:t>1</a:t>
            </a:r>
            <a:r>
              <a:rPr lang="ja-JP" altLang="en-US" sz="1800" b="1" i="0" dirty="0">
                <a:solidFill>
                  <a:srgbClr val="201F1E"/>
                </a:solidFill>
                <a:effectLst/>
                <a:latin typeface="+mn-ea"/>
              </a:rPr>
              <a:t>日（月）～</a:t>
            </a:r>
            <a:r>
              <a:rPr lang="en-US" altLang="ja-JP" sz="1800" b="1" i="0" dirty="0">
                <a:solidFill>
                  <a:srgbClr val="201F1E"/>
                </a:solidFill>
                <a:effectLst/>
                <a:latin typeface="+mn-ea"/>
              </a:rPr>
              <a:t>2021</a:t>
            </a:r>
            <a:r>
              <a:rPr lang="ja-JP" altLang="en-US" sz="1800" b="1" i="0" dirty="0">
                <a:solidFill>
                  <a:srgbClr val="201F1E"/>
                </a:solidFill>
                <a:effectLst/>
                <a:latin typeface="+mn-ea"/>
              </a:rPr>
              <a:t>年２月</a:t>
            </a:r>
            <a:r>
              <a:rPr lang="en-US" altLang="ja-JP" sz="1800" b="1" i="0" dirty="0">
                <a:solidFill>
                  <a:srgbClr val="201F1E"/>
                </a:solidFill>
                <a:effectLst/>
                <a:latin typeface="+mn-ea"/>
              </a:rPr>
              <a:t>26</a:t>
            </a:r>
            <a:r>
              <a:rPr lang="ja-JP" altLang="en-US" sz="1800" b="1" i="0" dirty="0">
                <a:solidFill>
                  <a:srgbClr val="201F1E"/>
                </a:solidFill>
                <a:effectLst/>
                <a:latin typeface="+mn-ea"/>
              </a:rPr>
              <a:t>日（金）</a:t>
            </a:r>
            <a:endParaRPr lang="en-US" altLang="ja-JP" sz="1800" b="1" i="0" dirty="0">
              <a:solidFill>
                <a:srgbClr val="201F1E"/>
              </a:solidFill>
              <a:effectLst/>
              <a:latin typeface="+mn-ea"/>
            </a:endParaRPr>
          </a:p>
          <a:p>
            <a:pPr algn="just">
              <a:lnSpc>
                <a:spcPts val="2200"/>
              </a:lnSpc>
              <a:spcAft>
                <a:spcPts val="0"/>
              </a:spcAft>
            </a:pPr>
            <a:endParaRPr lang="ja-JP" altLang="en-US" sz="1600" b="1" i="0" dirty="0">
              <a:solidFill>
                <a:srgbClr val="201F1E"/>
              </a:solidFill>
              <a:effectLst/>
              <a:latin typeface="+mn-ea"/>
            </a:endParaRPr>
          </a:p>
          <a:p>
            <a:pPr algn="just">
              <a:lnSpc>
                <a:spcPts val="2200"/>
              </a:lnSpc>
              <a:spcAft>
                <a:spcPts val="0"/>
              </a:spcAft>
            </a:pPr>
            <a:r>
              <a:rPr lang="en-US" altLang="ja-JP" sz="2000" b="1" i="0" dirty="0">
                <a:solidFill>
                  <a:srgbClr val="0070C0"/>
                </a:solidFill>
                <a:effectLst/>
                <a:latin typeface="+mn-ea"/>
              </a:rPr>
              <a:t>(3) </a:t>
            </a:r>
            <a:r>
              <a:rPr lang="ja-JP" altLang="en-US" sz="2000" b="1" i="0" dirty="0">
                <a:solidFill>
                  <a:srgbClr val="0070C0"/>
                </a:solidFill>
                <a:effectLst/>
                <a:latin typeface="+mn-ea"/>
              </a:rPr>
              <a:t>共焦点レーザー顕微鏡を用いた細胞傷害活性の測定</a:t>
            </a:r>
          </a:p>
          <a:p>
            <a:pPr algn="just">
              <a:lnSpc>
                <a:spcPts val="2200"/>
              </a:lnSpc>
              <a:spcAft>
                <a:spcPts val="0"/>
              </a:spcAft>
            </a:pPr>
            <a:r>
              <a:rPr lang="ja-JP" altLang="en-US" sz="1800" b="1" i="0" dirty="0">
                <a:solidFill>
                  <a:srgbClr val="201F1E"/>
                </a:solidFill>
                <a:effectLst/>
                <a:latin typeface="+mn-ea"/>
              </a:rPr>
              <a:t>　　 </a:t>
            </a:r>
            <a:r>
              <a:rPr lang="en-US" altLang="ja-JP" sz="1800" b="1" i="0" dirty="0">
                <a:solidFill>
                  <a:srgbClr val="201F1E"/>
                </a:solidFill>
                <a:effectLst/>
                <a:latin typeface="+mn-ea"/>
              </a:rPr>
              <a:t>2021</a:t>
            </a:r>
            <a:r>
              <a:rPr lang="ja-JP" altLang="en-US" sz="1800" b="1" i="0" dirty="0">
                <a:solidFill>
                  <a:srgbClr val="201F1E"/>
                </a:solidFill>
                <a:effectLst/>
                <a:latin typeface="+mn-ea"/>
              </a:rPr>
              <a:t>年３月１日（月）～</a:t>
            </a:r>
            <a:r>
              <a:rPr lang="en-US" altLang="ja-JP" sz="1800" b="1" i="0" dirty="0">
                <a:solidFill>
                  <a:srgbClr val="201F1E"/>
                </a:solidFill>
                <a:effectLst/>
                <a:latin typeface="+mn-ea"/>
              </a:rPr>
              <a:t>2021</a:t>
            </a:r>
            <a:r>
              <a:rPr lang="ja-JP" altLang="en-US" sz="1800" b="1" i="0" dirty="0">
                <a:solidFill>
                  <a:srgbClr val="201F1E"/>
                </a:solidFill>
                <a:effectLst/>
                <a:latin typeface="+mn-ea"/>
              </a:rPr>
              <a:t>年３月</a:t>
            </a:r>
            <a:r>
              <a:rPr lang="en-US" altLang="ja-JP" sz="1800" b="1" i="0" dirty="0">
                <a:solidFill>
                  <a:srgbClr val="201F1E"/>
                </a:solidFill>
                <a:effectLst/>
                <a:latin typeface="+mn-ea"/>
              </a:rPr>
              <a:t>31</a:t>
            </a:r>
            <a:r>
              <a:rPr lang="ja-JP" altLang="en-US" sz="1800" b="1" i="0" dirty="0">
                <a:solidFill>
                  <a:srgbClr val="201F1E"/>
                </a:solidFill>
                <a:effectLst/>
                <a:latin typeface="+mn-ea"/>
              </a:rPr>
              <a:t>日（水）</a:t>
            </a:r>
            <a:endParaRPr lang="ja-JP" altLang="en-US" sz="1600" b="1" i="0" dirty="0">
              <a:solidFill>
                <a:srgbClr val="201F1E"/>
              </a:solidFill>
              <a:effectLst/>
              <a:latin typeface="+mn-ea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7BDF8F8-BD35-495A-BC3F-703642782D05}"/>
              </a:ext>
            </a:extLst>
          </p:cNvPr>
          <p:cNvSpPr txBox="1"/>
          <p:nvPr/>
        </p:nvSpPr>
        <p:spPr>
          <a:xfrm>
            <a:off x="956510" y="496332"/>
            <a:ext cx="6872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C00000"/>
                </a:solidFill>
                <a:latin typeface="+mn-ea"/>
              </a:rPr>
              <a:t>令和</a:t>
            </a:r>
            <a:r>
              <a:rPr kumimoji="1" lang="en-US" altLang="ja-JP" sz="2400" b="1" dirty="0">
                <a:solidFill>
                  <a:srgbClr val="C00000"/>
                </a:solidFill>
                <a:latin typeface="+mn-ea"/>
              </a:rPr>
              <a:t>2</a:t>
            </a:r>
            <a:r>
              <a:rPr kumimoji="1" lang="ja-JP" altLang="en-US" sz="2400" b="1" dirty="0">
                <a:solidFill>
                  <a:srgbClr val="C00000"/>
                </a:solidFill>
                <a:latin typeface="+mn-ea"/>
              </a:rPr>
              <a:t>年度研究創出支援センター 実験技術講習会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080711B-2D0B-4BA5-9F6A-FA79514F3FBE}"/>
              </a:ext>
            </a:extLst>
          </p:cNvPr>
          <p:cNvSpPr txBox="1"/>
          <p:nvPr/>
        </p:nvSpPr>
        <p:spPr>
          <a:xfrm>
            <a:off x="1336712" y="4639140"/>
            <a:ext cx="6111990" cy="1764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200"/>
              </a:lnSpc>
              <a:spcAft>
                <a:spcPts val="0"/>
              </a:spcAft>
            </a:pPr>
            <a:r>
              <a:rPr lang="ja-JP" altLang="en-US" sz="1600" b="0" i="0" dirty="0">
                <a:solidFill>
                  <a:srgbClr val="201F1E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</a:rPr>
              <a:t>講習内容及び個別対応について　</a:t>
            </a:r>
            <a:endParaRPr lang="en-US" altLang="ja-JP" sz="1600" b="0" i="0" dirty="0">
              <a:solidFill>
                <a:srgbClr val="201F1E"/>
              </a:solidFill>
              <a:effectLst/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pPr algn="just">
              <a:lnSpc>
                <a:spcPts val="2200"/>
              </a:lnSpc>
              <a:spcAft>
                <a:spcPts val="0"/>
              </a:spcAft>
            </a:pPr>
            <a:r>
              <a:rPr lang="ja-JP" altLang="en-US" sz="1600" b="0" i="0" spc="40" dirty="0">
                <a:solidFill>
                  <a:srgbClr val="201F1E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</a:rPr>
              <a:t>研究創出支援センター</a:t>
            </a:r>
            <a:r>
              <a:rPr lang="ja-JP" altLang="en-US" sz="1600" b="0" i="0" spc="40" dirty="0">
                <a:solidFill>
                  <a:srgbClr val="201F1E"/>
                </a:solidFill>
                <a:effectLst/>
                <a:latin typeface="inherit"/>
              </a:rPr>
              <a:t> </a:t>
            </a:r>
            <a:r>
              <a:rPr lang="ja-JP" altLang="en-US" sz="1600" b="0" i="0" spc="40" dirty="0">
                <a:solidFill>
                  <a:srgbClr val="201F1E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</a:rPr>
              <a:t>鈴木進</a:t>
            </a:r>
            <a:endParaRPr lang="en-US" altLang="ja-JP" sz="1600" b="0" i="0" spc="40" dirty="0">
              <a:solidFill>
                <a:srgbClr val="201F1E"/>
              </a:solidFill>
              <a:effectLst/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pPr algn="just">
              <a:lnSpc>
                <a:spcPts val="2200"/>
              </a:lnSpc>
              <a:spcAft>
                <a:spcPts val="0"/>
              </a:spcAft>
            </a:pPr>
            <a:r>
              <a:rPr lang="ja-JP" altLang="en-US" sz="1600" b="0" i="0" spc="40" dirty="0">
                <a:solidFill>
                  <a:srgbClr val="201F1E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</a:rPr>
              <a:t>（</a:t>
            </a:r>
            <a:r>
              <a:rPr lang="en-US" altLang="ja-JP" sz="1600" b="0" i="0" spc="40" dirty="0">
                <a:solidFill>
                  <a:srgbClr val="201F1E"/>
                </a:solidFill>
                <a:effectLst/>
                <a:latin typeface="inherit"/>
              </a:rPr>
              <a:t>e-mail</a:t>
            </a:r>
            <a:r>
              <a:rPr lang="ja-JP" altLang="en-US" sz="1600" b="0" i="0" spc="40" dirty="0">
                <a:solidFill>
                  <a:srgbClr val="201F1E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</a:rPr>
              <a:t>：</a:t>
            </a:r>
            <a:r>
              <a:rPr lang="en-US" altLang="ja-JP" sz="1600" b="0" i="0" u="sng" spc="40" dirty="0">
                <a:solidFill>
                  <a:srgbClr val="954F72"/>
                </a:solidFill>
                <a:effectLst/>
                <a:latin typeface="inherit"/>
                <a:hlinkClick r:id="rId4"/>
              </a:rPr>
              <a:t>suzukis@aichi-med-u.ac.jp</a:t>
            </a:r>
            <a:r>
              <a:rPr lang="ja-JP" altLang="en-US" sz="1600" b="0" i="0" spc="40" dirty="0">
                <a:solidFill>
                  <a:srgbClr val="201F1E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</a:rPr>
              <a:t>，内線：</a:t>
            </a:r>
            <a:r>
              <a:rPr lang="en-US" altLang="ja-JP" sz="1600" b="0" i="0" spc="40" dirty="0">
                <a:solidFill>
                  <a:srgbClr val="201F1E"/>
                </a:solidFill>
                <a:effectLst/>
                <a:latin typeface="inherit"/>
              </a:rPr>
              <a:t>78537)</a:t>
            </a:r>
            <a:endParaRPr lang="ja-JP" altLang="en-US" sz="1600" b="0" i="0" dirty="0">
              <a:solidFill>
                <a:srgbClr val="201F1E"/>
              </a:solidFill>
              <a:effectLst/>
              <a:latin typeface="Century" panose="02040604050505020304" pitchFamily="18" charset="0"/>
            </a:endParaRPr>
          </a:p>
          <a:p>
            <a:pPr algn="just">
              <a:lnSpc>
                <a:spcPts val="2200"/>
              </a:lnSpc>
              <a:spcAft>
                <a:spcPts val="0"/>
              </a:spcAft>
            </a:pPr>
            <a:endParaRPr lang="en-US" altLang="ja-JP" sz="1600" dirty="0">
              <a:solidFill>
                <a:srgbClr val="201F1E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pPr algn="just">
              <a:lnSpc>
                <a:spcPts val="2200"/>
              </a:lnSpc>
              <a:spcAft>
                <a:spcPts val="0"/>
              </a:spcAft>
            </a:pPr>
            <a:r>
              <a:rPr lang="ja-JP" altLang="en-US" sz="1600" b="0" i="0" dirty="0">
                <a:solidFill>
                  <a:srgbClr val="201F1E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</a:rPr>
              <a:t>事務担当</a:t>
            </a:r>
            <a:r>
              <a:rPr lang="ja-JP" altLang="en-US" sz="1600" dirty="0">
                <a:solidFill>
                  <a:srgbClr val="201F1E"/>
                </a:solidFill>
                <a:latin typeface="Century" panose="02040604050505020304" pitchFamily="18" charset="0"/>
              </a:rPr>
              <a:t> </a:t>
            </a:r>
            <a:r>
              <a:rPr lang="ja-JP" altLang="en-US" sz="1600" b="0" i="0" dirty="0">
                <a:solidFill>
                  <a:srgbClr val="201F1E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</a:rPr>
              <a:t>産学連携事務室</a:t>
            </a:r>
            <a:r>
              <a:rPr lang="ja-JP" altLang="en-US" sz="1600" b="0" i="0" dirty="0">
                <a:solidFill>
                  <a:srgbClr val="201F1E"/>
                </a:solidFill>
                <a:effectLst/>
                <a:latin typeface="inherit"/>
              </a:rPr>
              <a:t> </a:t>
            </a:r>
            <a:r>
              <a:rPr lang="ja-JP" altLang="en-US" sz="1600" b="0" i="0" dirty="0">
                <a:solidFill>
                  <a:srgbClr val="201F1E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</a:rPr>
              <a:t>加藤（</a:t>
            </a:r>
            <a:r>
              <a:rPr lang="en-US" altLang="ja-JP" sz="1600" b="0" i="0" dirty="0">
                <a:solidFill>
                  <a:srgbClr val="201F1E"/>
                </a:solidFill>
                <a:effectLst/>
                <a:latin typeface="inherit"/>
              </a:rPr>
              <a:t>e-mail</a:t>
            </a:r>
            <a:r>
              <a:rPr lang="ja-JP" altLang="en-US" sz="1600" b="0" i="0" dirty="0">
                <a:solidFill>
                  <a:srgbClr val="201F1E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</a:rPr>
              <a:t>：</a:t>
            </a:r>
            <a:r>
              <a:rPr lang="en-US" altLang="ja-JP" sz="1600" b="0" i="0" u="sng" dirty="0">
                <a:solidFill>
                  <a:srgbClr val="954F72"/>
                </a:solidFill>
                <a:effectLst/>
                <a:latin typeface="inherit"/>
                <a:hlinkClick r:id="rId5"/>
              </a:rPr>
              <a:t>kenshi@aichi-med-u.ac.jp</a:t>
            </a:r>
            <a:r>
              <a:rPr lang="ja-JP" altLang="en-US" sz="1600" b="0" i="0" dirty="0">
                <a:solidFill>
                  <a:srgbClr val="201F1E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</a:rPr>
              <a:t>，内線：</a:t>
            </a:r>
            <a:r>
              <a:rPr lang="en-US" altLang="ja-JP" sz="1600" b="0" i="0" dirty="0">
                <a:solidFill>
                  <a:srgbClr val="201F1E"/>
                </a:solidFill>
                <a:effectLst/>
                <a:latin typeface="inherit"/>
              </a:rPr>
              <a:t>11269</a:t>
            </a:r>
            <a:r>
              <a:rPr lang="ja-JP" altLang="en-US" sz="1600" b="0" i="0" dirty="0">
                <a:solidFill>
                  <a:srgbClr val="201F1E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</a:rPr>
              <a:t>）</a:t>
            </a:r>
            <a:endParaRPr lang="ja-JP" altLang="en-US" sz="1600" b="0" i="0" dirty="0">
              <a:solidFill>
                <a:srgbClr val="201F1E"/>
              </a:solidFill>
              <a:effectLst/>
              <a:latin typeface="Century" panose="02040604050505020304" pitchFamily="18" charset="0"/>
            </a:endParaRPr>
          </a:p>
        </p:txBody>
      </p:sp>
      <p:pic>
        <p:nvPicPr>
          <p:cNvPr id="8" name="オーディオ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3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34"/>
    </mc:Choice>
    <mc:Fallback xmlns="">
      <p:transition spd="slow" advTm="46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367" x="4687888" y="3759200"/>
          <p14:tracePt t="29376" x="4732338" y="3732213"/>
          <p14:tracePt t="29387" x="4795838" y="3679825"/>
          <p14:tracePt t="29402" x="4875213" y="3625850"/>
          <p14:tracePt t="29419" x="5062538" y="3500438"/>
          <p14:tracePt t="29437" x="5268913" y="3384550"/>
          <p14:tracePt t="29453" x="5348288" y="3330575"/>
          <p14:tracePt t="29469" x="5500688" y="3259138"/>
          <p14:tracePt t="29487" x="5608638" y="3232150"/>
          <p14:tracePt t="29503" x="5643563" y="3232150"/>
          <p14:tracePt t="29519" x="5715000" y="3259138"/>
          <p14:tracePt t="29536" x="5751513" y="3322638"/>
          <p14:tracePt t="29553" x="5751513" y="3357563"/>
          <p14:tracePt t="29569" x="5751513" y="3394075"/>
          <p14:tracePt t="29586" x="5670550" y="3544888"/>
          <p14:tracePt t="29603" x="5456238" y="3724275"/>
          <p14:tracePt t="29620" x="5330825" y="3813175"/>
          <p14:tracePt t="29623" x="5241925" y="3884613"/>
          <p14:tracePt t="29636" x="5126038" y="3946525"/>
          <p14:tracePt t="29653" x="4919663" y="4037013"/>
          <p14:tracePt t="29669" x="4822825" y="4054475"/>
          <p14:tracePt t="29686" x="4616450" y="4081463"/>
          <p14:tracePt t="29703" x="4429125" y="4062413"/>
          <p14:tracePt t="29719" x="4313238" y="4010025"/>
          <p14:tracePt t="29736" x="4160838" y="3884613"/>
          <p14:tracePt t="29753" x="4054475" y="3776663"/>
          <p14:tracePt t="29769" x="4010025" y="3741738"/>
          <p14:tracePt t="29786" x="3965575" y="3643313"/>
          <p14:tracePt t="29803" x="3946525" y="3536950"/>
          <p14:tracePt t="29820" x="3938588" y="3375025"/>
          <p14:tracePt t="29836" x="3946525" y="3313113"/>
          <p14:tracePt t="29853" x="4062413" y="3152775"/>
          <p14:tracePt t="29870" x="4187825" y="3009900"/>
          <p14:tracePt t="29887" x="4259263" y="2982913"/>
          <p14:tracePt t="29902" x="4411663" y="2973388"/>
          <p14:tracePt t="29920" x="4732338" y="2973388"/>
          <p14:tracePt t="29936" x="4902200" y="2973388"/>
          <p14:tracePt t="29952" x="5251450" y="2973388"/>
          <p14:tracePt t="29969" x="5438775" y="2973388"/>
          <p14:tracePt t="29986" x="5500688" y="2973388"/>
          <p14:tracePt t="30003" x="5589588" y="2973388"/>
          <p14:tracePt t="30019" x="5653088" y="3000375"/>
          <p14:tracePt t="30036" x="5680075" y="3017838"/>
          <p14:tracePt t="30052" x="5697538" y="3081338"/>
          <p14:tracePt t="30070" x="5705475" y="3125788"/>
          <p14:tracePt t="30087" x="5705475" y="3152775"/>
          <p14:tracePt t="30103" x="5705475" y="3170238"/>
          <p14:tracePt t="30120" x="5705475" y="3205163"/>
          <p14:tracePt t="30137" x="5661025" y="3268663"/>
          <p14:tracePt t="30153" x="5626100" y="3313113"/>
          <p14:tracePt t="30169" x="5537200" y="3411538"/>
          <p14:tracePt t="30186" x="5367338" y="3536950"/>
          <p14:tracePt t="30202" x="5268913" y="3562350"/>
          <p14:tracePt t="30219" x="5072063" y="3670300"/>
          <p14:tracePt t="30236" x="4911725" y="3679825"/>
          <p14:tracePt t="30252" x="4830763" y="3679825"/>
          <p14:tracePt t="30269" x="4633913" y="3670300"/>
          <p14:tracePt t="30286" x="4491038" y="3625850"/>
          <p14:tracePt t="30303" x="4446588" y="3598863"/>
          <p14:tracePt t="30320" x="4394200" y="3562350"/>
          <p14:tracePt t="30336" x="4394200" y="3544888"/>
          <p14:tracePt t="30354" x="4394200" y="3527425"/>
          <p14:tracePt t="30370" x="4394200" y="3517900"/>
          <p14:tracePt t="30386" x="4394200" y="3500438"/>
          <p14:tracePt t="30419" x="4394200" y="3490913"/>
          <p14:tracePt t="30436" x="4473575" y="3482975"/>
          <p14:tracePt t="30453" x="4616450" y="3482975"/>
          <p14:tracePt t="30469" x="4697413" y="3482975"/>
          <p14:tracePt t="30486" x="4902200" y="3500438"/>
          <p14:tracePt t="30503" x="5126038" y="3500438"/>
          <p14:tracePt t="30519" x="5224463" y="3500438"/>
          <p14:tracePt t="30536" x="5384800" y="3446463"/>
          <p14:tracePt t="30553" x="5554663" y="3384550"/>
          <p14:tracePt t="30570" x="5608638" y="3340100"/>
          <p14:tracePt t="30586" x="5670550" y="3295650"/>
          <p14:tracePt t="30603" x="5705475" y="3241675"/>
          <p14:tracePt t="30620" x="5732463" y="3197225"/>
          <p14:tracePt t="30623" x="5751513" y="3160713"/>
          <p14:tracePt t="30636" x="5759450" y="3133725"/>
          <p14:tracePt t="30652" x="5759450" y="3098800"/>
          <p14:tracePt t="30670" x="5759450" y="3062288"/>
          <p14:tracePt t="30686" x="5759450" y="3036888"/>
          <p14:tracePt t="30703" x="5759450" y="3017838"/>
          <p14:tracePt t="30918" x="5759450" y="3009900"/>
          <p14:tracePt t="30928" x="5759450" y="3000375"/>
          <p14:tracePt t="30938" x="5759450" y="2982913"/>
          <p14:tracePt t="30952" x="5751513" y="2965450"/>
          <p14:tracePt t="30969" x="5697538" y="2884488"/>
          <p14:tracePt t="30986" x="5562600" y="2751138"/>
          <p14:tracePt t="31002" x="5473700" y="2697163"/>
          <p14:tracePt t="31019" x="5295900" y="2589213"/>
          <p14:tracePt t="31036" x="5108575" y="2527300"/>
          <p14:tracePt t="31053" x="5000625" y="2527300"/>
          <p14:tracePt t="31070" x="4803775" y="2509838"/>
          <p14:tracePt t="31087" x="4598988" y="2509838"/>
          <p14:tracePt t="31103" x="4491038" y="2544763"/>
          <p14:tracePt t="31120" x="4303713" y="2660650"/>
          <p14:tracePt t="31136" x="4143375" y="2830513"/>
          <p14:tracePt t="31152" x="4098925" y="2901950"/>
          <p14:tracePt t="31169" x="4010025" y="3027363"/>
          <p14:tracePt t="31186" x="3956050" y="3197225"/>
          <p14:tracePt t="31202" x="3956050" y="3313113"/>
          <p14:tracePt t="31219" x="3965575" y="3517900"/>
          <p14:tracePt t="31236" x="4017963" y="3705225"/>
          <p14:tracePt t="31253" x="4143375" y="3902075"/>
          <p14:tracePt t="31269" x="4214813" y="3973513"/>
          <p14:tracePt t="31286" x="4330700" y="4062413"/>
          <p14:tracePt t="31303" x="4456113" y="4098925"/>
          <p14:tracePt t="31320" x="4527550" y="4098925"/>
          <p14:tracePt t="31336" x="4687888" y="4108450"/>
          <p14:tracePt t="31353" x="4867275" y="4108450"/>
          <p14:tracePt t="31370" x="4973638" y="4108450"/>
          <p14:tracePt t="31386" x="5197475" y="4017963"/>
          <p14:tracePt t="31403" x="5348288" y="3894138"/>
          <p14:tracePt t="31419" x="5411788" y="3776663"/>
          <p14:tracePt t="31436" x="5527675" y="3536950"/>
          <p14:tracePt t="31453" x="5562600" y="3330575"/>
          <p14:tracePt t="31470" x="5562600" y="3197225"/>
          <p14:tracePt t="31486" x="5545138" y="3017838"/>
          <p14:tracePt t="31502" x="5465763" y="2928938"/>
          <p14:tracePt t="31520" x="5286375" y="2786063"/>
          <p14:tracePt t="31536" x="5187950" y="2768600"/>
          <p14:tracePt t="31552" x="4991100" y="2741613"/>
          <p14:tracePt t="31570" x="4840288" y="2732088"/>
          <p14:tracePt t="31586" x="4768850" y="2741613"/>
          <p14:tracePt t="31603" x="4616450" y="2803525"/>
          <p14:tracePt t="31620" x="4465638" y="2847975"/>
          <p14:tracePt t="31636" x="4402138" y="2867025"/>
          <p14:tracePt t="31652" x="4276725" y="2938463"/>
          <p14:tracePt t="31669" x="4133850" y="3017838"/>
          <p14:tracePt t="31686" x="4054475" y="3098800"/>
          <p14:tracePt t="31702" x="3965575" y="3232150"/>
          <p14:tracePt t="31719" x="3884613" y="3340100"/>
          <p14:tracePt t="31736" x="3884613" y="3384550"/>
          <p14:tracePt t="31752" x="3857625" y="3500438"/>
          <p14:tracePt t="31769" x="3840163" y="3608388"/>
          <p14:tracePt t="31787" x="3848100" y="3768725"/>
          <p14:tracePt t="31802" x="3857625" y="3822700"/>
          <p14:tracePt t="31819" x="3911600" y="3911600"/>
          <p14:tracePt t="31837" x="3929063" y="3965575"/>
          <p14:tracePt t="31853" x="4017963" y="4017963"/>
          <p14:tracePt t="31870" x="4125913" y="4071938"/>
          <p14:tracePt t="31887" x="4224338" y="4098925"/>
          <p14:tracePt t="31903" x="4286250" y="4108450"/>
          <p14:tracePt t="31920" x="4429125" y="4125913"/>
          <p14:tracePt t="31936" x="4625975" y="4125913"/>
          <p14:tracePt t="31953" x="4697413" y="4125913"/>
          <p14:tracePt t="31969" x="4822825" y="4081463"/>
          <p14:tracePt t="31986" x="4938713" y="4027488"/>
          <p14:tracePt t="32003" x="4983163" y="4010025"/>
          <p14:tracePt t="32019" x="5045075" y="3965575"/>
          <p14:tracePt t="32036" x="5062538" y="3938588"/>
          <p14:tracePt t="32668" x="5062538" y="3929063"/>
          <p14:tracePt t="32708" x="5062538" y="3911600"/>
          <p14:tracePt t="32718" x="5062538" y="3902075"/>
          <p14:tracePt t="32729" x="5062538" y="3884613"/>
          <p14:tracePt t="32738" x="5072063" y="3857625"/>
          <p14:tracePt t="32752" x="5072063" y="3830638"/>
          <p14:tracePt t="32769" x="5081588" y="3751263"/>
          <p14:tracePt t="32786" x="5081588" y="3679825"/>
          <p14:tracePt t="32803" x="5054600" y="3608388"/>
          <p14:tracePt t="32819" x="5000625" y="3517900"/>
          <p14:tracePt t="32837" x="4946650" y="3446463"/>
          <p14:tracePt t="32853" x="4929188" y="3429000"/>
          <p14:tracePt t="32870" x="4894263" y="3411538"/>
          <p14:tracePt t="32886" x="4830763" y="3357563"/>
          <p14:tracePt t="32903" x="4803775" y="3348038"/>
          <p14:tracePt t="32920" x="4724400" y="3295650"/>
          <p14:tracePt t="32936" x="4633913" y="3276600"/>
          <p14:tracePt t="32952" x="4598988" y="3276600"/>
          <p14:tracePt t="32969" x="4554538" y="3276600"/>
          <p14:tracePt t="33241" x="4545013" y="3276600"/>
          <p14:tracePt t="33252" x="4518025" y="3276600"/>
          <p14:tracePt t="33262" x="4483100" y="3276600"/>
          <p14:tracePt t="33271" x="4456113" y="3268663"/>
          <p14:tracePt t="33286" x="4411663" y="3241675"/>
          <p14:tracePt t="33303" x="4340225" y="3170238"/>
          <p14:tracePt t="33320" x="4241800" y="3081338"/>
          <p14:tracePt t="33336" x="4179888" y="3027363"/>
          <p14:tracePt t="33353" x="4081463" y="2928938"/>
          <p14:tracePt t="33370" x="3983038" y="2847975"/>
          <p14:tracePt t="33386" x="3946525" y="2840038"/>
          <p14:tracePt t="33402" x="3938588" y="2840038"/>
          <p14:tracePt t="33627" x="3919538" y="2840038"/>
          <p14:tracePt t="33637" x="3902075" y="2840038"/>
          <p14:tracePt t="33647" x="3875088" y="2830513"/>
          <p14:tracePt t="33657" x="3848100" y="2813050"/>
          <p14:tracePt t="33669" x="3813175" y="2786063"/>
          <p14:tracePt t="33686" x="3741738" y="2741613"/>
          <p14:tracePt t="33702" x="3714750" y="2724150"/>
          <p14:tracePt t="33720" x="3643313" y="2679700"/>
          <p14:tracePt t="33736" x="3589338" y="2670175"/>
          <p14:tracePt t="33752" x="3562350" y="2660650"/>
          <p14:tracePt t="33770" x="3509963" y="2652713"/>
          <p14:tracePt t="33786" x="3455988" y="2633663"/>
          <p14:tracePt t="33803" x="3446463" y="2633663"/>
          <p14:tracePt t="33819" x="3411538" y="2633663"/>
          <p14:tracePt t="33836" x="3375025" y="2633663"/>
          <p14:tracePt t="33854" x="3313113" y="2660650"/>
          <p14:tracePt t="33870" x="3286125" y="2705100"/>
          <p14:tracePt t="33886" x="3214688" y="2795588"/>
          <p14:tracePt t="33903" x="3170238" y="2822575"/>
          <p14:tracePt t="34013" x="3160713" y="2830513"/>
          <p14:tracePt t="34023" x="3152775" y="2840038"/>
          <p14:tracePt t="34032" x="3152775" y="2847975"/>
          <p14:tracePt t="34043" x="3152775" y="2857500"/>
          <p14:tracePt t="34053" x="3143250" y="2867025"/>
          <p14:tracePt t="34069" x="3133725" y="2884488"/>
          <p14:tracePt t="34086" x="3108325" y="2938463"/>
          <p14:tracePt t="34102" x="3089275" y="3000375"/>
          <p14:tracePt t="34120" x="3081338" y="3054350"/>
          <p14:tracePt t="34123" x="3081338" y="3089275"/>
          <p14:tracePt t="34136" x="3081338" y="3125788"/>
          <p14:tracePt t="34152" x="3081338" y="3170238"/>
          <p14:tracePt t="34170" x="3081338" y="3205163"/>
          <p14:tracePt t="34186" x="3081338" y="3241675"/>
          <p14:tracePt t="34202" x="3098800" y="3340100"/>
          <p14:tracePt t="34220" x="3152775" y="3455988"/>
          <p14:tracePt t="34236" x="3160713" y="3482975"/>
          <p14:tracePt t="34253" x="3205163" y="3517900"/>
          <p14:tracePt t="34269" x="3241675" y="3544888"/>
          <p14:tracePt t="34286" x="3259138" y="3544888"/>
          <p14:tracePt t="34303" x="3286125" y="3562350"/>
          <p14:tracePt t="34319" x="3330575" y="3562350"/>
          <p14:tracePt t="34336" x="3375025" y="3562350"/>
          <p14:tracePt t="34353" x="3509963" y="3562350"/>
          <p14:tracePt t="34370" x="3643313" y="3544888"/>
          <p14:tracePt t="34386" x="3687763" y="3536950"/>
          <p14:tracePt t="34403" x="3795713" y="3490913"/>
          <p14:tracePt t="34419" x="3875088" y="3446463"/>
          <p14:tracePt t="34437" x="3929063" y="3411538"/>
          <p14:tracePt t="34452" x="3946525" y="3384550"/>
          <p14:tracePt t="34469" x="3983038" y="3313113"/>
          <p14:tracePt t="34486" x="4000500" y="3259138"/>
          <p14:tracePt t="34502" x="4010025" y="3187700"/>
          <p14:tracePt t="34519" x="4027488" y="3143250"/>
          <p14:tracePt t="34536" x="4037013" y="3108325"/>
          <p14:tracePt t="34552" x="4037013" y="3098800"/>
          <p14:tracePt t="34596" x="4044950" y="3089275"/>
          <p14:tracePt t="34606" x="4054475" y="3081338"/>
          <p14:tracePt t="34620" x="4054475" y="3071813"/>
          <p14:tracePt t="34636" x="4054475" y="3062288"/>
          <p14:tracePt t="39313" x="4044950" y="3062288"/>
          <p14:tracePt t="39323" x="4027488" y="3062288"/>
          <p14:tracePt t="39332" x="3965575" y="3089275"/>
          <p14:tracePt t="39343" x="3875088" y="3116263"/>
          <p14:tracePt t="39354" x="3751263" y="3187700"/>
          <p14:tracePt t="39369" x="3562350" y="3295650"/>
          <p14:tracePt t="39386" x="3054350" y="3536950"/>
          <p14:tracePt t="39403" x="2633663" y="3822700"/>
          <p14:tracePt t="39419" x="2500313" y="3956050"/>
          <p14:tracePt t="39436" x="2312988" y="4205288"/>
          <p14:tracePt t="39452" x="2268538" y="4375150"/>
          <p14:tracePt t="39469" x="2268538" y="4419600"/>
          <p14:tracePt t="39486" x="2286000" y="4500563"/>
          <p14:tracePt t="39502" x="2330450" y="4554538"/>
          <p14:tracePt t="39729" x="2330450" y="4562475"/>
          <p14:tracePt t="39738" x="2330450" y="4589463"/>
          <p14:tracePt t="39748" x="2330450" y="4598988"/>
          <p14:tracePt t="39757" x="2347913" y="4616450"/>
          <p14:tracePt t="39769" x="2357438" y="4633913"/>
          <p14:tracePt t="39786" x="2438400" y="4714875"/>
          <p14:tracePt t="39802" x="2473325" y="4759325"/>
          <p14:tracePt t="39819" x="2598738" y="4840288"/>
          <p14:tracePt t="39836" x="2687638" y="4894263"/>
          <p14:tracePt t="39853" x="2751138" y="4911725"/>
          <p14:tracePt t="39869" x="2867025" y="4965700"/>
          <p14:tracePt t="39886" x="2955925" y="5010150"/>
          <p14:tracePt t="39902" x="2982913" y="5018088"/>
          <p14:tracePt t="39919" x="3009900" y="5027613"/>
          <p14:tracePt t="40766" x="3044825" y="5018088"/>
          <p14:tracePt t="40777" x="3081338" y="5018088"/>
          <p14:tracePt t="40786" x="3098800" y="5010150"/>
          <p14:tracePt t="40802" x="3133725" y="4991100"/>
          <p14:tracePt t="40818" x="3187700" y="4965700"/>
          <p14:tracePt t="40835" x="3224213" y="4956175"/>
          <p14:tracePt t="40853" x="3241675" y="4956175"/>
          <p14:tracePt t="40870" x="3268663" y="4956175"/>
          <p14:tracePt t="40886" x="3276600" y="4956175"/>
          <p14:tracePt t="40924" x="3276600" y="4965700"/>
          <p14:tracePt t="40944" x="3268663" y="4973638"/>
          <p14:tracePt t="40954" x="3214688" y="4983163"/>
          <p14:tracePt t="40968" x="3152775" y="4991100"/>
          <p14:tracePt t="40985" x="2857500" y="5027613"/>
          <p14:tracePt t="41003" x="2589213" y="5062538"/>
          <p14:tracePt t="41019" x="2465388" y="5062538"/>
          <p14:tracePt t="41035" x="2259013" y="5081588"/>
          <p14:tracePt t="41052" x="2187575" y="5089525"/>
          <p14:tracePt t="41142" x="2187575" y="5099050"/>
          <p14:tracePt t="41152" x="2187575" y="5108575"/>
          <p14:tracePt t="41161" x="2205038" y="5116513"/>
          <p14:tracePt t="41172" x="2224088" y="5126038"/>
          <p14:tracePt t="41186" x="2232025" y="5133975"/>
          <p14:tracePt t="41202" x="2303463" y="5160963"/>
          <p14:tracePt t="41220" x="2401888" y="5170488"/>
          <p14:tracePt t="41236" x="2455863" y="5187950"/>
          <p14:tracePt t="41252" x="2517775" y="5187950"/>
          <p14:tracePt t="41269" x="2562225" y="5187950"/>
          <p14:tracePt t="41285" x="2581275" y="5187950"/>
          <p14:tracePt t="41302" x="2598738" y="5197475"/>
          <p14:tracePt t="41319" x="2598738" y="5205413"/>
          <p14:tracePt t="41874" x="2608263" y="5214938"/>
          <p14:tracePt t="41883" x="2608263" y="5224463"/>
          <p14:tracePt t="41893" x="2608263" y="5232400"/>
          <p14:tracePt t="41903" x="2616200" y="5251450"/>
          <p14:tracePt t="41923" x="2616200" y="5259388"/>
          <p14:tracePt t="41935" x="2625725" y="5286375"/>
          <p14:tracePt t="41953" x="2625725" y="5295900"/>
          <p14:tracePt t="41969" x="2633663" y="5303838"/>
          <p14:tracePt t="41985" x="2633663" y="5313363"/>
          <p14:tracePt t="42003" x="2643188" y="5322888"/>
          <p14:tracePt t="42035" x="2643188" y="5340350"/>
          <p14:tracePt t="42052" x="2643188" y="5348288"/>
          <p14:tracePt t="42069" x="2652713" y="5348288"/>
          <p14:tracePt t="42121" x="2670175" y="5348288"/>
          <p14:tracePt t="42130" x="2679700" y="5348288"/>
          <p14:tracePt t="42140" x="2697163" y="5348288"/>
          <p14:tracePt t="42152" x="2714625" y="5348288"/>
          <p14:tracePt t="42169" x="2768600" y="5322888"/>
          <p14:tracePt t="42185" x="2786063" y="5303838"/>
          <p14:tracePt t="42202" x="2830513" y="5268913"/>
          <p14:tracePt t="42219" x="2884488" y="5232400"/>
          <p14:tracePt t="42235" x="2894013" y="5214938"/>
          <p14:tracePt t="42253" x="2919413" y="5214938"/>
          <p14:tracePt t="42447" x="2928938" y="5214938"/>
          <p14:tracePt t="42456" x="2946400" y="5214938"/>
          <p14:tracePt t="42469" x="2990850" y="5205413"/>
          <p14:tracePt t="42485" x="3089275" y="5187950"/>
          <p14:tracePt t="42502" x="3133725" y="5187950"/>
          <p14:tracePt t="42518" x="3268663" y="5187950"/>
          <p14:tracePt t="42535" x="3394075" y="5153025"/>
          <p14:tracePt t="42552" x="3429000" y="5133975"/>
          <p14:tracePt t="42569" x="3500438" y="5116513"/>
          <p14:tracePt t="42586" x="3544888" y="5099050"/>
          <p14:tracePt t="42604" x="3554413" y="5089525"/>
          <p14:tracePt t="42618" x="3554413" y="5081588"/>
          <p14:tracePt t="42644" x="3554413" y="5072063"/>
          <p14:tracePt t="42654" x="3554413" y="5062538"/>
          <p14:tracePt t="42669" x="3554413" y="5054600"/>
          <p14:tracePt t="42686" x="3554413" y="5018088"/>
          <p14:tracePt t="42703" x="3544888" y="4973638"/>
          <p14:tracePt t="42719" x="3544888" y="4956175"/>
          <p14:tracePt t="42735" x="3517900" y="4902200"/>
          <p14:tracePt t="42752" x="3446463" y="4795838"/>
          <p14:tracePt t="42769" x="3384550" y="4724400"/>
          <p14:tracePt t="42785" x="3224213" y="4643438"/>
          <p14:tracePt t="42803" x="3044825" y="4589463"/>
          <p14:tracePt t="42819" x="2946400" y="4562475"/>
          <p14:tracePt t="42835" x="2751138" y="4562475"/>
          <p14:tracePt t="42852" x="2571750" y="4562475"/>
          <p14:tracePt t="42869" x="2482850" y="4562475"/>
          <p14:tracePt t="42886" x="2295525" y="4598988"/>
          <p14:tracePt t="42903" x="2098675" y="4687888"/>
          <p14:tracePt t="42920" x="1990725" y="4751388"/>
          <p14:tracePt t="42936" x="1839913" y="4919663"/>
          <p14:tracePt t="42952" x="1714500" y="5153025"/>
          <p14:tracePt t="42970" x="1633538" y="5313363"/>
          <p14:tracePt t="42985" x="1581150" y="5411788"/>
          <p14:tracePt t="43002" x="1554163" y="5616575"/>
          <p14:tracePt t="43019" x="1554163" y="5795963"/>
          <p14:tracePt t="43035" x="1554163" y="5884863"/>
          <p14:tracePt t="43052" x="1616075" y="6072188"/>
          <p14:tracePt t="43069" x="1741488" y="6224588"/>
          <p14:tracePt t="43085" x="1830388" y="6276975"/>
          <p14:tracePt t="43102" x="2027238" y="6323013"/>
          <p14:tracePt t="43119" x="2303463" y="6340475"/>
          <p14:tracePt t="43136" x="2473325" y="6357938"/>
          <p14:tracePt t="43140" x="2625725" y="6357938"/>
          <p14:tracePt t="43152" x="2813050" y="6330950"/>
          <p14:tracePt t="43169" x="3232150" y="6197600"/>
          <p14:tracePt t="43186" x="3402013" y="6143625"/>
          <p14:tracePt t="43202" x="3670300" y="5929313"/>
          <p14:tracePt t="43435" x="3724275" y="5946775"/>
          <p14:tracePt t="43445" x="3813175" y="5973763"/>
          <p14:tracePt t="43455" x="3965575" y="5991225"/>
          <p14:tracePt t="43468" x="4170363" y="6018213"/>
          <p14:tracePt t="43486" x="4625975" y="6134100"/>
          <p14:tracePt t="43503" x="4919663" y="6143625"/>
          <p14:tracePt t="43519" x="5054600" y="6143625"/>
          <p14:tracePt t="43535" x="5241925" y="6143625"/>
          <p14:tracePt t="43553" x="5322888" y="6153150"/>
          <p14:tracePt t="43569" x="5340350" y="6153150"/>
          <p14:tracePt t="43751" x="5357813" y="6153150"/>
          <p14:tracePt t="43762" x="5402263" y="6161088"/>
          <p14:tracePt t="43771" x="5473700" y="6170613"/>
          <p14:tracePt t="43785" x="5572125" y="6170613"/>
          <p14:tracePt t="43802" x="5857875" y="6153150"/>
          <p14:tracePt t="43819" x="6224588" y="6072188"/>
          <p14:tracePt t="43835" x="6394450" y="6018213"/>
          <p14:tracePt t="43852" x="6608763" y="5902325"/>
          <p14:tracePt t="43869" x="6705600" y="5776913"/>
          <p14:tracePt t="43886" x="6742113" y="5680075"/>
          <p14:tracePt t="43903" x="6777038" y="5491163"/>
          <p14:tracePt t="43919" x="6759575" y="5348288"/>
          <p14:tracePt t="43936" x="6732588" y="5286375"/>
          <p14:tracePt t="43952" x="6680200" y="5205413"/>
          <p14:tracePt t="43969" x="6680200" y="5224463"/>
          <p14:tracePt t="44177" x="6653213" y="5224463"/>
          <p14:tracePt t="44187" x="6626225" y="5224463"/>
          <p14:tracePt t="44196" x="6562725" y="5205413"/>
          <p14:tracePt t="44206" x="6483350" y="5180013"/>
          <p14:tracePt t="44219" x="6384925" y="5160963"/>
          <p14:tracePt t="44236" x="5965825" y="5072063"/>
          <p14:tracePt t="44252" x="5724525" y="5010150"/>
          <p14:tracePt t="44269" x="5268913" y="4902200"/>
          <p14:tracePt t="44285" x="5072063" y="4786313"/>
          <p14:tracePt t="44302" x="5027613" y="4741863"/>
          <p14:tracePt t="44319" x="5010150" y="4732338"/>
          <p14:tracePt t="44522" x="4973638" y="4732338"/>
          <p14:tracePt t="44532" x="4938713" y="4732338"/>
          <p14:tracePt t="44543" x="4875213" y="4732338"/>
          <p14:tracePt t="44553" x="4795838" y="4724400"/>
          <p14:tracePt t="44569" x="4697413" y="4705350"/>
          <p14:tracePt t="44585" x="4491038" y="4679950"/>
          <p14:tracePt t="44602" x="4214813" y="4652963"/>
          <p14:tracePt t="44619" x="4044950" y="4608513"/>
          <p14:tracePt t="44636" x="3633788" y="4554538"/>
          <p14:tracePt t="44652" x="3340100" y="4500563"/>
          <p14:tracePt t="44670" x="3108325" y="4518025"/>
          <p14:tracePt t="44686" x="3017838" y="4537075"/>
          <p14:tracePt t="44702" x="2874963" y="4562475"/>
          <p14:tracePt t="44719" x="2813050" y="4589463"/>
          <p14:tracePt t="44736" x="2687638" y="4660900"/>
          <p14:tracePt t="44752" x="2571750" y="4751388"/>
          <p14:tracePt t="44769" x="2500313" y="4848225"/>
          <p14:tracePt t="44786" x="2465388" y="4919663"/>
          <p14:tracePt t="44802" x="2401888" y="5045075"/>
          <p14:tracePt t="44819" x="2374900" y="5170488"/>
          <p14:tracePt t="44836" x="2366963" y="5268913"/>
          <p14:tracePt t="44852" x="2374900" y="5518150"/>
          <p14:tracePt t="44870" x="2438400" y="5786438"/>
          <p14:tracePt t="44886" x="2517775" y="5991225"/>
          <p14:tracePt t="44902" x="2643188" y="6197600"/>
          <p14:tracePt t="44919" x="2894013" y="6296025"/>
          <p14:tracePt t="44935" x="3017838" y="6296025"/>
          <p14:tracePt t="45205" x="3027363" y="6313488"/>
          <p14:tracePt t="45215" x="3054350" y="6340475"/>
          <p14:tracePt t="45225" x="3098800" y="6375400"/>
          <p14:tracePt t="45235" x="3179763" y="6429375"/>
          <p14:tracePt t="45253" x="3589338" y="6554788"/>
          <p14:tracePt t="45269" x="3786188" y="6608763"/>
          <p14:tracePt t="45286" x="4313238" y="6661150"/>
          <p14:tracePt t="45303" x="4724400" y="6661150"/>
          <p14:tracePt t="45319" x="4894263" y="6634163"/>
          <p14:tracePt t="45336" x="5081588" y="6562725"/>
          <p14:tracePt t="45353" x="5205413" y="6483350"/>
          <p14:tracePt t="45368" x="5214938" y="6446838"/>
          <p14:tracePt t="45386" x="5224463" y="6438900"/>
          <p14:tracePt t="45571" x="5276850" y="6429375"/>
          <p14:tracePt t="45581" x="5375275" y="6375400"/>
          <p14:tracePt t="45591" x="5491163" y="6296025"/>
          <p14:tracePt t="45602" x="5670550" y="6153150"/>
          <p14:tracePt t="45620" x="5965825" y="5902325"/>
          <p14:tracePt t="45636" x="6072188" y="5697538"/>
          <p14:tracePt t="45640" x="6170613" y="5545138"/>
          <p14:tracePt t="45653" x="6232525" y="5473700"/>
          <p14:tracePt t="45669" x="6269038" y="5375275"/>
          <p14:tracePt t="45702" x="6269038" y="5367338"/>
          <p14:tracePt t="45720" x="6269038" y="5348288"/>
          <p14:tracePt t="45735" x="6269038" y="5340350"/>
          <p14:tracePt t="45752" x="6269038" y="5330825"/>
          <p14:tracePt t="45937" x="6269038" y="5322888"/>
          <p14:tracePt t="45946" x="6296025" y="5295900"/>
          <p14:tracePt t="45956" x="6330950" y="5268913"/>
          <p14:tracePt t="45969" x="6375400" y="5224463"/>
          <p14:tracePt t="45986" x="6473825" y="5143500"/>
          <p14:tracePt t="46002" x="6537325" y="5126038"/>
          <p14:tracePt t="46019" x="6643688" y="5089525"/>
          <p14:tracePt t="46035" x="6796088" y="5054600"/>
          <p14:tracePt t="46053" x="6902450" y="5018088"/>
          <p14:tracePt t="46069" x="7153275" y="4929188"/>
          <p14:tracePt t="46085" x="7367588" y="4848225"/>
          <p14:tracePt t="46103" x="7491413" y="4795838"/>
          <p14:tracePt t="46119" x="7562850" y="4776788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09FD972-9339-4E54-A70D-B1C35C744971}"/>
              </a:ext>
            </a:extLst>
          </p:cNvPr>
          <p:cNvSpPr/>
          <p:nvPr/>
        </p:nvSpPr>
        <p:spPr>
          <a:xfrm>
            <a:off x="294600" y="994766"/>
            <a:ext cx="86867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err="1">
                <a:solidFill>
                  <a:srgbClr val="002060"/>
                </a:solidFill>
              </a:rPr>
              <a:t>IncuCyte</a:t>
            </a:r>
            <a:r>
              <a:rPr lang="en-US" altLang="ja-JP" sz="2000" b="1" dirty="0">
                <a:solidFill>
                  <a:srgbClr val="002060"/>
                </a:solidFill>
              </a:rPr>
              <a:t>® Caspase-3/7 Green Apoptosis Assay Reagent </a:t>
            </a:r>
            <a:r>
              <a:rPr lang="ja-JP" altLang="en-US" sz="2000" b="1" dirty="0">
                <a:solidFill>
                  <a:srgbClr val="002060"/>
                </a:solidFill>
              </a:rPr>
              <a:t>によるカスパーゼ活性化検出原理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0D29986-B671-461E-8009-3BA7A3C2ED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40023" y="1958761"/>
            <a:ext cx="8995954" cy="4544479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5EDDEFC-27BE-4DBA-B92E-1FB3C48946DA}"/>
              </a:ext>
            </a:extLst>
          </p:cNvPr>
          <p:cNvSpPr txBox="1"/>
          <p:nvPr/>
        </p:nvSpPr>
        <p:spPr>
          <a:xfrm>
            <a:off x="441980" y="276993"/>
            <a:ext cx="839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C00000"/>
                </a:solidFill>
              </a:rPr>
              <a:t>共焦点レーザー顕微鏡を用いた細胞傷害活性タイムラプス解析</a:t>
            </a:r>
          </a:p>
        </p:txBody>
      </p:sp>
    </p:spTree>
    <p:extLst>
      <p:ext uri="{BB962C8B-B14F-4D97-AF65-F5344CB8AC3E}">
        <p14:creationId xmlns:p14="http://schemas.microsoft.com/office/powerpoint/2010/main" val="879559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オブジェクト 7">
            <a:extLst>
              <a:ext uri="{FF2B5EF4-FFF2-40B4-BE49-F238E27FC236}">
                <a16:creationId xmlns:a16="http://schemas.microsoft.com/office/drawing/2014/main" id="{FE0B4ADB-A3A8-4A8C-AFFB-F8DE1698B6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8101428"/>
              </p:ext>
            </p:extLst>
          </p:nvPr>
        </p:nvGraphicFramePr>
        <p:xfrm>
          <a:off x="1718866" y="1272798"/>
          <a:ext cx="3467924" cy="2425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9000000" imgH="6294960" progId="Photoshop.Image.13">
                  <p:embed/>
                </p:oleObj>
              </mc:Choice>
              <mc:Fallback>
                <p:oleObj name="Image" r:id="rId2" imgW="9000000" imgH="6294960" progId="Photoshop.Image.13">
                  <p:embed/>
                  <p:pic>
                    <p:nvPicPr>
                      <p:cNvPr id="8" name="オブジェクト 7">
                        <a:extLst>
                          <a:ext uri="{FF2B5EF4-FFF2-40B4-BE49-F238E27FC236}">
                            <a16:creationId xmlns:a16="http://schemas.microsoft.com/office/drawing/2014/main" id="{FE0B4ADB-A3A8-4A8C-AFFB-F8DE1698B6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18866" y="1272798"/>
                        <a:ext cx="3467924" cy="24255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オブジェクト 11">
            <a:extLst>
              <a:ext uri="{FF2B5EF4-FFF2-40B4-BE49-F238E27FC236}">
                <a16:creationId xmlns:a16="http://schemas.microsoft.com/office/drawing/2014/main" id="{9103BBEF-D83B-4C72-9410-D5422EDF3F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7661155"/>
              </p:ext>
            </p:extLst>
          </p:nvPr>
        </p:nvGraphicFramePr>
        <p:xfrm>
          <a:off x="5273876" y="1272798"/>
          <a:ext cx="3467924" cy="2425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9000000" imgH="6294960" progId="Photoshop.Image.13">
                  <p:embed/>
                </p:oleObj>
              </mc:Choice>
              <mc:Fallback>
                <p:oleObj name="Image" r:id="rId4" imgW="9000000" imgH="6294960" progId="Photoshop.Image.13">
                  <p:embed/>
                  <p:pic>
                    <p:nvPicPr>
                      <p:cNvPr id="12" name="オブジェクト 11">
                        <a:extLst>
                          <a:ext uri="{FF2B5EF4-FFF2-40B4-BE49-F238E27FC236}">
                            <a16:creationId xmlns:a16="http://schemas.microsoft.com/office/drawing/2014/main" id="{9103BBEF-D83B-4C72-9410-D5422EDF3F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73876" y="1272798"/>
                        <a:ext cx="3467924" cy="24255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オブジェクト 13">
            <a:extLst>
              <a:ext uri="{FF2B5EF4-FFF2-40B4-BE49-F238E27FC236}">
                <a16:creationId xmlns:a16="http://schemas.microsoft.com/office/drawing/2014/main" id="{379105E9-FF0E-46E7-93AB-8AD4AF3F05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1351732"/>
              </p:ext>
            </p:extLst>
          </p:nvPr>
        </p:nvGraphicFramePr>
        <p:xfrm>
          <a:off x="1708575" y="3803216"/>
          <a:ext cx="3467924" cy="2425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6" imgW="9000000" imgH="6294960" progId="Photoshop.Image.13">
                  <p:embed/>
                </p:oleObj>
              </mc:Choice>
              <mc:Fallback>
                <p:oleObj name="Image" r:id="rId6" imgW="9000000" imgH="6294960" progId="Photoshop.Image.13">
                  <p:embed/>
                  <p:pic>
                    <p:nvPicPr>
                      <p:cNvPr id="14" name="オブジェクト 13">
                        <a:extLst>
                          <a:ext uri="{FF2B5EF4-FFF2-40B4-BE49-F238E27FC236}">
                            <a16:creationId xmlns:a16="http://schemas.microsoft.com/office/drawing/2014/main" id="{379105E9-FF0E-46E7-93AB-8AD4AF3F05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08575" y="3803216"/>
                        <a:ext cx="3467924" cy="24255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オブジェクト 14">
            <a:extLst>
              <a:ext uri="{FF2B5EF4-FFF2-40B4-BE49-F238E27FC236}">
                <a16:creationId xmlns:a16="http://schemas.microsoft.com/office/drawing/2014/main" id="{E2759915-9DEB-4E9E-8CBB-1ECC5E5EF9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5995508"/>
              </p:ext>
            </p:extLst>
          </p:nvPr>
        </p:nvGraphicFramePr>
        <p:xfrm>
          <a:off x="5273877" y="3778877"/>
          <a:ext cx="3467924" cy="2429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8" imgW="9000000" imgH="6304680" progId="Photoshop.Image.13">
                  <p:embed/>
                </p:oleObj>
              </mc:Choice>
              <mc:Fallback>
                <p:oleObj name="Image" r:id="rId8" imgW="9000000" imgH="6304680" progId="Photoshop.Image.13">
                  <p:embed/>
                  <p:pic>
                    <p:nvPicPr>
                      <p:cNvPr id="15" name="オブジェクト 14">
                        <a:extLst>
                          <a:ext uri="{FF2B5EF4-FFF2-40B4-BE49-F238E27FC236}">
                            <a16:creationId xmlns:a16="http://schemas.microsoft.com/office/drawing/2014/main" id="{E2759915-9DEB-4E9E-8CBB-1ECC5E5EF9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73877" y="3778877"/>
                        <a:ext cx="3467924" cy="24291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EEC69F3-39CF-42A5-9CAB-297550B9AE90}"/>
              </a:ext>
            </a:extLst>
          </p:cNvPr>
          <p:cNvSpPr txBox="1"/>
          <p:nvPr/>
        </p:nvSpPr>
        <p:spPr>
          <a:xfrm>
            <a:off x="3267549" y="863191"/>
            <a:ext cx="737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0 hr.</a:t>
            </a:r>
            <a:endParaRPr kumimoji="1" lang="ja-JP" altLang="en-US" sz="2400" b="1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CAC8B62-C016-4B3C-B40C-A702C09F7DAD}"/>
              </a:ext>
            </a:extLst>
          </p:cNvPr>
          <p:cNvSpPr txBox="1"/>
          <p:nvPr/>
        </p:nvSpPr>
        <p:spPr>
          <a:xfrm>
            <a:off x="6638891" y="863190"/>
            <a:ext cx="893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72 hr.</a:t>
            </a:r>
            <a:endParaRPr kumimoji="1" lang="ja-JP" altLang="en-US" sz="2400" b="1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FDA4414-4AEA-42B6-88DD-3F2A431E87FB}"/>
              </a:ext>
            </a:extLst>
          </p:cNvPr>
          <p:cNvSpPr txBox="1"/>
          <p:nvPr/>
        </p:nvSpPr>
        <p:spPr>
          <a:xfrm>
            <a:off x="419846" y="2180762"/>
            <a:ext cx="10358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CDDP</a:t>
            </a:r>
          </a:p>
          <a:p>
            <a:r>
              <a:rPr kumimoji="1" lang="en-US" altLang="ja-JP" sz="2400" b="1" dirty="0"/>
              <a:t>(0 </a:t>
            </a:r>
            <a:r>
              <a:rPr kumimoji="1" lang="en-US" altLang="ja-JP" sz="2400" b="1" dirty="0" err="1"/>
              <a:t>uM</a:t>
            </a:r>
            <a:r>
              <a:rPr kumimoji="1" lang="en-US" altLang="ja-JP" sz="2400" b="1" dirty="0"/>
              <a:t>)</a:t>
            </a:r>
            <a:endParaRPr kumimoji="1" lang="ja-JP" altLang="en-US" sz="2400" b="1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1D987FF-0484-4D8B-83F1-9CD5FC80E21E}"/>
              </a:ext>
            </a:extLst>
          </p:cNvPr>
          <p:cNvSpPr txBox="1"/>
          <p:nvPr/>
        </p:nvSpPr>
        <p:spPr>
          <a:xfrm>
            <a:off x="419846" y="4344842"/>
            <a:ext cx="1191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CDDP</a:t>
            </a:r>
          </a:p>
          <a:p>
            <a:r>
              <a:rPr kumimoji="1" lang="en-US" altLang="ja-JP" sz="2400" b="1" dirty="0"/>
              <a:t>(10 </a:t>
            </a:r>
            <a:r>
              <a:rPr kumimoji="1" lang="en-US" altLang="ja-JP" sz="2400" b="1" dirty="0" err="1"/>
              <a:t>uM</a:t>
            </a:r>
            <a:r>
              <a:rPr kumimoji="1" lang="en-US" altLang="ja-JP" sz="2400" b="1" dirty="0"/>
              <a:t>)</a:t>
            </a:r>
            <a:endParaRPr kumimoji="1" lang="ja-JP" altLang="en-US" sz="2400" b="1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D72AC13C-A631-4232-9215-5CC1601CBBAB}"/>
              </a:ext>
            </a:extLst>
          </p:cNvPr>
          <p:cNvSpPr/>
          <p:nvPr/>
        </p:nvSpPr>
        <p:spPr>
          <a:xfrm>
            <a:off x="3442536" y="6228744"/>
            <a:ext cx="3409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/>
              <a:t>HSC-3 (</a:t>
            </a:r>
            <a:r>
              <a:rPr lang="ja-JP" altLang="en-US" sz="2400" b="1" dirty="0"/>
              <a:t>舌癌由来細胞株</a:t>
            </a:r>
            <a:r>
              <a:rPr lang="en-US" altLang="ja-JP" sz="2400" b="1" dirty="0"/>
              <a:t>)</a:t>
            </a:r>
            <a:r>
              <a:rPr lang="ja-JP" altLang="en-US" sz="2400" b="1" dirty="0"/>
              <a:t> 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6D7ABCD-8D5E-49FD-BA94-D797D0F1C295}"/>
              </a:ext>
            </a:extLst>
          </p:cNvPr>
          <p:cNvSpPr txBox="1"/>
          <p:nvPr/>
        </p:nvSpPr>
        <p:spPr>
          <a:xfrm>
            <a:off x="419846" y="71145"/>
            <a:ext cx="82268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 err="1">
                <a:solidFill>
                  <a:srgbClr val="002060"/>
                </a:solidFill>
              </a:rPr>
              <a:t>IncuCyte</a:t>
            </a:r>
            <a:r>
              <a:rPr lang="en-US" altLang="ja-JP" sz="2400" b="1" dirty="0">
                <a:solidFill>
                  <a:srgbClr val="002060"/>
                </a:solidFill>
              </a:rPr>
              <a:t>® Caspase-3/7 Green Apoptosis Assay Reagent </a:t>
            </a:r>
            <a:r>
              <a:rPr lang="ja-JP" altLang="en-US" sz="2400" b="1" dirty="0">
                <a:solidFill>
                  <a:srgbClr val="002060"/>
                </a:solidFill>
              </a:rPr>
              <a:t>による細胞死</a:t>
            </a:r>
            <a:r>
              <a:rPr lang="en-US" altLang="ja-JP" sz="2400" b="1" dirty="0">
                <a:solidFill>
                  <a:srgbClr val="002060"/>
                </a:solidFill>
              </a:rPr>
              <a:t>(</a:t>
            </a:r>
            <a:r>
              <a:rPr lang="ja-JP" altLang="en-US" sz="2400" b="1" dirty="0">
                <a:solidFill>
                  <a:srgbClr val="002060"/>
                </a:solidFill>
              </a:rPr>
              <a:t>アポトーシス</a:t>
            </a:r>
            <a:r>
              <a:rPr lang="en-US" altLang="ja-JP" sz="2400" b="1" dirty="0">
                <a:solidFill>
                  <a:srgbClr val="002060"/>
                </a:solidFill>
              </a:rPr>
              <a:t>)</a:t>
            </a:r>
            <a:r>
              <a:rPr lang="ja-JP" altLang="en-US" sz="2400" b="1" dirty="0">
                <a:solidFill>
                  <a:srgbClr val="002060"/>
                </a:solidFill>
              </a:rPr>
              <a:t>検出例</a:t>
            </a:r>
            <a:r>
              <a:rPr lang="en-US" altLang="ja-JP" sz="2400" b="1" dirty="0">
                <a:solidFill>
                  <a:srgbClr val="002060"/>
                </a:solidFill>
              </a:rPr>
              <a:t> 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464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72295EDA-E0C0-4D47-870D-5D9C32B20C42}"/>
              </a:ext>
            </a:extLst>
          </p:cNvPr>
          <p:cNvSpPr/>
          <p:nvPr/>
        </p:nvSpPr>
        <p:spPr>
          <a:xfrm>
            <a:off x="4285548" y="3381613"/>
            <a:ext cx="1073590" cy="3177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13711AC4-A4B7-4608-B258-DBF3A0F309C9}"/>
              </a:ext>
            </a:extLst>
          </p:cNvPr>
          <p:cNvSpPr/>
          <p:nvPr/>
        </p:nvSpPr>
        <p:spPr>
          <a:xfrm>
            <a:off x="1381517" y="3623879"/>
            <a:ext cx="1073590" cy="1704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6D1CACB-2E04-4698-BAC6-06AFBEDE9861}"/>
              </a:ext>
            </a:extLst>
          </p:cNvPr>
          <p:cNvSpPr txBox="1"/>
          <p:nvPr/>
        </p:nvSpPr>
        <p:spPr>
          <a:xfrm>
            <a:off x="2733902" y="287014"/>
            <a:ext cx="3820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C00000"/>
                </a:solidFill>
              </a:rPr>
              <a:t>今回用いる細胞傷害活性系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50FAAE67-D762-4CC3-82D9-47BDA1D8E035}"/>
              </a:ext>
            </a:extLst>
          </p:cNvPr>
          <p:cNvGrpSpPr/>
          <p:nvPr/>
        </p:nvGrpSpPr>
        <p:grpSpPr>
          <a:xfrm>
            <a:off x="1370412" y="3558178"/>
            <a:ext cx="1084695" cy="247746"/>
            <a:chOff x="1456841" y="1061861"/>
            <a:chExt cx="1084695" cy="247746"/>
          </a:xfrm>
        </p:grpSpPr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735D23AD-C760-40DA-A3B9-751170C5FD16}"/>
                </a:ext>
              </a:extLst>
            </p:cNvPr>
            <p:cNvCxnSpPr/>
            <p:nvPr/>
          </p:nvCxnSpPr>
          <p:spPr>
            <a:xfrm>
              <a:off x="1456841" y="1061861"/>
              <a:ext cx="0" cy="23999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1C01292D-1C97-4D21-B136-2D616BCAA6C0}"/>
                </a:ext>
              </a:extLst>
            </p:cNvPr>
            <p:cNvCxnSpPr/>
            <p:nvPr/>
          </p:nvCxnSpPr>
          <p:spPr>
            <a:xfrm>
              <a:off x="1456841" y="1309607"/>
              <a:ext cx="108469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5629DD06-69C1-4040-BDBF-2110DC6CAD60}"/>
                </a:ext>
              </a:extLst>
            </p:cNvPr>
            <p:cNvCxnSpPr/>
            <p:nvPr/>
          </p:nvCxnSpPr>
          <p:spPr>
            <a:xfrm>
              <a:off x="2541536" y="1061861"/>
              <a:ext cx="0" cy="23999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楕円 8">
            <a:extLst>
              <a:ext uri="{FF2B5EF4-FFF2-40B4-BE49-F238E27FC236}">
                <a16:creationId xmlns:a16="http://schemas.microsoft.com/office/drawing/2014/main" id="{01D436E6-09ED-4D0C-9EC7-4EC0A08C511E}"/>
              </a:ext>
            </a:extLst>
          </p:cNvPr>
          <p:cNvSpPr/>
          <p:nvPr/>
        </p:nvSpPr>
        <p:spPr>
          <a:xfrm>
            <a:off x="1378236" y="3709059"/>
            <a:ext cx="238844" cy="929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E85382BE-6993-4C71-8B51-125F45A6CE77}"/>
              </a:ext>
            </a:extLst>
          </p:cNvPr>
          <p:cNvSpPr/>
          <p:nvPr/>
        </p:nvSpPr>
        <p:spPr>
          <a:xfrm>
            <a:off x="1601658" y="3701310"/>
            <a:ext cx="238844" cy="929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34617BD0-66FC-4E54-BB5D-D40E71D3DE02}"/>
              </a:ext>
            </a:extLst>
          </p:cNvPr>
          <p:cNvSpPr/>
          <p:nvPr/>
        </p:nvSpPr>
        <p:spPr>
          <a:xfrm>
            <a:off x="1983933" y="3701311"/>
            <a:ext cx="238844" cy="929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2212CE8D-9845-464B-8860-FE5B55EA7659}"/>
              </a:ext>
            </a:extLst>
          </p:cNvPr>
          <p:cNvSpPr/>
          <p:nvPr/>
        </p:nvSpPr>
        <p:spPr>
          <a:xfrm>
            <a:off x="2208438" y="3701310"/>
            <a:ext cx="238844" cy="929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8C0D8C6-3C36-4DD5-AC20-2AAF129DD8B7}"/>
              </a:ext>
            </a:extLst>
          </p:cNvPr>
          <p:cNvSpPr/>
          <p:nvPr/>
        </p:nvSpPr>
        <p:spPr>
          <a:xfrm>
            <a:off x="1793337" y="3709060"/>
            <a:ext cx="238844" cy="929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44">
            <a:extLst>
              <a:ext uri="{FF2B5EF4-FFF2-40B4-BE49-F238E27FC236}">
                <a16:creationId xmlns:a16="http://schemas.microsoft.com/office/drawing/2014/main" id="{E39705F7-FBA0-4A37-8430-D05739417379}"/>
              </a:ext>
            </a:extLst>
          </p:cNvPr>
          <p:cNvSpPr/>
          <p:nvPr/>
        </p:nvSpPr>
        <p:spPr>
          <a:xfrm>
            <a:off x="1540039" y="3093748"/>
            <a:ext cx="182377" cy="1704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4">
            <a:extLst>
              <a:ext uri="{FF2B5EF4-FFF2-40B4-BE49-F238E27FC236}">
                <a16:creationId xmlns:a16="http://schemas.microsoft.com/office/drawing/2014/main" id="{030F8A06-9E4A-49E0-99BA-E4DEF0B9F9FA}"/>
              </a:ext>
            </a:extLst>
          </p:cNvPr>
          <p:cNvSpPr/>
          <p:nvPr/>
        </p:nvSpPr>
        <p:spPr>
          <a:xfrm>
            <a:off x="1986284" y="3093748"/>
            <a:ext cx="182377" cy="1704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BB7EAC7-C71F-42E6-910E-7EAB02D98D69}"/>
              </a:ext>
            </a:extLst>
          </p:cNvPr>
          <p:cNvSpPr txBox="1"/>
          <p:nvPr/>
        </p:nvSpPr>
        <p:spPr>
          <a:xfrm>
            <a:off x="1301053" y="3817549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HSC-3pp65</a:t>
            </a:r>
            <a:endParaRPr kumimoji="1" lang="ja-JP" altLang="en-US" b="1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E38F479-D370-49ED-8732-61220F2ABC49}"/>
              </a:ext>
            </a:extLst>
          </p:cNvPr>
          <p:cNvSpPr txBox="1"/>
          <p:nvPr/>
        </p:nvSpPr>
        <p:spPr>
          <a:xfrm>
            <a:off x="1340433" y="2664737"/>
            <a:ext cx="11493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CMV-CTL</a:t>
            </a:r>
            <a:endParaRPr kumimoji="1" lang="ja-JP" altLang="en-US" sz="2000" b="1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43602C4-774C-4132-9031-E138DD58F5BE}"/>
              </a:ext>
            </a:extLst>
          </p:cNvPr>
          <p:cNvSpPr txBox="1"/>
          <p:nvPr/>
        </p:nvSpPr>
        <p:spPr>
          <a:xfrm>
            <a:off x="573277" y="1068136"/>
            <a:ext cx="7997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0070C0"/>
                </a:solidFill>
              </a:rPr>
              <a:t>Effector cell; </a:t>
            </a:r>
            <a:r>
              <a:rPr kumimoji="1" lang="en-US" altLang="ja-JP" sz="2000" b="1" dirty="0" err="1"/>
              <a:t>Cytomegarovirus</a:t>
            </a:r>
            <a:r>
              <a:rPr kumimoji="1" lang="ja-JP" altLang="en-US" sz="2000" b="1" dirty="0"/>
              <a:t>（</a:t>
            </a:r>
            <a:r>
              <a:rPr kumimoji="1" lang="en-US" altLang="ja-JP" sz="2000" b="1" dirty="0"/>
              <a:t>CMV</a:t>
            </a:r>
            <a:r>
              <a:rPr kumimoji="1" lang="ja-JP" altLang="en-US" sz="2000" b="1" dirty="0"/>
              <a:t>）</a:t>
            </a:r>
            <a:r>
              <a:rPr kumimoji="1" lang="en-US" altLang="ja-JP" sz="2000" b="1" dirty="0"/>
              <a:t>pp65 antigen specific CTL (CMV-CTL)</a:t>
            </a:r>
            <a:endParaRPr kumimoji="1" lang="ja-JP" altLang="en-US" sz="2000" b="1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AD4345D-EEE0-49FB-91FD-1B2F1D6E16B1}"/>
              </a:ext>
            </a:extLst>
          </p:cNvPr>
          <p:cNvSpPr txBox="1"/>
          <p:nvPr/>
        </p:nvSpPr>
        <p:spPr>
          <a:xfrm>
            <a:off x="573277" y="1561468"/>
            <a:ext cx="7098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0070C0"/>
                </a:solidFill>
              </a:rPr>
              <a:t>Target cell; </a:t>
            </a:r>
            <a:r>
              <a:rPr kumimoji="1" lang="en-US" altLang="ja-JP" sz="2000" b="1" dirty="0"/>
              <a:t>CMVpp65 antigen transfected HSC-3 cell (HSC-3pp65) </a:t>
            </a:r>
            <a:endParaRPr kumimoji="1" lang="ja-JP" altLang="en-US" sz="2000" b="1" dirty="0"/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E075202-92C3-412C-9B6E-9CB2F55234F0}"/>
              </a:ext>
            </a:extLst>
          </p:cNvPr>
          <p:cNvCxnSpPr/>
          <p:nvPr/>
        </p:nvCxnSpPr>
        <p:spPr>
          <a:xfrm>
            <a:off x="2622884" y="2864792"/>
            <a:ext cx="770021" cy="39937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C3C6801C-61D8-4194-B96A-ABB487448BA7}"/>
              </a:ext>
            </a:extLst>
          </p:cNvPr>
          <p:cNvCxnSpPr>
            <a:cxnSpLocks/>
          </p:cNvCxnSpPr>
          <p:nvPr/>
        </p:nvCxnSpPr>
        <p:spPr>
          <a:xfrm flipV="1">
            <a:off x="2622884" y="3264168"/>
            <a:ext cx="770021" cy="41400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46AAB376-99A4-4544-BC5F-0633B6BE6509}"/>
              </a:ext>
            </a:extLst>
          </p:cNvPr>
          <p:cNvCxnSpPr/>
          <p:nvPr/>
        </p:nvCxnSpPr>
        <p:spPr>
          <a:xfrm>
            <a:off x="3392905" y="3260157"/>
            <a:ext cx="72948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BF432ACD-66AA-4D49-9FC3-DB85A716EBE6}"/>
              </a:ext>
            </a:extLst>
          </p:cNvPr>
          <p:cNvGrpSpPr/>
          <p:nvPr/>
        </p:nvGrpSpPr>
        <p:grpSpPr>
          <a:xfrm>
            <a:off x="4293373" y="3160923"/>
            <a:ext cx="1084695" cy="540385"/>
            <a:chOff x="1456841" y="1061861"/>
            <a:chExt cx="1084695" cy="247746"/>
          </a:xfrm>
        </p:grpSpPr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86C8E956-254A-45AA-B498-E55DDB5F627F}"/>
                </a:ext>
              </a:extLst>
            </p:cNvPr>
            <p:cNvCxnSpPr/>
            <p:nvPr/>
          </p:nvCxnSpPr>
          <p:spPr>
            <a:xfrm>
              <a:off x="1456841" y="1061861"/>
              <a:ext cx="0" cy="23999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3D5301E7-D090-4731-8628-AE5D69E2A062}"/>
                </a:ext>
              </a:extLst>
            </p:cNvPr>
            <p:cNvCxnSpPr/>
            <p:nvPr/>
          </p:nvCxnSpPr>
          <p:spPr>
            <a:xfrm>
              <a:off x="1456841" y="1309607"/>
              <a:ext cx="108469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079499EC-F90C-4E94-864E-60389B0A6B69}"/>
                </a:ext>
              </a:extLst>
            </p:cNvPr>
            <p:cNvCxnSpPr/>
            <p:nvPr/>
          </p:nvCxnSpPr>
          <p:spPr>
            <a:xfrm>
              <a:off x="2541536" y="1061861"/>
              <a:ext cx="0" cy="23999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楕円 29">
            <a:extLst>
              <a:ext uri="{FF2B5EF4-FFF2-40B4-BE49-F238E27FC236}">
                <a16:creationId xmlns:a16="http://schemas.microsoft.com/office/drawing/2014/main" id="{79A420EC-06B2-499D-BA9D-FBFA5D2D8020}"/>
              </a:ext>
            </a:extLst>
          </p:cNvPr>
          <p:cNvSpPr/>
          <p:nvPr/>
        </p:nvSpPr>
        <p:spPr>
          <a:xfrm>
            <a:off x="4301197" y="3600561"/>
            <a:ext cx="238844" cy="929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AB530207-BA38-4F07-9425-15FC5B2EA825}"/>
              </a:ext>
            </a:extLst>
          </p:cNvPr>
          <p:cNvSpPr/>
          <p:nvPr/>
        </p:nvSpPr>
        <p:spPr>
          <a:xfrm>
            <a:off x="4524619" y="3592812"/>
            <a:ext cx="238844" cy="929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762ED0DA-CF9F-468E-9675-7832542AC139}"/>
              </a:ext>
            </a:extLst>
          </p:cNvPr>
          <p:cNvSpPr/>
          <p:nvPr/>
        </p:nvSpPr>
        <p:spPr>
          <a:xfrm>
            <a:off x="4906894" y="3592813"/>
            <a:ext cx="238844" cy="929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F774F35B-5FA1-40F0-B96E-41FF9DD97C20}"/>
              </a:ext>
            </a:extLst>
          </p:cNvPr>
          <p:cNvSpPr/>
          <p:nvPr/>
        </p:nvSpPr>
        <p:spPr>
          <a:xfrm>
            <a:off x="5131399" y="3592812"/>
            <a:ext cx="238844" cy="929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楕円 33">
            <a:extLst>
              <a:ext uri="{FF2B5EF4-FFF2-40B4-BE49-F238E27FC236}">
                <a16:creationId xmlns:a16="http://schemas.microsoft.com/office/drawing/2014/main" id="{70D81FA3-55EE-4B94-B497-D26A15DF9D82}"/>
              </a:ext>
            </a:extLst>
          </p:cNvPr>
          <p:cNvSpPr/>
          <p:nvPr/>
        </p:nvSpPr>
        <p:spPr>
          <a:xfrm>
            <a:off x="4716298" y="3600562"/>
            <a:ext cx="238844" cy="929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144">
            <a:extLst>
              <a:ext uri="{FF2B5EF4-FFF2-40B4-BE49-F238E27FC236}">
                <a16:creationId xmlns:a16="http://schemas.microsoft.com/office/drawing/2014/main" id="{9EA2005D-DBA5-4563-8438-999A50A484F3}"/>
              </a:ext>
            </a:extLst>
          </p:cNvPr>
          <p:cNvSpPr/>
          <p:nvPr/>
        </p:nvSpPr>
        <p:spPr>
          <a:xfrm>
            <a:off x="4669237" y="3448799"/>
            <a:ext cx="182377" cy="1704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円/楕円 144">
            <a:extLst>
              <a:ext uri="{FF2B5EF4-FFF2-40B4-BE49-F238E27FC236}">
                <a16:creationId xmlns:a16="http://schemas.microsoft.com/office/drawing/2014/main" id="{EE30D93B-F7A4-400B-A65E-31F00E0C30B2}"/>
              </a:ext>
            </a:extLst>
          </p:cNvPr>
          <p:cNvSpPr/>
          <p:nvPr/>
        </p:nvSpPr>
        <p:spPr>
          <a:xfrm>
            <a:off x="4963361" y="3430141"/>
            <a:ext cx="182377" cy="1704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BF4A72B8-F36E-4608-B9B7-F46B9800BED7}"/>
              </a:ext>
            </a:extLst>
          </p:cNvPr>
          <p:cNvCxnSpPr>
            <a:cxnSpLocks/>
          </p:cNvCxnSpPr>
          <p:nvPr/>
        </p:nvCxnSpPr>
        <p:spPr>
          <a:xfrm>
            <a:off x="5553257" y="3430141"/>
            <a:ext cx="108817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047EFFA4-5985-45FE-BA02-6B8D95EEE164}"/>
              </a:ext>
            </a:extLst>
          </p:cNvPr>
          <p:cNvSpPr txBox="1"/>
          <p:nvPr/>
        </p:nvSpPr>
        <p:spPr>
          <a:xfrm>
            <a:off x="3184487" y="2211360"/>
            <a:ext cx="221777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b="1" dirty="0" err="1">
                <a:solidFill>
                  <a:srgbClr val="002060"/>
                </a:solidFill>
              </a:rPr>
              <a:t>IncuCyte</a:t>
            </a:r>
            <a:r>
              <a:rPr lang="en-US" altLang="ja-JP" sz="1400" b="1" dirty="0">
                <a:solidFill>
                  <a:srgbClr val="002060"/>
                </a:solidFill>
              </a:rPr>
              <a:t>® Caspase-3/7 Green Apoptosis Assay Reagent </a:t>
            </a:r>
            <a:endParaRPr lang="ja-JP" altLang="en-US" sz="1400" dirty="0"/>
          </a:p>
        </p:txBody>
      </p:sp>
      <p:sp>
        <p:nvSpPr>
          <p:cNvPr id="44" name="二等辺三角形 43">
            <a:extLst>
              <a:ext uri="{FF2B5EF4-FFF2-40B4-BE49-F238E27FC236}">
                <a16:creationId xmlns:a16="http://schemas.microsoft.com/office/drawing/2014/main" id="{85B2E9F0-8BBF-4FEB-B297-20E8A4182565}"/>
              </a:ext>
            </a:extLst>
          </p:cNvPr>
          <p:cNvSpPr/>
          <p:nvPr/>
        </p:nvSpPr>
        <p:spPr>
          <a:xfrm rot="8071394">
            <a:off x="4165838" y="2741705"/>
            <a:ext cx="87068" cy="364641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楕円 44">
            <a:extLst>
              <a:ext uri="{FF2B5EF4-FFF2-40B4-BE49-F238E27FC236}">
                <a16:creationId xmlns:a16="http://schemas.microsoft.com/office/drawing/2014/main" id="{9B203ABE-4856-4309-A165-1D8618CFA6C8}"/>
              </a:ext>
            </a:extLst>
          </p:cNvPr>
          <p:cNvSpPr/>
          <p:nvPr/>
        </p:nvSpPr>
        <p:spPr>
          <a:xfrm>
            <a:off x="4371287" y="3099056"/>
            <a:ext cx="45862" cy="4571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楕円 47">
            <a:extLst>
              <a:ext uri="{FF2B5EF4-FFF2-40B4-BE49-F238E27FC236}">
                <a16:creationId xmlns:a16="http://schemas.microsoft.com/office/drawing/2014/main" id="{9409C18E-52AF-4C96-A28D-28E76F41FA30}"/>
              </a:ext>
            </a:extLst>
          </p:cNvPr>
          <p:cNvSpPr/>
          <p:nvPr/>
        </p:nvSpPr>
        <p:spPr>
          <a:xfrm>
            <a:off x="4403372" y="3219372"/>
            <a:ext cx="45862" cy="4571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23CBCAD9-7A5D-412B-92F2-604ACC1DB63B}"/>
              </a:ext>
            </a:extLst>
          </p:cNvPr>
          <p:cNvSpPr/>
          <p:nvPr/>
        </p:nvSpPr>
        <p:spPr>
          <a:xfrm>
            <a:off x="6876348" y="3314438"/>
            <a:ext cx="1073590" cy="3177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136BDAE2-1164-4C1A-848C-270A27FFC9C2}"/>
              </a:ext>
            </a:extLst>
          </p:cNvPr>
          <p:cNvGrpSpPr/>
          <p:nvPr/>
        </p:nvGrpSpPr>
        <p:grpSpPr>
          <a:xfrm>
            <a:off x="6884173" y="3093748"/>
            <a:ext cx="1084695" cy="540385"/>
            <a:chOff x="1456841" y="1061861"/>
            <a:chExt cx="1084695" cy="247746"/>
          </a:xfrm>
        </p:grpSpPr>
        <p:cxnSp>
          <p:nvCxnSpPr>
            <p:cNvPr id="52" name="直線コネクタ 51">
              <a:extLst>
                <a:ext uri="{FF2B5EF4-FFF2-40B4-BE49-F238E27FC236}">
                  <a16:creationId xmlns:a16="http://schemas.microsoft.com/office/drawing/2014/main" id="{F1519B7F-F6FB-46B4-9042-03B3F620D8AD}"/>
                </a:ext>
              </a:extLst>
            </p:cNvPr>
            <p:cNvCxnSpPr/>
            <p:nvPr/>
          </p:nvCxnSpPr>
          <p:spPr>
            <a:xfrm>
              <a:off x="1456841" y="1061861"/>
              <a:ext cx="0" cy="23999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10A71AD6-11BB-420C-AB1F-6BB4C137D754}"/>
                </a:ext>
              </a:extLst>
            </p:cNvPr>
            <p:cNvCxnSpPr/>
            <p:nvPr/>
          </p:nvCxnSpPr>
          <p:spPr>
            <a:xfrm>
              <a:off x="1456841" y="1309607"/>
              <a:ext cx="108469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>
              <a:extLst>
                <a:ext uri="{FF2B5EF4-FFF2-40B4-BE49-F238E27FC236}">
                  <a16:creationId xmlns:a16="http://schemas.microsoft.com/office/drawing/2014/main" id="{47345FF9-03D6-4906-9EE5-954C2652E93E}"/>
                </a:ext>
              </a:extLst>
            </p:cNvPr>
            <p:cNvCxnSpPr/>
            <p:nvPr/>
          </p:nvCxnSpPr>
          <p:spPr>
            <a:xfrm>
              <a:off x="2541536" y="1061861"/>
              <a:ext cx="0" cy="23999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楕円 54">
            <a:extLst>
              <a:ext uri="{FF2B5EF4-FFF2-40B4-BE49-F238E27FC236}">
                <a16:creationId xmlns:a16="http://schemas.microsoft.com/office/drawing/2014/main" id="{6E1BE629-A65C-4A99-822A-53CA4355DFA2}"/>
              </a:ext>
            </a:extLst>
          </p:cNvPr>
          <p:cNvSpPr/>
          <p:nvPr/>
        </p:nvSpPr>
        <p:spPr>
          <a:xfrm>
            <a:off x="6924823" y="3559793"/>
            <a:ext cx="78849" cy="6658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楕円 55">
            <a:extLst>
              <a:ext uri="{FF2B5EF4-FFF2-40B4-BE49-F238E27FC236}">
                <a16:creationId xmlns:a16="http://schemas.microsoft.com/office/drawing/2014/main" id="{D9900574-E54C-4AF0-8939-C96B0534BBFB}"/>
              </a:ext>
            </a:extLst>
          </p:cNvPr>
          <p:cNvSpPr/>
          <p:nvPr/>
        </p:nvSpPr>
        <p:spPr>
          <a:xfrm>
            <a:off x="7115419" y="3552044"/>
            <a:ext cx="67844" cy="6658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楕円 56">
            <a:extLst>
              <a:ext uri="{FF2B5EF4-FFF2-40B4-BE49-F238E27FC236}">
                <a16:creationId xmlns:a16="http://schemas.microsoft.com/office/drawing/2014/main" id="{BBD03C81-BE9D-4A66-8FB0-F95F883C9754}"/>
              </a:ext>
            </a:extLst>
          </p:cNvPr>
          <p:cNvSpPr/>
          <p:nvPr/>
        </p:nvSpPr>
        <p:spPr>
          <a:xfrm>
            <a:off x="7497694" y="3525638"/>
            <a:ext cx="238844" cy="929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楕円 57">
            <a:extLst>
              <a:ext uri="{FF2B5EF4-FFF2-40B4-BE49-F238E27FC236}">
                <a16:creationId xmlns:a16="http://schemas.microsoft.com/office/drawing/2014/main" id="{07AD6C4F-63ED-4FA3-88EA-CE4E93D8E890}"/>
              </a:ext>
            </a:extLst>
          </p:cNvPr>
          <p:cNvSpPr/>
          <p:nvPr/>
        </p:nvSpPr>
        <p:spPr>
          <a:xfrm>
            <a:off x="7793237" y="3552044"/>
            <a:ext cx="79927" cy="6658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楕円 58">
            <a:extLst>
              <a:ext uri="{FF2B5EF4-FFF2-40B4-BE49-F238E27FC236}">
                <a16:creationId xmlns:a16="http://schemas.microsoft.com/office/drawing/2014/main" id="{003CD1C0-61EE-4BD6-9467-064CFB7CC83C}"/>
              </a:ext>
            </a:extLst>
          </p:cNvPr>
          <p:cNvSpPr/>
          <p:nvPr/>
        </p:nvSpPr>
        <p:spPr>
          <a:xfrm>
            <a:off x="7307098" y="3533387"/>
            <a:ext cx="238844" cy="929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円/楕円 144">
            <a:extLst>
              <a:ext uri="{FF2B5EF4-FFF2-40B4-BE49-F238E27FC236}">
                <a16:creationId xmlns:a16="http://schemas.microsoft.com/office/drawing/2014/main" id="{999977D2-3CFC-4431-9B50-3088A6404D63}"/>
              </a:ext>
            </a:extLst>
          </p:cNvPr>
          <p:cNvSpPr/>
          <p:nvPr/>
        </p:nvSpPr>
        <p:spPr>
          <a:xfrm>
            <a:off x="7260037" y="3381624"/>
            <a:ext cx="182377" cy="1704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円/楕円 144">
            <a:extLst>
              <a:ext uri="{FF2B5EF4-FFF2-40B4-BE49-F238E27FC236}">
                <a16:creationId xmlns:a16="http://schemas.microsoft.com/office/drawing/2014/main" id="{D142B5D9-4C09-454A-B8CE-FE8A932071A1}"/>
              </a:ext>
            </a:extLst>
          </p:cNvPr>
          <p:cNvSpPr/>
          <p:nvPr/>
        </p:nvSpPr>
        <p:spPr>
          <a:xfrm>
            <a:off x="7554161" y="3362966"/>
            <a:ext cx="182377" cy="1704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5" name="直線矢印コネクタ 64">
            <a:extLst>
              <a:ext uri="{FF2B5EF4-FFF2-40B4-BE49-F238E27FC236}">
                <a16:creationId xmlns:a16="http://schemas.microsoft.com/office/drawing/2014/main" id="{B3A4801F-646E-41F7-9DD3-6EEF2AEE342C}"/>
              </a:ext>
            </a:extLst>
          </p:cNvPr>
          <p:cNvCxnSpPr>
            <a:cxnSpLocks/>
          </p:cNvCxnSpPr>
          <p:nvPr/>
        </p:nvCxnSpPr>
        <p:spPr>
          <a:xfrm flipV="1">
            <a:off x="6047873" y="3525638"/>
            <a:ext cx="0" cy="6612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0E47F2-F0F7-4477-810D-275B96EB8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032" y="4330641"/>
            <a:ext cx="6032657" cy="238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F8C6DBCE-641E-44B7-8B1D-028C0B5D9EE4}"/>
              </a:ext>
            </a:extLst>
          </p:cNvPr>
          <p:cNvSpPr txBox="1"/>
          <p:nvPr/>
        </p:nvSpPr>
        <p:spPr>
          <a:xfrm>
            <a:off x="4792343" y="4286599"/>
            <a:ext cx="280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FV3000 </a:t>
            </a:r>
            <a:r>
              <a:rPr kumimoji="1" lang="ja-JP" altLang="en-US" dirty="0"/>
              <a:t>でタイムラプス解析</a:t>
            </a:r>
          </a:p>
        </p:txBody>
      </p:sp>
    </p:spTree>
    <p:extLst>
      <p:ext uri="{BB962C8B-B14F-4D97-AF65-F5344CB8AC3E}">
        <p14:creationId xmlns:p14="http://schemas.microsoft.com/office/powerpoint/2010/main" val="134921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BE80B47-4008-45A1-88F1-3795C5D62D7A}"/>
              </a:ext>
            </a:extLst>
          </p:cNvPr>
          <p:cNvSpPr txBox="1"/>
          <p:nvPr/>
        </p:nvSpPr>
        <p:spPr>
          <a:xfrm>
            <a:off x="2422001" y="5281992"/>
            <a:ext cx="3833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/>
              <a:t>研究創出支援センター　鈴木 進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9142C70-F2EC-436D-B6EA-CC5B7EAB9CF9}"/>
              </a:ext>
            </a:extLst>
          </p:cNvPr>
          <p:cNvSpPr txBox="1"/>
          <p:nvPr/>
        </p:nvSpPr>
        <p:spPr>
          <a:xfrm>
            <a:off x="5616749" y="279958"/>
            <a:ext cx="3276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/>
              <a:t>令和</a:t>
            </a:r>
            <a:r>
              <a:rPr kumimoji="1" lang="en-US" altLang="ja-JP" sz="1600" b="1" dirty="0"/>
              <a:t>2</a:t>
            </a:r>
            <a:r>
              <a:rPr kumimoji="1" lang="ja-JP" altLang="en-US" sz="1600" b="1" dirty="0"/>
              <a:t>年度 第三回 実験技術講習会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1155464" y="2600399"/>
            <a:ext cx="69494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>
                <a:latin typeface="+mn-ea"/>
                <a:cs typeface="Times New Roman" panose="02020603050405020304" pitchFamily="18" charset="0"/>
              </a:rPr>
              <a:t>(1) T</a:t>
            </a:r>
            <a:r>
              <a:rPr lang="ja-JP" altLang="en-US" sz="2000" b="1" dirty="0">
                <a:latin typeface="+mn-ea"/>
                <a:cs typeface="Times New Roman" panose="02020603050405020304" pitchFamily="18" charset="0"/>
              </a:rPr>
              <a:t>細胞、</a:t>
            </a:r>
            <a:r>
              <a:rPr lang="en-US" altLang="ja-JP" sz="2000" b="1" dirty="0">
                <a:latin typeface="+mn-ea"/>
                <a:cs typeface="Times New Roman" panose="02020603050405020304" pitchFamily="18" charset="0"/>
              </a:rPr>
              <a:t>NK</a:t>
            </a:r>
            <a:r>
              <a:rPr lang="ja-JP" altLang="en-US" sz="2000" b="1" dirty="0">
                <a:latin typeface="+mn-ea"/>
                <a:cs typeface="Times New Roman" panose="02020603050405020304" pitchFamily="18" charset="0"/>
              </a:rPr>
              <a:t>細胞による細胞傷害機序</a:t>
            </a:r>
            <a:endParaRPr lang="en-US" altLang="ja-JP" sz="2000" b="1" dirty="0">
              <a:latin typeface="+mn-ea"/>
              <a:cs typeface="Times New Roman" panose="02020603050405020304" pitchFamily="18" charset="0"/>
            </a:endParaRPr>
          </a:p>
          <a:p>
            <a:endParaRPr lang="en-US" altLang="ja-JP" sz="2000" b="1" dirty="0">
              <a:latin typeface="+mn-ea"/>
              <a:cs typeface="Times New Roman" panose="02020603050405020304" pitchFamily="18" charset="0"/>
            </a:endParaRPr>
          </a:p>
          <a:p>
            <a:r>
              <a:rPr lang="en-US" altLang="ja-JP" sz="2000" b="1" dirty="0">
                <a:latin typeface="+mn-ea"/>
                <a:cs typeface="Times New Roman" panose="02020603050405020304" pitchFamily="18" charset="0"/>
              </a:rPr>
              <a:t>(2)</a:t>
            </a:r>
            <a:r>
              <a:rPr lang="ja-JP" altLang="en-US" sz="2000" b="1" dirty="0">
                <a:latin typeface="+mn-ea"/>
                <a:cs typeface="Times New Roman" panose="02020603050405020304" pitchFamily="18" charset="0"/>
              </a:rPr>
              <a:t> 共焦点レーザー顕微鏡を用いた細胞傷害タイムラプス撮影</a:t>
            </a:r>
            <a:endParaRPr lang="ja-JP" altLang="en-US" sz="2000" b="1" dirty="0">
              <a:latin typeface="+mn-ea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016918" y="1052038"/>
            <a:ext cx="7087992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200"/>
              </a:lnSpc>
              <a:spcAft>
                <a:spcPts val="0"/>
              </a:spcAft>
            </a:pPr>
            <a:r>
              <a:rPr lang="ja-JP" altLang="en-US" sz="2400" b="1" i="0" dirty="0">
                <a:solidFill>
                  <a:srgbClr val="C00000"/>
                </a:solidFill>
                <a:effectLst/>
                <a:latin typeface="+mn-ea"/>
              </a:rPr>
              <a:t>共焦点レーザー顕微鏡を用いた細胞傷害活性の測定</a:t>
            </a:r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3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97"/>
    </mc:Choice>
    <mc:Fallback xmlns="">
      <p:transition spd="slow" advTm="24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437" x="7510463" y="4776788"/>
          <p14:tracePt t="20448" x="7446963" y="4776788"/>
          <p14:tracePt t="20458" x="7375525" y="4768850"/>
          <p14:tracePt t="20467" x="7269163" y="4741863"/>
          <p14:tracePt t="20483" x="7126288" y="4697413"/>
          <p14:tracePt t="20499" x="6554788" y="4473575"/>
          <p14:tracePt t="20516" x="5822950" y="4108450"/>
          <p14:tracePt t="20533" x="5429250" y="3929063"/>
          <p14:tracePt t="20550" x="4483100" y="3768725"/>
          <p14:tracePt t="20567" x="3429000" y="3330575"/>
          <p14:tracePt t="20584" x="3000375" y="3259138"/>
          <p14:tracePt t="20600" x="2419350" y="3170238"/>
          <p14:tracePt t="20616" x="2197100" y="3044825"/>
          <p14:tracePt t="20882" x="2170113" y="3027363"/>
          <p14:tracePt t="20891" x="2143125" y="3009900"/>
          <p14:tracePt t="20903" x="2081213" y="2955925"/>
          <p14:tracePt t="20916" x="1955800" y="2830513"/>
          <p14:tracePt t="20932" x="1589088" y="2411413"/>
          <p14:tracePt t="20950" x="1374775" y="2125663"/>
          <p14:tracePt t="20966" x="919163" y="1554163"/>
          <p14:tracePt t="20983" x="625475" y="1116013"/>
          <p14:tracePt t="21000" x="527050" y="874713"/>
          <p14:tracePt t="21016" x="527050" y="847725"/>
          <p14:tracePt t="21239" x="482600" y="847725"/>
          <p14:tracePt t="21248" x="393700" y="795338"/>
          <p14:tracePt t="21260" x="204788" y="731838"/>
          <p14:tracePt t="23087" x="160338" y="142875"/>
          <p14:tracePt t="23099" x="169863" y="142875"/>
          <p14:tracePt t="23106" x="187325" y="160338"/>
          <p14:tracePt t="23118" x="204788" y="160338"/>
          <p14:tracePt t="23135" x="223838" y="169863"/>
          <p14:tracePt t="23149" x="241300" y="169863"/>
          <p14:tracePt t="23183" x="250825" y="169863"/>
          <p14:tracePt t="23227" x="250825" y="152400"/>
          <p14:tracePt t="23235" x="223838" y="142875"/>
          <p14:tracePt t="23245" x="196850" y="125413"/>
          <p14:tracePt t="23255" x="169863" y="107950"/>
          <p14:tracePt t="24235" x="44450" y="889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913366" y="262029"/>
            <a:ext cx="7835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C00000"/>
                </a:solidFill>
              </a:rPr>
              <a:t>CD8+T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細胞と</a:t>
            </a:r>
            <a:r>
              <a:rPr kumimoji="1" lang="en-US" altLang="ja-JP" sz="2400" b="1" dirty="0">
                <a:solidFill>
                  <a:srgbClr val="C00000"/>
                </a:solidFill>
              </a:rPr>
              <a:t>Natural Killer (NK) 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細胞が、細胞傷害活性持つ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53976" y="3284293"/>
            <a:ext cx="946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000" dirty="0"/>
              <a:t>白血球</a:t>
            </a: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1785090" y="2207711"/>
            <a:ext cx="4254" cy="348693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1525377" y="3488170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1789861" y="2198541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1753977" y="3488170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1769346" y="4807762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2017717" y="2065254"/>
            <a:ext cx="692150" cy="3968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ja-JP" altLang="en-US" sz="2000" dirty="0"/>
              <a:t>単球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907917" y="3289732"/>
            <a:ext cx="1100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000" dirty="0"/>
              <a:t>リンパ球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2078051" y="4561492"/>
            <a:ext cx="946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000" dirty="0"/>
              <a:t>顆粒球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3225344" y="4579237"/>
            <a:ext cx="946150" cy="3968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ja-JP" altLang="en-US" sz="2000"/>
              <a:t>好中球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4402464" y="4588790"/>
            <a:ext cx="946150" cy="3968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ja-JP" altLang="en-US" sz="2000" dirty="0"/>
              <a:t>好酸球</a:t>
            </a:r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5665688" y="4579237"/>
            <a:ext cx="1200150" cy="3968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ja-JP" altLang="en-US" sz="2000" dirty="0"/>
              <a:t>好塩基球</a:t>
            </a:r>
          </a:p>
        </p:txBody>
      </p:sp>
      <p:sp>
        <p:nvSpPr>
          <p:cNvPr id="24" name="Line 25"/>
          <p:cNvSpPr>
            <a:spLocks noChangeShapeType="1"/>
          </p:cNvSpPr>
          <p:nvPr/>
        </p:nvSpPr>
        <p:spPr bwMode="auto">
          <a:xfrm>
            <a:off x="3200325" y="2855029"/>
            <a:ext cx="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>
            <a:off x="2971725" y="3464629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6" name="Line 27"/>
          <p:cNvSpPr>
            <a:spLocks noChangeShapeType="1"/>
          </p:cNvSpPr>
          <p:nvPr/>
        </p:nvSpPr>
        <p:spPr bwMode="auto">
          <a:xfrm>
            <a:off x="3200325" y="2855029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7" name="Line 28"/>
          <p:cNvSpPr>
            <a:spLocks noChangeShapeType="1"/>
          </p:cNvSpPr>
          <p:nvPr/>
        </p:nvSpPr>
        <p:spPr bwMode="auto">
          <a:xfrm>
            <a:off x="3200325" y="3464629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8" name="Line 29"/>
          <p:cNvSpPr>
            <a:spLocks noChangeShapeType="1"/>
          </p:cNvSpPr>
          <p:nvPr/>
        </p:nvSpPr>
        <p:spPr bwMode="auto">
          <a:xfrm>
            <a:off x="3200325" y="4074229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9" name="Text Box 30"/>
          <p:cNvSpPr txBox="1">
            <a:spLocks noChangeArrowheads="1"/>
          </p:cNvSpPr>
          <p:nvPr/>
        </p:nvSpPr>
        <p:spPr bwMode="auto">
          <a:xfrm>
            <a:off x="3565450" y="2686754"/>
            <a:ext cx="847725" cy="396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dirty="0"/>
              <a:t>T</a:t>
            </a:r>
            <a:r>
              <a:rPr lang="ja-JP" altLang="en-US" sz="2000" dirty="0"/>
              <a:t>細胞</a:t>
            </a: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3581325" y="3285242"/>
            <a:ext cx="1010213" cy="40011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</a:rPr>
              <a:t>NK</a:t>
            </a:r>
            <a:r>
              <a:rPr lang="ja-JP" altLang="en-US" sz="2000" b="1" dirty="0">
                <a:solidFill>
                  <a:srgbClr val="FF0000"/>
                </a:solidFill>
              </a:rPr>
              <a:t>細胞</a:t>
            </a:r>
          </a:p>
        </p:txBody>
      </p: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3581325" y="3845629"/>
            <a:ext cx="862013" cy="396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dirty="0"/>
              <a:t>B</a:t>
            </a:r>
            <a:r>
              <a:rPr lang="ja-JP" altLang="en-US" sz="2000" dirty="0"/>
              <a:t>細胞</a:t>
            </a:r>
          </a:p>
        </p:txBody>
      </p:sp>
      <p:sp>
        <p:nvSpPr>
          <p:cNvPr id="32" name="Line 33"/>
          <p:cNvSpPr>
            <a:spLocks noChangeShapeType="1"/>
          </p:cNvSpPr>
          <p:nvPr/>
        </p:nvSpPr>
        <p:spPr bwMode="auto">
          <a:xfrm flipV="1">
            <a:off x="4416548" y="2834690"/>
            <a:ext cx="1307203" cy="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3" name="Line 34"/>
          <p:cNvSpPr>
            <a:spLocks noChangeShapeType="1"/>
          </p:cNvSpPr>
          <p:nvPr/>
        </p:nvSpPr>
        <p:spPr bwMode="auto">
          <a:xfrm>
            <a:off x="5191008" y="2838340"/>
            <a:ext cx="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4" name="Line 35"/>
          <p:cNvSpPr>
            <a:spLocks noChangeShapeType="1"/>
          </p:cNvSpPr>
          <p:nvPr/>
        </p:nvSpPr>
        <p:spPr bwMode="auto">
          <a:xfrm flipV="1">
            <a:off x="5178289" y="3284293"/>
            <a:ext cx="487399" cy="272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5" name="Line 36"/>
          <p:cNvSpPr>
            <a:spLocks noChangeShapeType="1"/>
          </p:cNvSpPr>
          <p:nvPr/>
        </p:nvSpPr>
        <p:spPr bwMode="auto">
          <a:xfrm>
            <a:off x="5191008" y="3752740"/>
            <a:ext cx="4977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6" name="Text Box 37"/>
          <p:cNvSpPr txBox="1">
            <a:spLocks noChangeArrowheads="1"/>
          </p:cNvSpPr>
          <p:nvPr/>
        </p:nvSpPr>
        <p:spPr bwMode="auto">
          <a:xfrm>
            <a:off x="5676973" y="2639903"/>
            <a:ext cx="2150844" cy="396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ja-JP" altLang="en-US" sz="2000" b="1" dirty="0">
                <a:solidFill>
                  <a:srgbClr val="FF0000"/>
                </a:solidFill>
              </a:rPr>
              <a:t>細胞傷害性</a:t>
            </a:r>
            <a:r>
              <a:rPr lang="en-US" altLang="ja-JP" sz="2000" b="1" dirty="0">
                <a:solidFill>
                  <a:srgbClr val="FF0000"/>
                </a:solidFill>
              </a:rPr>
              <a:t>T</a:t>
            </a:r>
            <a:r>
              <a:rPr lang="ja-JP" altLang="en-US" sz="2000" b="1" dirty="0">
                <a:solidFill>
                  <a:srgbClr val="FF0000"/>
                </a:solidFill>
              </a:rPr>
              <a:t>細胞</a:t>
            </a:r>
          </a:p>
        </p:txBody>
      </p:sp>
      <p:sp>
        <p:nvSpPr>
          <p:cNvPr id="37" name="Text Box 39"/>
          <p:cNvSpPr txBox="1">
            <a:spLocks noChangeArrowheads="1"/>
          </p:cNvSpPr>
          <p:nvPr/>
        </p:nvSpPr>
        <p:spPr bwMode="auto">
          <a:xfrm>
            <a:off x="5676973" y="3097103"/>
            <a:ext cx="1839913" cy="396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ja-JP" altLang="en-US" sz="2000"/>
              <a:t>ヘルパー</a:t>
            </a:r>
            <a:r>
              <a:rPr lang="en-US" altLang="ja-JP" sz="2000"/>
              <a:t>T</a:t>
            </a:r>
            <a:r>
              <a:rPr lang="ja-JP" altLang="en-US" sz="2000"/>
              <a:t>細胞</a:t>
            </a:r>
          </a:p>
        </p:txBody>
      </p:sp>
      <p:sp>
        <p:nvSpPr>
          <p:cNvPr id="38" name="Text Box 40"/>
          <p:cNvSpPr txBox="1">
            <a:spLocks noChangeArrowheads="1"/>
          </p:cNvSpPr>
          <p:nvPr/>
        </p:nvSpPr>
        <p:spPr bwMode="auto">
          <a:xfrm>
            <a:off x="5676973" y="3554303"/>
            <a:ext cx="1609725" cy="396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ja-JP" altLang="en-US" sz="2000" dirty="0"/>
              <a:t>制御性</a:t>
            </a:r>
            <a:r>
              <a:rPr lang="en-US" altLang="ja-JP" sz="2000" dirty="0"/>
              <a:t>T</a:t>
            </a:r>
            <a:r>
              <a:rPr lang="ja-JP" altLang="en-US" sz="2000" dirty="0"/>
              <a:t>細胞</a:t>
            </a: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89756" y="847098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/>
              <a:t>白血球の分類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723333" y="1521493"/>
            <a:ext cx="110799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自然免疫</a:t>
            </a: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7091108" y="1511079"/>
            <a:ext cx="1107996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dirty="0"/>
              <a:t>獲得免疫</a:t>
            </a:r>
            <a:endParaRPr kumimoji="1" lang="ja-JP" altLang="en-US" dirty="0"/>
          </a:p>
        </p:txBody>
      </p:sp>
      <p:sp>
        <p:nvSpPr>
          <p:cNvPr id="53" name="Text Box 13">
            <a:extLst>
              <a:ext uri="{FF2B5EF4-FFF2-40B4-BE49-F238E27FC236}">
                <a16:creationId xmlns:a16="http://schemas.microsoft.com/office/drawing/2014/main" id="{E791CF70-E94E-41F9-9A35-8B3F014BD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148" y="5503729"/>
            <a:ext cx="12105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000" dirty="0"/>
              <a:t>樹状細胞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7E88AD9B-4980-42CD-9F99-FFA9EC59CA08}"/>
              </a:ext>
            </a:extLst>
          </p:cNvPr>
          <p:cNvSpPr txBox="1"/>
          <p:nvPr/>
        </p:nvSpPr>
        <p:spPr>
          <a:xfrm>
            <a:off x="3176183" y="2060229"/>
            <a:ext cx="1575926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マクロファージ</a:t>
            </a:r>
          </a:p>
        </p:txBody>
      </p:sp>
      <p:sp>
        <p:nvSpPr>
          <p:cNvPr id="55" name="Line 35">
            <a:extLst>
              <a:ext uri="{FF2B5EF4-FFF2-40B4-BE49-F238E27FC236}">
                <a16:creationId xmlns:a16="http://schemas.microsoft.com/office/drawing/2014/main" id="{9640E92A-28A0-42C5-8E6A-80FEC0DDAF10}"/>
              </a:ext>
            </a:extLst>
          </p:cNvPr>
          <p:cNvSpPr>
            <a:spLocks noChangeShapeType="1"/>
          </p:cNvSpPr>
          <p:nvPr/>
        </p:nvSpPr>
        <p:spPr bwMode="auto">
          <a:xfrm>
            <a:off x="2735272" y="2226251"/>
            <a:ext cx="37927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6" name="Text Box 24">
            <a:extLst>
              <a:ext uri="{FF2B5EF4-FFF2-40B4-BE49-F238E27FC236}">
                <a16:creationId xmlns:a16="http://schemas.microsoft.com/office/drawing/2014/main" id="{F2858D7F-BE71-46FC-950B-B0C9A4B8F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3579" y="5537202"/>
            <a:ext cx="1980029" cy="40011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ja-JP" altLang="en-US" sz="2000" dirty="0"/>
              <a:t>骨髄系樹状細胞</a:t>
            </a:r>
          </a:p>
        </p:txBody>
      </p:sp>
      <p:sp>
        <p:nvSpPr>
          <p:cNvPr id="57" name="Text Box 24">
            <a:extLst>
              <a:ext uri="{FF2B5EF4-FFF2-40B4-BE49-F238E27FC236}">
                <a16:creationId xmlns:a16="http://schemas.microsoft.com/office/drawing/2014/main" id="{B638C83F-045C-49F4-8556-63E7A1191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5378" y="5537202"/>
            <a:ext cx="2492990" cy="40011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ja-JP" altLang="en-US" sz="2000" dirty="0"/>
              <a:t>形質細胞様樹状細胞</a:t>
            </a:r>
          </a:p>
        </p:txBody>
      </p:sp>
      <p:sp>
        <p:nvSpPr>
          <p:cNvPr id="59" name="Line 10">
            <a:extLst>
              <a:ext uri="{FF2B5EF4-FFF2-40B4-BE49-F238E27FC236}">
                <a16:creationId xmlns:a16="http://schemas.microsoft.com/office/drawing/2014/main" id="{FEF3689C-09C7-43C0-96D3-8A5DBC410F3E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4772" y="5675171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827817" y="2647626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CD8+</a:t>
            </a:r>
            <a:endParaRPr kumimoji="1" lang="ja-JP" altLang="en-US" dirty="0"/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7507358" y="3099627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CD4+</a:t>
            </a:r>
            <a:endParaRPr kumimoji="1" lang="ja-JP" altLang="en-US" dirty="0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7286698" y="3611604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CD4+CD25+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020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F7EEBD7-5219-4012-9DBC-2B1985C44878}"/>
              </a:ext>
            </a:extLst>
          </p:cNvPr>
          <p:cNvSpPr txBox="1"/>
          <p:nvPr/>
        </p:nvSpPr>
        <p:spPr>
          <a:xfrm>
            <a:off x="1264763" y="190865"/>
            <a:ext cx="6854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C00000"/>
                </a:solidFill>
              </a:rPr>
              <a:t>CD8+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細胞傷害性</a:t>
            </a:r>
            <a:r>
              <a:rPr lang="en-US" altLang="ja-JP" sz="2400" b="1" dirty="0">
                <a:solidFill>
                  <a:srgbClr val="C00000"/>
                </a:solidFill>
              </a:rPr>
              <a:t>T</a:t>
            </a:r>
            <a:r>
              <a:rPr lang="ja-JP" altLang="en-US" sz="2400" b="1" dirty="0">
                <a:solidFill>
                  <a:srgbClr val="C00000"/>
                </a:solidFill>
              </a:rPr>
              <a:t>細胞 </a:t>
            </a:r>
            <a:r>
              <a:rPr lang="en-US" altLang="ja-JP" sz="2400" b="1" dirty="0">
                <a:solidFill>
                  <a:srgbClr val="C00000"/>
                </a:solidFill>
              </a:rPr>
              <a:t>(</a:t>
            </a:r>
            <a:r>
              <a:rPr kumimoji="1" lang="en-US" altLang="ja-JP" sz="2400" b="1" dirty="0">
                <a:solidFill>
                  <a:srgbClr val="C00000"/>
                </a:solidFill>
              </a:rPr>
              <a:t>CTL) 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による細胞傷害機序 </a:t>
            </a:r>
            <a:r>
              <a:rPr kumimoji="1" lang="en-US" altLang="ja-JP" sz="2400" b="1" dirty="0">
                <a:solidFill>
                  <a:srgbClr val="C00000"/>
                </a:solidFill>
              </a:rPr>
              <a:t>1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grpSp>
        <p:nvGrpSpPr>
          <p:cNvPr id="3" name="グループ化 191">
            <a:extLst>
              <a:ext uri="{FF2B5EF4-FFF2-40B4-BE49-F238E27FC236}">
                <a16:creationId xmlns:a16="http://schemas.microsoft.com/office/drawing/2014/main" id="{0966167F-1E72-411F-9290-B0CADD0A7D7E}"/>
              </a:ext>
            </a:extLst>
          </p:cNvPr>
          <p:cNvGrpSpPr>
            <a:grpSpLocks/>
          </p:cNvGrpSpPr>
          <p:nvPr/>
        </p:nvGrpSpPr>
        <p:grpSpPr bwMode="auto">
          <a:xfrm>
            <a:off x="300581" y="3312578"/>
            <a:ext cx="2605087" cy="1787525"/>
            <a:chOff x="214313" y="3733800"/>
            <a:chExt cx="2605087" cy="1787525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03DC4096-CE5A-4DD1-80D9-45F1119E04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3001" y="4429125"/>
              <a:ext cx="1295400" cy="1092200"/>
              <a:chOff x="2319" y="3856"/>
              <a:chExt cx="816" cy="688"/>
            </a:xfrm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740CD413-A1F1-4FC5-9305-9ACFCCF78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9" y="3856"/>
                <a:ext cx="816" cy="688"/>
              </a:xfrm>
              <a:custGeom>
                <a:avLst/>
                <a:gdLst>
                  <a:gd name="T0" fmla="*/ 152 w 816"/>
                  <a:gd name="T1" fmla="*/ 112 h 688"/>
                  <a:gd name="T2" fmla="*/ 224 w 816"/>
                  <a:gd name="T3" fmla="*/ 104 h 688"/>
                  <a:gd name="T4" fmla="*/ 280 w 816"/>
                  <a:gd name="T5" fmla="*/ 32 h 688"/>
                  <a:gd name="T6" fmla="*/ 352 w 816"/>
                  <a:gd name="T7" fmla="*/ 0 h 688"/>
                  <a:gd name="T8" fmla="*/ 432 w 816"/>
                  <a:gd name="T9" fmla="*/ 8 h 688"/>
                  <a:gd name="T10" fmla="*/ 456 w 816"/>
                  <a:gd name="T11" fmla="*/ 72 h 688"/>
                  <a:gd name="T12" fmla="*/ 520 w 816"/>
                  <a:gd name="T13" fmla="*/ 136 h 688"/>
                  <a:gd name="T14" fmla="*/ 760 w 816"/>
                  <a:gd name="T15" fmla="*/ 168 h 688"/>
                  <a:gd name="T16" fmla="*/ 704 w 816"/>
                  <a:gd name="T17" fmla="*/ 416 h 688"/>
                  <a:gd name="T18" fmla="*/ 648 w 816"/>
                  <a:gd name="T19" fmla="*/ 568 h 688"/>
                  <a:gd name="T20" fmla="*/ 624 w 816"/>
                  <a:gd name="T21" fmla="*/ 648 h 688"/>
                  <a:gd name="T22" fmla="*/ 464 w 816"/>
                  <a:gd name="T23" fmla="*/ 688 h 688"/>
                  <a:gd name="T24" fmla="*/ 408 w 816"/>
                  <a:gd name="T25" fmla="*/ 576 h 688"/>
                  <a:gd name="T26" fmla="*/ 376 w 816"/>
                  <a:gd name="T27" fmla="*/ 552 h 688"/>
                  <a:gd name="T28" fmla="*/ 96 w 816"/>
                  <a:gd name="T29" fmla="*/ 560 h 688"/>
                  <a:gd name="T30" fmla="*/ 24 w 816"/>
                  <a:gd name="T31" fmla="*/ 552 h 688"/>
                  <a:gd name="T32" fmla="*/ 0 w 816"/>
                  <a:gd name="T33" fmla="*/ 504 h 688"/>
                  <a:gd name="T34" fmla="*/ 8 w 816"/>
                  <a:gd name="T35" fmla="*/ 456 h 688"/>
                  <a:gd name="T36" fmla="*/ 64 w 816"/>
                  <a:gd name="T37" fmla="*/ 360 h 688"/>
                  <a:gd name="T38" fmla="*/ 40 w 816"/>
                  <a:gd name="T39" fmla="*/ 232 h 688"/>
                  <a:gd name="T40" fmla="*/ 48 w 816"/>
                  <a:gd name="T41" fmla="*/ 168 h 688"/>
                  <a:gd name="T42" fmla="*/ 152 w 816"/>
                  <a:gd name="T43" fmla="*/ 112 h 6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816"/>
                  <a:gd name="T67" fmla="*/ 0 h 688"/>
                  <a:gd name="T68" fmla="*/ 816 w 816"/>
                  <a:gd name="T69" fmla="*/ 688 h 68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816" h="688">
                    <a:moveTo>
                      <a:pt x="152" y="112"/>
                    </a:moveTo>
                    <a:cubicBezTo>
                      <a:pt x="176" y="109"/>
                      <a:pt x="201" y="112"/>
                      <a:pt x="224" y="104"/>
                    </a:cubicBezTo>
                    <a:cubicBezTo>
                      <a:pt x="243" y="98"/>
                      <a:pt x="274" y="36"/>
                      <a:pt x="280" y="32"/>
                    </a:cubicBezTo>
                    <a:cubicBezTo>
                      <a:pt x="302" y="17"/>
                      <a:pt x="352" y="0"/>
                      <a:pt x="352" y="0"/>
                    </a:cubicBezTo>
                    <a:cubicBezTo>
                      <a:pt x="379" y="3"/>
                      <a:pt x="407" y="0"/>
                      <a:pt x="432" y="8"/>
                    </a:cubicBezTo>
                    <a:cubicBezTo>
                      <a:pt x="451" y="14"/>
                      <a:pt x="453" y="64"/>
                      <a:pt x="456" y="72"/>
                    </a:cubicBezTo>
                    <a:cubicBezTo>
                      <a:pt x="465" y="95"/>
                      <a:pt x="496" y="128"/>
                      <a:pt x="520" y="136"/>
                    </a:cubicBezTo>
                    <a:cubicBezTo>
                      <a:pt x="596" y="161"/>
                      <a:pt x="681" y="152"/>
                      <a:pt x="760" y="168"/>
                    </a:cubicBezTo>
                    <a:cubicBezTo>
                      <a:pt x="816" y="253"/>
                      <a:pt x="808" y="381"/>
                      <a:pt x="704" y="416"/>
                    </a:cubicBezTo>
                    <a:cubicBezTo>
                      <a:pt x="678" y="467"/>
                      <a:pt x="657" y="511"/>
                      <a:pt x="648" y="568"/>
                    </a:cubicBezTo>
                    <a:cubicBezTo>
                      <a:pt x="644" y="593"/>
                      <a:pt x="648" y="629"/>
                      <a:pt x="624" y="648"/>
                    </a:cubicBezTo>
                    <a:cubicBezTo>
                      <a:pt x="584" y="680"/>
                      <a:pt x="509" y="683"/>
                      <a:pt x="464" y="688"/>
                    </a:cubicBezTo>
                    <a:cubicBezTo>
                      <a:pt x="385" y="668"/>
                      <a:pt x="435" y="641"/>
                      <a:pt x="408" y="576"/>
                    </a:cubicBezTo>
                    <a:cubicBezTo>
                      <a:pt x="403" y="564"/>
                      <a:pt x="387" y="560"/>
                      <a:pt x="376" y="552"/>
                    </a:cubicBezTo>
                    <a:cubicBezTo>
                      <a:pt x="283" y="555"/>
                      <a:pt x="189" y="560"/>
                      <a:pt x="96" y="560"/>
                    </a:cubicBezTo>
                    <a:cubicBezTo>
                      <a:pt x="72" y="560"/>
                      <a:pt x="46" y="561"/>
                      <a:pt x="24" y="552"/>
                    </a:cubicBezTo>
                    <a:cubicBezTo>
                      <a:pt x="7" y="545"/>
                      <a:pt x="10" y="519"/>
                      <a:pt x="0" y="504"/>
                    </a:cubicBezTo>
                    <a:cubicBezTo>
                      <a:pt x="3" y="488"/>
                      <a:pt x="2" y="471"/>
                      <a:pt x="8" y="456"/>
                    </a:cubicBezTo>
                    <a:cubicBezTo>
                      <a:pt x="23" y="419"/>
                      <a:pt x="52" y="397"/>
                      <a:pt x="64" y="360"/>
                    </a:cubicBezTo>
                    <a:cubicBezTo>
                      <a:pt x="59" y="312"/>
                      <a:pt x="55" y="276"/>
                      <a:pt x="40" y="232"/>
                    </a:cubicBezTo>
                    <a:cubicBezTo>
                      <a:pt x="43" y="211"/>
                      <a:pt x="41" y="188"/>
                      <a:pt x="48" y="168"/>
                    </a:cubicBezTo>
                    <a:cubicBezTo>
                      <a:pt x="60" y="136"/>
                      <a:pt x="124" y="112"/>
                      <a:pt x="152" y="11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rect">
                  <a:fillToRect l="50000" t="50000" r="50000" b="50000"/>
                </a:path>
              </a:gradFill>
              <a:ln w="9525" cap="flat" cmpd="sng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15" name="Oval 6">
                <a:extLst>
                  <a:ext uri="{FF2B5EF4-FFF2-40B4-BE49-F238E27FC236}">
                    <a16:creationId xmlns:a16="http://schemas.microsoft.com/office/drawing/2014/main" id="{66C4BE3A-F326-4EEF-97AA-6D10C11709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4126"/>
                <a:ext cx="384" cy="240"/>
              </a:xfrm>
              <a:prstGeom prst="ellipse">
                <a:avLst/>
              </a:prstGeom>
              <a:gradFill rotWithShape="0">
                <a:gsLst>
                  <a:gs pos="0">
                    <a:srgbClr val="996633"/>
                  </a:gs>
                  <a:gs pos="100000">
                    <a:srgbClr val="472F18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5" name="Group 182">
              <a:extLst>
                <a:ext uri="{FF2B5EF4-FFF2-40B4-BE49-F238E27FC236}">
                  <a16:creationId xmlns:a16="http://schemas.microsoft.com/office/drawing/2014/main" id="{DEB45CE7-E061-4EF2-AE68-ECC6310571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0" y="3733800"/>
              <a:ext cx="1295400" cy="1092200"/>
              <a:chOff x="2400" y="3120"/>
              <a:chExt cx="816" cy="688"/>
            </a:xfrm>
          </p:grpSpPr>
          <p:sp>
            <p:nvSpPr>
              <p:cNvPr id="12" name="Freeform 183">
                <a:extLst>
                  <a:ext uri="{FF2B5EF4-FFF2-40B4-BE49-F238E27FC236}">
                    <a16:creationId xmlns:a16="http://schemas.microsoft.com/office/drawing/2014/main" id="{F8383873-CB73-4E6B-A828-95CE7C6EE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0" y="3120"/>
                <a:ext cx="816" cy="688"/>
              </a:xfrm>
              <a:custGeom>
                <a:avLst/>
                <a:gdLst>
                  <a:gd name="T0" fmla="*/ 152 w 816"/>
                  <a:gd name="T1" fmla="*/ 112 h 688"/>
                  <a:gd name="T2" fmla="*/ 224 w 816"/>
                  <a:gd name="T3" fmla="*/ 104 h 688"/>
                  <a:gd name="T4" fmla="*/ 280 w 816"/>
                  <a:gd name="T5" fmla="*/ 32 h 688"/>
                  <a:gd name="T6" fmla="*/ 352 w 816"/>
                  <a:gd name="T7" fmla="*/ 0 h 688"/>
                  <a:gd name="T8" fmla="*/ 432 w 816"/>
                  <a:gd name="T9" fmla="*/ 8 h 688"/>
                  <a:gd name="T10" fmla="*/ 456 w 816"/>
                  <a:gd name="T11" fmla="*/ 72 h 688"/>
                  <a:gd name="T12" fmla="*/ 520 w 816"/>
                  <a:gd name="T13" fmla="*/ 136 h 688"/>
                  <a:gd name="T14" fmla="*/ 760 w 816"/>
                  <a:gd name="T15" fmla="*/ 168 h 688"/>
                  <a:gd name="T16" fmla="*/ 704 w 816"/>
                  <a:gd name="T17" fmla="*/ 416 h 688"/>
                  <a:gd name="T18" fmla="*/ 648 w 816"/>
                  <a:gd name="T19" fmla="*/ 568 h 688"/>
                  <a:gd name="T20" fmla="*/ 624 w 816"/>
                  <a:gd name="T21" fmla="*/ 648 h 688"/>
                  <a:gd name="T22" fmla="*/ 464 w 816"/>
                  <a:gd name="T23" fmla="*/ 688 h 688"/>
                  <a:gd name="T24" fmla="*/ 408 w 816"/>
                  <a:gd name="T25" fmla="*/ 576 h 688"/>
                  <a:gd name="T26" fmla="*/ 376 w 816"/>
                  <a:gd name="T27" fmla="*/ 552 h 688"/>
                  <a:gd name="T28" fmla="*/ 96 w 816"/>
                  <a:gd name="T29" fmla="*/ 560 h 688"/>
                  <a:gd name="T30" fmla="*/ 24 w 816"/>
                  <a:gd name="T31" fmla="*/ 552 h 688"/>
                  <a:gd name="T32" fmla="*/ 0 w 816"/>
                  <a:gd name="T33" fmla="*/ 504 h 688"/>
                  <a:gd name="T34" fmla="*/ 8 w 816"/>
                  <a:gd name="T35" fmla="*/ 456 h 688"/>
                  <a:gd name="T36" fmla="*/ 64 w 816"/>
                  <a:gd name="T37" fmla="*/ 360 h 688"/>
                  <a:gd name="T38" fmla="*/ 40 w 816"/>
                  <a:gd name="T39" fmla="*/ 232 h 688"/>
                  <a:gd name="T40" fmla="*/ 48 w 816"/>
                  <a:gd name="T41" fmla="*/ 168 h 688"/>
                  <a:gd name="T42" fmla="*/ 152 w 816"/>
                  <a:gd name="T43" fmla="*/ 112 h 6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816"/>
                  <a:gd name="T67" fmla="*/ 0 h 688"/>
                  <a:gd name="T68" fmla="*/ 816 w 816"/>
                  <a:gd name="T69" fmla="*/ 688 h 68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816" h="688">
                    <a:moveTo>
                      <a:pt x="152" y="112"/>
                    </a:moveTo>
                    <a:cubicBezTo>
                      <a:pt x="176" y="109"/>
                      <a:pt x="201" y="112"/>
                      <a:pt x="224" y="104"/>
                    </a:cubicBezTo>
                    <a:cubicBezTo>
                      <a:pt x="243" y="98"/>
                      <a:pt x="274" y="36"/>
                      <a:pt x="280" y="32"/>
                    </a:cubicBezTo>
                    <a:cubicBezTo>
                      <a:pt x="302" y="17"/>
                      <a:pt x="352" y="0"/>
                      <a:pt x="352" y="0"/>
                    </a:cubicBezTo>
                    <a:cubicBezTo>
                      <a:pt x="379" y="3"/>
                      <a:pt x="407" y="0"/>
                      <a:pt x="432" y="8"/>
                    </a:cubicBezTo>
                    <a:cubicBezTo>
                      <a:pt x="451" y="14"/>
                      <a:pt x="453" y="64"/>
                      <a:pt x="456" y="72"/>
                    </a:cubicBezTo>
                    <a:cubicBezTo>
                      <a:pt x="465" y="95"/>
                      <a:pt x="496" y="128"/>
                      <a:pt x="520" y="136"/>
                    </a:cubicBezTo>
                    <a:cubicBezTo>
                      <a:pt x="596" y="161"/>
                      <a:pt x="681" y="152"/>
                      <a:pt x="760" y="168"/>
                    </a:cubicBezTo>
                    <a:cubicBezTo>
                      <a:pt x="816" y="253"/>
                      <a:pt x="808" y="381"/>
                      <a:pt x="704" y="416"/>
                    </a:cubicBezTo>
                    <a:cubicBezTo>
                      <a:pt x="678" y="467"/>
                      <a:pt x="657" y="511"/>
                      <a:pt x="648" y="568"/>
                    </a:cubicBezTo>
                    <a:cubicBezTo>
                      <a:pt x="644" y="593"/>
                      <a:pt x="648" y="629"/>
                      <a:pt x="624" y="648"/>
                    </a:cubicBezTo>
                    <a:cubicBezTo>
                      <a:pt x="584" y="680"/>
                      <a:pt x="509" y="683"/>
                      <a:pt x="464" y="688"/>
                    </a:cubicBezTo>
                    <a:cubicBezTo>
                      <a:pt x="385" y="668"/>
                      <a:pt x="435" y="641"/>
                      <a:pt x="408" y="576"/>
                    </a:cubicBezTo>
                    <a:cubicBezTo>
                      <a:pt x="403" y="564"/>
                      <a:pt x="387" y="560"/>
                      <a:pt x="376" y="552"/>
                    </a:cubicBezTo>
                    <a:cubicBezTo>
                      <a:pt x="283" y="555"/>
                      <a:pt x="189" y="560"/>
                      <a:pt x="96" y="560"/>
                    </a:cubicBezTo>
                    <a:cubicBezTo>
                      <a:pt x="72" y="560"/>
                      <a:pt x="46" y="561"/>
                      <a:pt x="24" y="552"/>
                    </a:cubicBezTo>
                    <a:cubicBezTo>
                      <a:pt x="7" y="545"/>
                      <a:pt x="10" y="519"/>
                      <a:pt x="0" y="504"/>
                    </a:cubicBezTo>
                    <a:cubicBezTo>
                      <a:pt x="3" y="488"/>
                      <a:pt x="2" y="471"/>
                      <a:pt x="8" y="456"/>
                    </a:cubicBezTo>
                    <a:cubicBezTo>
                      <a:pt x="23" y="419"/>
                      <a:pt x="52" y="397"/>
                      <a:pt x="64" y="360"/>
                    </a:cubicBezTo>
                    <a:cubicBezTo>
                      <a:pt x="59" y="312"/>
                      <a:pt x="55" y="276"/>
                      <a:pt x="40" y="232"/>
                    </a:cubicBezTo>
                    <a:cubicBezTo>
                      <a:pt x="43" y="211"/>
                      <a:pt x="41" y="188"/>
                      <a:pt x="48" y="168"/>
                    </a:cubicBezTo>
                    <a:cubicBezTo>
                      <a:pt x="60" y="136"/>
                      <a:pt x="124" y="112"/>
                      <a:pt x="152" y="11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rect">
                  <a:fillToRect l="50000" t="50000" r="50000" b="50000"/>
                </a:path>
              </a:gradFill>
              <a:ln w="9525" cap="flat" cmpd="sng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13" name="Oval 184">
                <a:extLst>
                  <a:ext uri="{FF2B5EF4-FFF2-40B4-BE49-F238E27FC236}">
                    <a16:creationId xmlns:a16="http://schemas.microsoft.com/office/drawing/2014/main" id="{83476476-5E42-44C7-9A6F-E419A276E1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3360"/>
                <a:ext cx="384" cy="240"/>
              </a:xfrm>
              <a:prstGeom prst="ellipse">
                <a:avLst/>
              </a:prstGeom>
              <a:gradFill rotWithShape="0">
                <a:gsLst>
                  <a:gs pos="0">
                    <a:srgbClr val="996633"/>
                  </a:gs>
                  <a:gs pos="100000">
                    <a:srgbClr val="472F18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6" name="Group 185">
              <a:extLst>
                <a:ext uri="{FF2B5EF4-FFF2-40B4-BE49-F238E27FC236}">
                  <a16:creationId xmlns:a16="http://schemas.microsoft.com/office/drawing/2014/main" id="{5F1D6EA4-DB12-48AA-9456-E8961CC163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0" y="3886200"/>
              <a:ext cx="1295400" cy="1092200"/>
              <a:chOff x="2400" y="3120"/>
              <a:chExt cx="816" cy="688"/>
            </a:xfrm>
          </p:grpSpPr>
          <p:sp>
            <p:nvSpPr>
              <p:cNvPr id="10" name="Freeform 186">
                <a:extLst>
                  <a:ext uri="{FF2B5EF4-FFF2-40B4-BE49-F238E27FC236}">
                    <a16:creationId xmlns:a16="http://schemas.microsoft.com/office/drawing/2014/main" id="{2634FF70-F2C5-4250-8650-6A2176BD2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0" y="3120"/>
                <a:ext cx="816" cy="688"/>
              </a:xfrm>
              <a:custGeom>
                <a:avLst/>
                <a:gdLst>
                  <a:gd name="T0" fmla="*/ 152 w 816"/>
                  <a:gd name="T1" fmla="*/ 112 h 688"/>
                  <a:gd name="T2" fmla="*/ 224 w 816"/>
                  <a:gd name="T3" fmla="*/ 104 h 688"/>
                  <a:gd name="T4" fmla="*/ 280 w 816"/>
                  <a:gd name="T5" fmla="*/ 32 h 688"/>
                  <a:gd name="T6" fmla="*/ 352 w 816"/>
                  <a:gd name="T7" fmla="*/ 0 h 688"/>
                  <a:gd name="T8" fmla="*/ 432 w 816"/>
                  <a:gd name="T9" fmla="*/ 8 h 688"/>
                  <a:gd name="T10" fmla="*/ 456 w 816"/>
                  <a:gd name="T11" fmla="*/ 72 h 688"/>
                  <a:gd name="T12" fmla="*/ 520 w 816"/>
                  <a:gd name="T13" fmla="*/ 136 h 688"/>
                  <a:gd name="T14" fmla="*/ 760 w 816"/>
                  <a:gd name="T15" fmla="*/ 168 h 688"/>
                  <a:gd name="T16" fmla="*/ 704 w 816"/>
                  <a:gd name="T17" fmla="*/ 416 h 688"/>
                  <a:gd name="T18" fmla="*/ 648 w 816"/>
                  <a:gd name="T19" fmla="*/ 568 h 688"/>
                  <a:gd name="T20" fmla="*/ 624 w 816"/>
                  <a:gd name="T21" fmla="*/ 648 h 688"/>
                  <a:gd name="T22" fmla="*/ 464 w 816"/>
                  <a:gd name="T23" fmla="*/ 688 h 688"/>
                  <a:gd name="T24" fmla="*/ 408 w 816"/>
                  <a:gd name="T25" fmla="*/ 576 h 688"/>
                  <a:gd name="T26" fmla="*/ 376 w 816"/>
                  <a:gd name="T27" fmla="*/ 552 h 688"/>
                  <a:gd name="T28" fmla="*/ 96 w 816"/>
                  <a:gd name="T29" fmla="*/ 560 h 688"/>
                  <a:gd name="T30" fmla="*/ 24 w 816"/>
                  <a:gd name="T31" fmla="*/ 552 h 688"/>
                  <a:gd name="T32" fmla="*/ 0 w 816"/>
                  <a:gd name="T33" fmla="*/ 504 h 688"/>
                  <a:gd name="T34" fmla="*/ 8 w 816"/>
                  <a:gd name="T35" fmla="*/ 456 h 688"/>
                  <a:gd name="T36" fmla="*/ 64 w 816"/>
                  <a:gd name="T37" fmla="*/ 360 h 688"/>
                  <a:gd name="T38" fmla="*/ 40 w 816"/>
                  <a:gd name="T39" fmla="*/ 232 h 688"/>
                  <a:gd name="T40" fmla="*/ 48 w 816"/>
                  <a:gd name="T41" fmla="*/ 168 h 688"/>
                  <a:gd name="T42" fmla="*/ 152 w 816"/>
                  <a:gd name="T43" fmla="*/ 112 h 6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816"/>
                  <a:gd name="T67" fmla="*/ 0 h 688"/>
                  <a:gd name="T68" fmla="*/ 816 w 816"/>
                  <a:gd name="T69" fmla="*/ 688 h 68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816" h="688">
                    <a:moveTo>
                      <a:pt x="152" y="112"/>
                    </a:moveTo>
                    <a:cubicBezTo>
                      <a:pt x="176" y="109"/>
                      <a:pt x="201" y="112"/>
                      <a:pt x="224" y="104"/>
                    </a:cubicBezTo>
                    <a:cubicBezTo>
                      <a:pt x="243" y="98"/>
                      <a:pt x="274" y="36"/>
                      <a:pt x="280" y="32"/>
                    </a:cubicBezTo>
                    <a:cubicBezTo>
                      <a:pt x="302" y="17"/>
                      <a:pt x="352" y="0"/>
                      <a:pt x="352" y="0"/>
                    </a:cubicBezTo>
                    <a:cubicBezTo>
                      <a:pt x="379" y="3"/>
                      <a:pt x="407" y="0"/>
                      <a:pt x="432" y="8"/>
                    </a:cubicBezTo>
                    <a:cubicBezTo>
                      <a:pt x="451" y="14"/>
                      <a:pt x="453" y="64"/>
                      <a:pt x="456" y="72"/>
                    </a:cubicBezTo>
                    <a:cubicBezTo>
                      <a:pt x="465" y="95"/>
                      <a:pt x="496" y="128"/>
                      <a:pt x="520" y="136"/>
                    </a:cubicBezTo>
                    <a:cubicBezTo>
                      <a:pt x="596" y="161"/>
                      <a:pt x="681" y="152"/>
                      <a:pt x="760" y="168"/>
                    </a:cubicBezTo>
                    <a:cubicBezTo>
                      <a:pt x="816" y="253"/>
                      <a:pt x="808" y="381"/>
                      <a:pt x="704" y="416"/>
                    </a:cubicBezTo>
                    <a:cubicBezTo>
                      <a:pt x="678" y="467"/>
                      <a:pt x="657" y="511"/>
                      <a:pt x="648" y="568"/>
                    </a:cubicBezTo>
                    <a:cubicBezTo>
                      <a:pt x="644" y="593"/>
                      <a:pt x="648" y="629"/>
                      <a:pt x="624" y="648"/>
                    </a:cubicBezTo>
                    <a:cubicBezTo>
                      <a:pt x="584" y="680"/>
                      <a:pt x="509" y="683"/>
                      <a:pt x="464" y="688"/>
                    </a:cubicBezTo>
                    <a:cubicBezTo>
                      <a:pt x="385" y="668"/>
                      <a:pt x="435" y="641"/>
                      <a:pt x="408" y="576"/>
                    </a:cubicBezTo>
                    <a:cubicBezTo>
                      <a:pt x="403" y="564"/>
                      <a:pt x="387" y="560"/>
                      <a:pt x="376" y="552"/>
                    </a:cubicBezTo>
                    <a:cubicBezTo>
                      <a:pt x="283" y="555"/>
                      <a:pt x="189" y="560"/>
                      <a:pt x="96" y="560"/>
                    </a:cubicBezTo>
                    <a:cubicBezTo>
                      <a:pt x="72" y="560"/>
                      <a:pt x="46" y="561"/>
                      <a:pt x="24" y="552"/>
                    </a:cubicBezTo>
                    <a:cubicBezTo>
                      <a:pt x="7" y="545"/>
                      <a:pt x="10" y="519"/>
                      <a:pt x="0" y="504"/>
                    </a:cubicBezTo>
                    <a:cubicBezTo>
                      <a:pt x="3" y="488"/>
                      <a:pt x="2" y="471"/>
                      <a:pt x="8" y="456"/>
                    </a:cubicBezTo>
                    <a:cubicBezTo>
                      <a:pt x="23" y="419"/>
                      <a:pt x="52" y="397"/>
                      <a:pt x="64" y="360"/>
                    </a:cubicBezTo>
                    <a:cubicBezTo>
                      <a:pt x="59" y="312"/>
                      <a:pt x="55" y="276"/>
                      <a:pt x="40" y="232"/>
                    </a:cubicBezTo>
                    <a:cubicBezTo>
                      <a:pt x="43" y="211"/>
                      <a:pt x="41" y="188"/>
                      <a:pt x="48" y="168"/>
                    </a:cubicBezTo>
                    <a:cubicBezTo>
                      <a:pt x="60" y="136"/>
                      <a:pt x="124" y="112"/>
                      <a:pt x="152" y="11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rect">
                  <a:fillToRect l="50000" t="50000" r="50000" b="50000"/>
                </a:path>
              </a:gradFill>
              <a:ln w="9525" cap="flat" cmpd="sng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11" name="Oval 187">
                <a:extLst>
                  <a:ext uri="{FF2B5EF4-FFF2-40B4-BE49-F238E27FC236}">
                    <a16:creationId xmlns:a16="http://schemas.microsoft.com/office/drawing/2014/main" id="{DD6B3819-B5B9-418E-94FF-4CE476A3E8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3360"/>
                <a:ext cx="384" cy="240"/>
              </a:xfrm>
              <a:prstGeom prst="ellipse">
                <a:avLst/>
              </a:prstGeom>
              <a:gradFill rotWithShape="0">
                <a:gsLst>
                  <a:gs pos="0">
                    <a:srgbClr val="996633"/>
                  </a:gs>
                  <a:gs pos="100000">
                    <a:srgbClr val="472F18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7" name="Group 188">
              <a:extLst>
                <a:ext uri="{FF2B5EF4-FFF2-40B4-BE49-F238E27FC236}">
                  <a16:creationId xmlns:a16="http://schemas.microsoft.com/office/drawing/2014/main" id="{0B1B8D7A-D80A-4540-98CC-95FE88F34C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313" y="4071938"/>
              <a:ext cx="1295400" cy="1092200"/>
              <a:chOff x="2247" y="3093"/>
              <a:chExt cx="816" cy="688"/>
            </a:xfrm>
          </p:grpSpPr>
          <p:sp>
            <p:nvSpPr>
              <p:cNvPr id="8" name="Freeform 189">
                <a:extLst>
                  <a:ext uri="{FF2B5EF4-FFF2-40B4-BE49-F238E27FC236}">
                    <a16:creationId xmlns:a16="http://schemas.microsoft.com/office/drawing/2014/main" id="{8AB9E48E-4057-4799-BE08-05FF98E69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7" y="3093"/>
                <a:ext cx="816" cy="688"/>
              </a:xfrm>
              <a:custGeom>
                <a:avLst/>
                <a:gdLst>
                  <a:gd name="T0" fmla="*/ 152 w 816"/>
                  <a:gd name="T1" fmla="*/ 112 h 688"/>
                  <a:gd name="T2" fmla="*/ 224 w 816"/>
                  <a:gd name="T3" fmla="*/ 104 h 688"/>
                  <a:gd name="T4" fmla="*/ 280 w 816"/>
                  <a:gd name="T5" fmla="*/ 32 h 688"/>
                  <a:gd name="T6" fmla="*/ 352 w 816"/>
                  <a:gd name="T7" fmla="*/ 0 h 688"/>
                  <a:gd name="T8" fmla="*/ 432 w 816"/>
                  <a:gd name="T9" fmla="*/ 8 h 688"/>
                  <a:gd name="T10" fmla="*/ 456 w 816"/>
                  <a:gd name="T11" fmla="*/ 72 h 688"/>
                  <a:gd name="T12" fmla="*/ 520 w 816"/>
                  <a:gd name="T13" fmla="*/ 136 h 688"/>
                  <a:gd name="T14" fmla="*/ 760 w 816"/>
                  <a:gd name="T15" fmla="*/ 168 h 688"/>
                  <a:gd name="T16" fmla="*/ 704 w 816"/>
                  <a:gd name="T17" fmla="*/ 416 h 688"/>
                  <a:gd name="T18" fmla="*/ 648 w 816"/>
                  <a:gd name="T19" fmla="*/ 568 h 688"/>
                  <a:gd name="T20" fmla="*/ 624 w 816"/>
                  <a:gd name="T21" fmla="*/ 648 h 688"/>
                  <a:gd name="T22" fmla="*/ 464 w 816"/>
                  <a:gd name="T23" fmla="*/ 688 h 688"/>
                  <a:gd name="T24" fmla="*/ 408 w 816"/>
                  <a:gd name="T25" fmla="*/ 576 h 688"/>
                  <a:gd name="T26" fmla="*/ 376 w 816"/>
                  <a:gd name="T27" fmla="*/ 552 h 688"/>
                  <a:gd name="T28" fmla="*/ 96 w 816"/>
                  <a:gd name="T29" fmla="*/ 560 h 688"/>
                  <a:gd name="T30" fmla="*/ 24 w 816"/>
                  <a:gd name="T31" fmla="*/ 552 h 688"/>
                  <a:gd name="T32" fmla="*/ 0 w 816"/>
                  <a:gd name="T33" fmla="*/ 504 h 688"/>
                  <a:gd name="T34" fmla="*/ 8 w 816"/>
                  <a:gd name="T35" fmla="*/ 456 h 688"/>
                  <a:gd name="T36" fmla="*/ 64 w 816"/>
                  <a:gd name="T37" fmla="*/ 360 h 688"/>
                  <a:gd name="T38" fmla="*/ 40 w 816"/>
                  <a:gd name="T39" fmla="*/ 232 h 688"/>
                  <a:gd name="T40" fmla="*/ 48 w 816"/>
                  <a:gd name="T41" fmla="*/ 168 h 688"/>
                  <a:gd name="T42" fmla="*/ 152 w 816"/>
                  <a:gd name="T43" fmla="*/ 112 h 6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816"/>
                  <a:gd name="T67" fmla="*/ 0 h 688"/>
                  <a:gd name="T68" fmla="*/ 816 w 816"/>
                  <a:gd name="T69" fmla="*/ 688 h 68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816" h="688">
                    <a:moveTo>
                      <a:pt x="152" y="112"/>
                    </a:moveTo>
                    <a:cubicBezTo>
                      <a:pt x="176" y="109"/>
                      <a:pt x="201" y="112"/>
                      <a:pt x="224" y="104"/>
                    </a:cubicBezTo>
                    <a:cubicBezTo>
                      <a:pt x="243" y="98"/>
                      <a:pt x="274" y="36"/>
                      <a:pt x="280" y="32"/>
                    </a:cubicBezTo>
                    <a:cubicBezTo>
                      <a:pt x="302" y="17"/>
                      <a:pt x="352" y="0"/>
                      <a:pt x="352" y="0"/>
                    </a:cubicBezTo>
                    <a:cubicBezTo>
                      <a:pt x="379" y="3"/>
                      <a:pt x="407" y="0"/>
                      <a:pt x="432" y="8"/>
                    </a:cubicBezTo>
                    <a:cubicBezTo>
                      <a:pt x="451" y="14"/>
                      <a:pt x="453" y="64"/>
                      <a:pt x="456" y="72"/>
                    </a:cubicBezTo>
                    <a:cubicBezTo>
                      <a:pt x="465" y="95"/>
                      <a:pt x="496" y="128"/>
                      <a:pt x="520" y="136"/>
                    </a:cubicBezTo>
                    <a:cubicBezTo>
                      <a:pt x="596" y="161"/>
                      <a:pt x="681" y="152"/>
                      <a:pt x="760" y="168"/>
                    </a:cubicBezTo>
                    <a:cubicBezTo>
                      <a:pt x="816" y="253"/>
                      <a:pt x="808" y="381"/>
                      <a:pt x="704" y="416"/>
                    </a:cubicBezTo>
                    <a:cubicBezTo>
                      <a:pt x="678" y="467"/>
                      <a:pt x="657" y="511"/>
                      <a:pt x="648" y="568"/>
                    </a:cubicBezTo>
                    <a:cubicBezTo>
                      <a:pt x="644" y="593"/>
                      <a:pt x="648" y="629"/>
                      <a:pt x="624" y="648"/>
                    </a:cubicBezTo>
                    <a:cubicBezTo>
                      <a:pt x="584" y="680"/>
                      <a:pt x="509" y="683"/>
                      <a:pt x="464" y="688"/>
                    </a:cubicBezTo>
                    <a:cubicBezTo>
                      <a:pt x="385" y="668"/>
                      <a:pt x="435" y="641"/>
                      <a:pt x="408" y="576"/>
                    </a:cubicBezTo>
                    <a:cubicBezTo>
                      <a:pt x="403" y="564"/>
                      <a:pt x="387" y="560"/>
                      <a:pt x="376" y="552"/>
                    </a:cubicBezTo>
                    <a:cubicBezTo>
                      <a:pt x="283" y="555"/>
                      <a:pt x="189" y="560"/>
                      <a:pt x="96" y="560"/>
                    </a:cubicBezTo>
                    <a:cubicBezTo>
                      <a:pt x="72" y="560"/>
                      <a:pt x="46" y="561"/>
                      <a:pt x="24" y="552"/>
                    </a:cubicBezTo>
                    <a:cubicBezTo>
                      <a:pt x="7" y="545"/>
                      <a:pt x="10" y="519"/>
                      <a:pt x="0" y="504"/>
                    </a:cubicBezTo>
                    <a:cubicBezTo>
                      <a:pt x="3" y="488"/>
                      <a:pt x="2" y="471"/>
                      <a:pt x="8" y="456"/>
                    </a:cubicBezTo>
                    <a:cubicBezTo>
                      <a:pt x="23" y="419"/>
                      <a:pt x="52" y="397"/>
                      <a:pt x="64" y="360"/>
                    </a:cubicBezTo>
                    <a:cubicBezTo>
                      <a:pt x="59" y="312"/>
                      <a:pt x="55" y="276"/>
                      <a:pt x="40" y="232"/>
                    </a:cubicBezTo>
                    <a:cubicBezTo>
                      <a:pt x="43" y="211"/>
                      <a:pt x="41" y="188"/>
                      <a:pt x="48" y="168"/>
                    </a:cubicBezTo>
                    <a:cubicBezTo>
                      <a:pt x="60" y="136"/>
                      <a:pt x="124" y="112"/>
                      <a:pt x="152" y="11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rect">
                  <a:fillToRect l="50000" t="50000" r="50000" b="50000"/>
                </a:path>
              </a:gradFill>
              <a:ln w="9525" cap="flat" cmpd="sng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9" name="Oval 190">
                <a:extLst>
                  <a:ext uri="{FF2B5EF4-FFF2-40B4-BE49-F238E27FC236}">
                    <a16:creationId xmlns:a16="http://schemas.microsoft.com/office/drawing/2014/main" id="{DCF9D779-8EE9-48B6-B8AB-6F121926AE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" y="3333"/>
                <a:ext cx="384" cy="240"/>
              </a:xfrm>
              <a:prstGeom prst="ellipse">
                <a:avLst/>
              </a:prstGeom>
              <a:gradFill rotWithShape="0">
                <a:gsLst>
                  <a:gs pos="0">
                    <a:srgbClr val="996633"/>
                  </a:gs>
                  <a:gs pos="100000">
                    <a:srgbClr val="472F18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grpSp>
        <p:nvGrpSpPr>
          <p:cNvPr id="16" name="グループ化 199">
            <a:extLst>
              <a:ext uri="{FF2B5EF4-FFF2-40B4-BE49-F238E27FC236}">
                <a16:creationId xmlns:a16="http://schemas.microsoft.com/office/drawing/2014/main" id="{3019B00D-BBA8-4ED4-BE36-E4815458B27D}"/>
              </a:ext>
            </a:extLst>
          </p:cNvPr>
          <p:cNvGrpSpPr>
            <a:grpSpLocks/>
          </p:cNvGrpSpPr>
          <p:nvPr/>
        </p:nvGrpSpPr>
        <p:grpSpPr bwMode="auto">
          <a:xfrm>
            <a:off x="4801762" y="3558642"/>
            <a:ext cx="2946400" cy="1098550"/>
            <a:chOff x="4729163" y="3759201"/>
            <a:chExt cx="2946400" cy="1098559"/>
          </a:xfrm>
        </p:grpSpPr>
        <p:grpSp>
          <p:nvGrpSpPr>
            <p:cNvPr id="17" name="グループ化 194">
              <a:extLst>
                <a:ext uri="{FF2B5EF4-FFF2-40B4-BE49-F238E27FC236}">
                  <a16:creationId xmlns:a16="http://schemas.microsoft.com/office/drawing/2014/main" id="{C3E4CBEB-6750-41B8-9E95-E3DE69BB2C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29163" y="4013210"/>
              <a:ext cx="2946400" cy="844550"/>
              <a:chOff x="4729163" y="3879850"/>
              <a:chExt cx="2946400" cy="844550"/>
            </a:xfrm>
          </p:grpSpPr>
          <p:grpSp>
            <p:nvGrpSpPr>
              <p:cNvPr id="31" name="Group 8">
                <a:extLst>
                  <a:ext uri="{FF2B5EF4-FFF2-40B4-BE49-F238E27FC236}">
                    <a16:creationId xmlns:a16="http://schemas.microsoft.com/office/drawing/2014/main" id="{BFC7129D-3F63-42A1-8B4D-2D99D15B98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29163" y="3879850"/>
                <a:ext cx="2698750" cy="498475"/>
                <a:chOff x="3267" y="2462"/>
                <a:chExt cx="1700" cy="314"/>
              </a:xfrm>
            </p:grpSpPr>
            <p:sp>
              <p:nvSpPr>
                <p:cNvPr id="33" name="Freeform 9">
                  <a:extLst>
                    <a:ext uri="{FF2B5EF4-FFF2-40B4-BE49-F238E27FC236}">
                      <a16:creationId xmlns:a16="http://schemas.microsoft.com/office/drawing/2014/main" id="{A4199969-AC7A-43D8-A0A5-F0F243C221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7" y="2462"/>
                  <a:ext cx="1700" cy="314"/>
                </a:xfrm>
                <a:custGeom>
                  <a:avLst/>
                  <a:gdLst/>
                  <a:ahLst/>
                  <a:cxnLst>
                    <a:cxn ang="0">
                      <a:pos x="216" y="58"/>
                    </a:cxn>
                    <a:cxn ang="0">
                      <a:pos x="456" y="34"/>
                    </a:cxn>
                    <a:cxn ang="0">
                      <a:pos x="872" y="26"/>
                    </a:cxn>
                    <a:cxn ang="0">
                      <a:pos x="1512" y="66"/>
                    </a:cxn>
                    <a:cxn ang="0">
                      <a:pos x="1640" y="74"/>
                    </a:cxn>
                    <a:cxn ang="0">
                      <a:pos x="1616" y="106"/>
                    </a:cxn>
                    <a:cxn ang="0">
                      <a:pos x="1600" y="130"/>
                    </a:cxn>
                    <a:cxn ang="0">
                      <a:pos x="1608" y="170"/>
                    </a:cxn>
                    <a:cxn ang="0">
                      <a:pos x="1368" y="178"/>
                    </a:cxn>
                    <a:cxn ang="0">
                      <a:pos x="1248" y="202"/>
                    </a:cxn>
                    <a:cxn ang="0">
                      <a:pos x="1336" y="234"/>
                    </a:cxn>
                    <a:cxn ang="0">
                      <a:pos x="1120" y="258"/>
                    </a:cxn>
                    <a:cxn ang="0">
                      <a:pos x="928" y="282"/>
                    </a:cxn>
                    <a:cxn ang="0">
                      <a:pos x="808" y="314"/>
                    </a:cxn>
                    <a:cxn ang="0">
                      <a:pos x="792" y="274"/>
                    </a:cxn>
                    <a:cxn ang="0">
                      <a:pos x="104" y="266"/>
                    </a:cxn>
                    <a:cxn ang="0">
                      <a:pos x="64" y="258"/>
                    </a:cxn>
                    <a:cxn ang="0">
                      <a:pos x="40" y="250"/>
                    </a:cxn>
                    <a:cxn ang="0">
                      <a:pos x="64" y="234"/>
                    </a:cxn>
                    <a:cxn ang="0">
                      <a:pos x="72" y="186"/>
                    </a:cxn>
                    <a:cxn ang="0">
                      <a:pos x="24" y="170"/>
                    </a:cxn>
                    <a:cxn ang="0">
                      <a:pos x="0" y="162"/>
                    </a:cxn>
                    <a:cxn ang="0">
                      <a:pos x="192" y="114"/>
                    </a:cxn>
                    <a:cxn ang="0">
                      <a:pos x="176" y="90"/>
                    </a:cxn>
                    <a:cxn ang="0">
                      <a:pos x="112" y="74"/>
                    </a:cxn>
                    <a:cxn ang="0">
                      <a:pos x="216" y="58"/>
                    </a:cxn>
                  </a:cxnLst>
                  <a:rect l="0" t="0" r="r" b="b"/>
                  <a:pathLst>
                    <a:path w="1700" h="314">
                      <a:moveTo>
                        <a:pt x="216" y="58"/>
                      </a:moveTo>
                      <a:cubicBezTo>
                        <a:pt x="310" y="42"/>
                        <a:pt x="335" y="40"/>
                        <a:pt x="456" y="34"/>
                      </a:cubicBezTo>
                      <a:cubicBezTo>
                        <a:pt x="657" y="0"/>
                        <a:pt x="520" y="17"/>
                        <a:pt x="872" y="26"/>
                      </a:cubicBezTo>
                      <a:cubicBezTo>
                        <a:pt x="1123" y="89"/>
                        <a:pt x="1064" y="59"/>
                        <a:pt x="1512" y="66"/>
                      </a:cubicBezTo>
                      <a:cubicBezTo>
                        <a:pt x="1555" y="69"/>
                        <a:pt x="1597" y="70"/>
                        <a:pt x="1640" y="74"/>
                      </a:cubicBezTo>
                      <a:cubicBezTo>
                        <a:pt x="1700" y="80"/>
                        <a:pt x="1630" y="101"/>
                        <a:pt x="1616" y="106"/>
                      </a:cubicBezTo>
                      <a:cubicBezTo>
                        <a:pt x="1611" y="114"/>
                        <a:pt x="1601" y="120"/>
                        <a:pt x="1600" y="130"/>
                      </a:cubicBezTo>
                      <a:cubicBezTo>
                        <a:pt x="1598" y="143"/>
                        <a:pt x="1621" y="167"/>
                        <a:pt x="1608" y="170"/>
                      </a:cubicBezTo>
                      <a:cubicBezTo>
                        <a:pt x="1530" y="186"/>
                        <a:pt x="1448" y="175"/>
                        <a:pt x="1368" y="178"/>
                      </a:cubicBezTo>
                      <a:cubicBezTo>
                        <a:pt x="1264" y="195"/>
                        <a:pt x="1303" y="184"/>
                        <a:pt x="1248" y="202"/>
                      </a:cubicBezTo>
                      <a:cubicBezTo>
                        <a:pt x="1278" y="217"/>
                        <a:pt x="1303" y="226"/>
                        <a:pt x="1336" y="234"/>
                      </a:cubicBezTo>
                      <a:cubicBezTo>
                        <a:pt x="1257" y="286"/>
                        <a:pt x="1331" y="243"/>
                        <a:pt x="1120" y="258"/>
                      </a:cubicBezTo>
                      <a:cubicBezTo>
                        <a:pt x="1057" y="262"/>
                        <a:pt x="991" y="273"/>
                        <a:pt x="928" y="282"/>
                      </a:cubicBezTo>
                      <a:cubicBezTo>
                        <a:pt x="888" y="295"/>
                        <a:pt x="849" y="304"/>
                        <a:pt x="808" y="314"/>
                      </a:cubicBezTo>
                      <a:cubicBezTo>
                        <a:pt x="813" y="298"/>
                        <a:pt x="829" y="275"/>
                        <a:pt x="792" y="274"/>
                      </a:cubicBezTo>
                      <a:cubicBezTo>
                        <a:pt x="563" y="266"/>
                        <a:pt x="333" y="269"/>
                        <a:pt x="104" y="266"/>
                      </a:cubicBezTo>
                      <a:cubicBezTo>
                        <a:pt x="91" y="263"/>
                        <a:pt x="77" y="261"/>
                        <a:pt x="64" y="258"/>
                      </a:cubicBezTo>
                      <a:cubicBezTo>
                        <a:pt x="56" y="256"/>
                        <a:pt x="40" y="258"/>
                        <a:pt x="40" y="250"/>
                      </a:cubicBezTo>
                      <a:cubicBezTo>
                        <a:pt x="40" y="240"/>
                        <a:pt x="56" y="239"/>
                        <a:pt x="64" y="234"/>
                      </a:cubicBezTo>
                      <a:cubicBezTo>
                        <a:pt x="72" y="222"/>
                        <a:pt x="94" y="202"/>
                        <a:pt x="72" y="186"/>
                      </a:cubicBezTo>
                      <a:cubicBezTo>
                        <a:pt x="58" y="176"/>
                        <a:pt x="40" y="175"/>
                        <a:pt x="24" y="170"/>
                      </a:cubicBezTo>
                      <a:cubicBezTo>
                        <a:pt x="16" y="167"/>
                        <a:pt x="0" y="162"/>
                        <a:pt x="0" y="162"/>
                      </a:cubicBezTo>
                      <a:cubicBezTo>
                        <a:pt x="63" y="120"/>
                        <a:pt x="166" y="193"/>
                        <a:pt x="192" y="114"/>
                      </a:cubicBezTo>
                      <a:cubicBezTo>
                        <a:pt x="187" y="106"/>
                        <a:pt x="185" y="94"/>
                        <a:pt x="176" y="90"/>
                      </a:cubicBezTo>
                      <a:cubicBezTo>
                        <a:pt x="156" y="80"/>
                        <a:pt x="112" y="74"/>
                        <a:pt x="112" y="74"/>
                      </a:cubicBezTo>
                      <a:cubicBezTo>
                        <a:pt x="212" y="66"/>
                        <a:pt x="185" y="89"/>
                        <a:pt x="216" y="5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50000" t="50000" r="50000" b="50000"/>
                  </a:path>
                </a:gradFill>
                <a:ln w="9525" cap="flat" cmpd="sng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34" name="Oval 10">
                  <a:extLst>
                    <a:ext uri="{FF2B5EF4-FFF2-40B4-BE49-F238E27FC236}">
                      <a16:creationId xmlns:a16="http://schemas.microsoft.com/office/drawing/2014/main" id="{AA70B7DC-E524-4DD0-95BC-3998E0FE87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15" y="2568"/>
                  <a:ext cx="672" cy="9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  <p:sp>
            <p:nvSpPr>
              <p:cNvPr id="32" name="Text Box 11">
                <a:extLst>
                  <a:ext uri="{FF2B5EF4-FFF2-40B4-BE49-F238E27FC236}">
                    <a16:creationId xmlns:a16="http://schemas.microsoft.com/office/drawing/2014/main" id="{5809E6F1-8B9A-44A7-8FA1-37C368A406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57800" y="4267200"/>
                <a:ext cx="2417763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2400" b="1" dirty="0">
                    <a:latin typeface="Arial Black" pitchFamily="34" charset="0"/>
                  </a:rPr>
                  <a:t>Dendritic cell</a:t>
                </a:r>
              </a:p>
            </p:txBody>
          </p:sp>
        </p:grpSp>
        <p:grpSp>
          <p:nvGrpSpPr>
            <p:cNvPr id="18" name="Group 89">
              <a:extLst>
                <a:ext uri="{FF2B5EF4-FFF2-40B4-BE49-F238E27FC236}">
                  <a16:creationId xmlns:a16="http://schemas.microsoft.com/office/drawing/2014/main" id="{FB99C4FF-D410-4CB2-9D90-53CD8E034A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27688" y="3759201"/>
              <a:ext cx="325437" cy="431800"/>
              <a:chOff x="2200" y="3748"/>
              <a:chExt cx="320" cy="425"/>
            </a:xfrm>
          </p:grpSpPr>
          <p:grpSp>
            <p:nvGrpSpPr>
              <p:cNvPr id="19" name="Group 90">
                <a:extLst>
                  <a:ext uri="{FF2B5EF4-FFF2-40B4-BE49-F238E27FC236}">
                    <a16:creationId xmlns:a16="http://schemas.microsoft.com/office/drawing/2014/main" id="{3EA2AB77-65B1-4D78-83F1-96A83D684E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29" y="3792"/>
                <a:ext cx="291" cy="381"/>
                <a:chOff x="2229" y="3792"/>
                <a:chExt cx="291" cy="381"/>
              </a:xfrm>
            </p:grpSpPr>
            <p:sp>
              <p:nvSpPr>
                <p:cNvPr id="29" name="Freeform 91">
                  <a:extLst>
                    <a:ext uri="{FF2B5EF4-FFF2-40B4-BE49-F238E27FC236}">
                      <a16:creationId xmlns:a16="http://schemas.microsoft.com/office/drawing/2014/main" id="{B146B712-7216-4DA6-9B51-7C13C19647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1" y="3792"/>
                  <a:ext cx="289" cy="323"/>
                </a:xfrm>
                <a:custGeom>
                  <a:avLst/>
                  <a:gdLst/>
                  <a:ahLst/>
                  <a:cxnLst>
                    <a:cxn ang="0">
                      <a:pos x="69" y="294"/>
                    </a:cxn>
                    <a:cxn ang="0">
                      <a:pos x="21" y="78"/>
                    </a:cxn>
                    <a:cxn ang="0">
                      <a:pos x="9" y="0"/>
                    </a:cxn>
                    <a:cxn ang="0">
                      <a:pos x="69" y="36"/>
                    </a:cxn>
                    <a:cxn ang="0">
                      <a:pos x="123" y="78"/>
                    </a:cxn>
                    <a:cxn ang="0">
                      <a:pos x="189" y="72"/>
                    </a:cxn>
                    <a:cxn ang="0">
                      <a:pos x="237" y="36"/>
                    </a:cxn>
                    <a:cxn ang="0">
                      <a:pos x="291" y="18"/>
                    </a:cxn>
                    <a:cxn ang="0">
                      <a:pos x="249" y="78"/>
                    </a:cxn>
                    <a:cxn ang="0">
                      <a:pos x="129" y="108"/>
                    </a:cxn>
                    <a:cxn ang="0">
                      <a:pos x="81" y="324"/>
                    </a:cxn>
                    <a:cxn ang="0">
                      <a:pos x="69" y="294"/>
                    </a:cxn>
                  </a:cxnLst>
                  <a:rect l="0" t="0" r="r" b="b"/>
                  <a:pathLst>
                    <a:path w="291" h="324">
                      <a:moveTo>
                        <a:pt x="69" y="294"/>
                      </a:moveTo>
                      <a:cubicBezTo>
                        <a:pt x="86" y="243"/>
                        <a:pt x="96" y="103"/>
                        <a:pt x="21" y="78"/>
                      </a:cubicBezTo>
                      <a:cubicBezTo>
                        <a:pt x="0" y="46"/>
                        <a:pt x="3" y="41"/>
                        <a:pt x="9" y="0"/>
                      </a:cubicBezTo>
                      <a:cubicBezTo>
                        <a:pt x="70" y="10"/>
                        <a:pt x="27" y="8"/>
                        <a:pt x="69" y="36"/>
                      </a:cubicBezTo>
                      <a:cubicBezTo>
                        <a:pt x="85" y="85"/>
                        <a:pt x="68" y="70"/>
                        <a:pt x="123" y="78"/>
                      </a:cubicBezTo>
                      <a:cubicBezTo>
                        <a:pt x="145" y="76"/>
                        <a:pt x="167" y="77"/>
                        <a:pt x="189" y="72"/>
                      </a:cubicBezTo>
                      <a:cubicBezTo>
                        <a:pt x="211" y="67"/>
                        <a:pt x="215" y="43"/>
                        <a:pt x="237" y="36"/>
                      </a:cubicBezTo>
                      <a:cubicBezTo>
                        <a:pt x="247" y="5"/>
                        <a:pt x="261" y="12"/>
                        <a:pt x="291" y="18"/>
                      </a:cubicBezTo>
                      <a:cubicBezTo>
                        <a:pt x="283" y="73"/>
                        <a:pt x="286" y="53"/>
                        <a:pt x="249" y="78"/>
                      </a:cubicBezTo>
                      <a:cubicBezTo>
                        <a:pt x="234" y="123"/>
                        <a:pt x="169" y="105"/>
                        <a:pt x="129" y="108"/>
                      </a:cubicBezTo>
                      <a:cubicBezTo>
                        <a:pt x="86" y="173"/>
                        <a:pt x="155" y="299"/>
                        <a:pt x="81" y="324"/>
                      </a:cubicBezTo>
                      <a:cubicBezTo>
                        <a:pt x="74" y="302"/>
                        <a:pt x="78" y="312"/>
                        <a:pt x="69" y="294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30" name="Freeform 92">
                  <a:extLst>
                    <a:ext uri="{FF2B5EF4-FFF2-40B4-BE49-F238E27FC236}">
                      <a16:creationId xmlns:a16="http://schemas.microsoft.com/office/drawing/2014/main" id="{4DB8DA45-6E6F-4998-8F67-832B7CE8EB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2" y="3932"/>
                  <a:ext cx="97" cy="241"/>
                </a:xfrm>
                <a:custGeom>
                  <a:avLst/>
                  <a:gdLst>
                    <a:gd name="T0" fmla="*/ 8 w 97"/>
                    <a:gd name="T1" fmla="*/ 178 h 241"/>
                    <a:gd name="T2" fmla="*/ 14 w 97"/>
                    <a:gd name="T3" fmla="*/ 16 h 241"/>
                    <a:gd name="T4" fmla="*/ 56 w 97"/>
                    <a:gd name="T5" fmla="*/ 40 h 241"/>
                    <a:gd name="T6" fmla="*/ 8 w 97"/>
                    <a:gd name="T7" fmla="*/ 178 h 24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7"/>
                    <a:gd name="T13" fmla="*/ 0 h 241"/>
                    <a:gd name="T14" fmla="*/ 97 w 97"/>
                    <a:gd name="T15" fmla="*/ 241 h 24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7" h="241">
                      <a:moveTo>
                        <a:pt x="8" y="178"/>
                      </a:moveTo>
                      <a:cubicBezTo>
                        <a:pt x="10" y="124"/>
                        <a:pt x="0" y="68"/>
                        <a:pt x="14" y="16"/>
                      </a:cubicBezTo>
                      <a:cubicBezTo>
                        <a:pt x="18" y="0"/>
                        <a:pt x="51" y="25"/>
                        <a:pt x="56" y="40"/>
                      </a:cubicBezTo>
                      <a:cubicBezTo>
                        <a:pt x="48" y="241"/>
                        <a:pt x="97" y="178"/>
                        <a:pt x="8" y="17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36206D"/>
                    </a:gs>
                    <a:gs pos="50000">
                      <a:srgbClr val="7546EC"/>
                    </a:gs>
                    <a:gs pos="100000">
                      <a:srgbClr val="36206D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0" name="Group 93">
                <a:extLst>
                  <a:ext uri="{FF2B5EF4-FFF2-40B4-BE49-F238E27FC236}">
                    <a16:creationId xmlns:a16="http://schemas.microsoft.com/office/drawing/2014/main" id="{0F3BEFD3-8B5D-4069-80E2-8039B1777C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00" y="3748"/>
                <a:ext cx="318" cy="92"/>
                <a:chOff x="2925" y="3656"/>
                <a:chExt cx="318" cy="92"/>
              </a:xfrm>
            </p:grpSpPr>
            <p:sp>
              <p:nvSpPr>
                <p:cNvPr id="21" name="Oval 94">
                  <a:extLst>
                    <a:ext uri="{FF2B5EF4-FFF2-40B4-BE49-F238E27FC236}">
                      <a16:creationId xmlns:a16="http://schemas.microsoft.com/office/drawing/2014/main" id="{870F0B97-EB63-4B66-9D6A-4D2F52C5A4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71" y="3657"/>
                  <a:ext cx="46" cy="46"/>
                </a:xfrm>
                <a:prstGeom prst="ellipse">
                  <a:avLst/>
                </a:prstGeom>
                <a:solidFill>
                  <a:srgbClr val="7546E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2" name="Oval 95">
                  <a:extLst>
                    <a:ext uri="{FF2B5EF4-FFF2-40B4-BE49-F238E27FC236}">
                      <a16:creationId xmlns:a16="http://schemas.microsoft.com/office/drawing/2014/main" id="{222BFF86-2CD5-4281-B100-D7514EAA35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5" y="3657"/>
                  <a:ext cx="46" cy="46"/>
                </a:xfrm>
                <a:prstGeom prst="ellipse">
                  <a:avLst/>
                </a:prstGeom>
                <a:solidFill>
                  <a:srgbClr val="7546E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" name="Oval 96">
                  <a:extLst>
                    <a:ext uri="{FF2B5EF4-FFF2-40B4-BE49-F238E27FC236}">
                      <a16:creationId xmlns:a16="http://schemas.microsoft.com/office/drawing/2014/main" id="{196BF94F-0F00-45BD-97D8-C39260AD06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84" y="3702"/>
                  <a:ext cx="46" cy="46"/>
                </a:xfrm>
                <a:prstGeom prst="ellipse">
                  <a:avLst/>
                </a:prstGeom>
                <a:solidFill>
                  <a:srgbClr val="7546E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4" name="Oval 97">
                  <a:extLst>
                    <a:ext uri="{FF2B5EF4-FFF2-40B4-BE49-F238E27FC236}">
                      <a16:creationId xmlns:a16="http://schemas.microsoft.com/office/drawing/2014/main" id="{7AEE6634-DAD4-435C-A0DE-2996EC9706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9" y="3702"/>
                  <a:ext cx="46" cy="46"/>
                </a:xfrm>
                <a:prstGeom prst="ellipse">
                  <a:avLst/>
                </a:prstGeom>
                <a:solidFill>
                  <a:srgbClr val="7546E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" name="Oval 98">
                  <a:extLst>
                    <a:ext uri="{FF2B5EF4-FFF2-40B4-BE49-F238E27FC236}">
                      <a16:creationId xmlns:a16="http://schemas.microsoft.com/office/drawing/2014/main" id="{476C6799-2ABB-4373-B637-8187C18C2A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07" y="3657"/>
                  <a:ext cx="46" cy="46"/>
                </a:xfrm>
                <a:prstGeom prst="ellipse">
                  <a:avLst/>
                </a:prstGeom>
                <a:solidFill>
                  <a:srgbClr val="7546E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6" name="Oval 99">
                  <a:extLst>
                    <a:ext uri="{FF2B5EF4-FFF2-40B4-BE49-F238E27FC236}">
                      <a16:creationId xmlns:a16="http://schemas.microsoft.com/office/drawing/2014/main" id="{A73F90A0-4DF9-4446-893F-88B00CD8F7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2" y="3657"/>
                  <a:ext cx="46" cy="46"/>
                </a:xfrm>
                <a:prstGeom prst="ellipse">
                  <a:avLst/>
                </a:prstGeom>
                <a:solidFill>
                  <a:srgbClr val="7546E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7" name="Oval 100">
                  <a:extLst>
                    <a:ext uri="{FF2B5EF4-FFF2-40B4-BE49-F238E27FC236}">
                      <a16:creationId xmlns:a16="http://schemas.microsoft.com/office/drawing/2014/main" id="{7C1D30FD-D9B7-4966-8109-A996F2E6FA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7" y="3656"/>
                  <a:ext cx="46" cy="46"/>
                </a:xfrm>
                <a:prstGeom prst="ellipse">
                  <a:avLst/>
                </a:prstGeom>
                <a:solidFill>
                  <a:srgbClr val="7546E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8" name="Oval 101">
                  <a:extLst>
                    <a:ext uri="{FF2B5EF4-FFF2-40B4-BE49-F238E27FC236}">
                      <a16:creationId xmlns:a16="http://schemas.microsoft.com/office/drawing/2014/main" id="{B9CA8371-8180-46AE-A34C-DAE3C35315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16" y="3657"/>
                  <a:ext cx="46" cy="46"/>
                </a:xfrm>
                <a:prstGeom prst="ellipse">
                  <a:avLst/>
                </a:prstGeom>
                <a:solidFill>
                  <a:srgbClr val="7546E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</p:grpSp>
      </p:grpSp>
      <p:sp>
        <p:nvSpPr>
          <p:cNvPr id="35" name="Text Box 14">
            <a:extLst>
              <a:ext uri="{FF2B5EF4-FFF2-40B4-BE49-F238E27FC236}">
                <a16:creationId xmlns:a16="http://schemas.microsoft.com/office/drawing/2014/main" id="{D489615D-999F-4D1C-9CD8-0638E776D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1237" y="2602967"/>
            <a:ext cx="1655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b="1" dirty="0">
                <a:latin typeface="Arial Black" pitchFamily="34" charset="0"/>
              </a:rPr>
              <a:t>CD8</a:t>
            </a:r>
            <a:r>
              <a:rPr lang="en-US" altLang="ja-JP" sz="2400" b="1" baseline="30000" dirty="0">
                <a:latin typeface="Arial Black" pitchFamily="34" charset="0"/>
              </a:rPr>
              <a:t>+</a:t>
            </a:r>
            <a:r>
              <a:rPr lang="en-US" altLang="ja-JP" sz="2400" b="1" dirty="0">
                <a:latin typeface="Arial Black" pitchFamily="34" charset="0"/>
              </a:rPr>
              <a:t>CTL</a:t>
            </a:r>
          </a:p>
        </p:txBody>
      </p:sp>
      <p:sp>
        <p:nvSpPr>
          <p:cNvPr id="36" name="Line 15">
            <a:extLst>
              <a:ext uri="{FF2B5EF4-FFF2-40B4-BE49-F238E27FC236}">
                <a16:creationId xmlns:a16="http://schemas.microsoft.com/office/drawing/2014/main" id="{D7E6C085-5524-4DEE-B54A-808FC2E7437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15987" y="2434692"/>
            <a:ext cx="1166812" cy="92075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ja-JP" altLang="en-US"/>
          </a:p>
        </p:txBody>
      </p:sp>
      <p:sp>
        <p:nvSpPr>
          <p:cNvPr id="37" name="Text Box 16">
            <a:extLst>
              <a:ext uri="{FF2B5EF4-FFF2-40B4-BE49-F238E27FC236}">
                <a16:creationId xmlns:a16="http://schemas.microsoft.com/office/drawing/2014/main" id="{D782BE0E-B334-4E24-ACFC-A786B52CF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8599" y="1840967"/>
            <a:ext cx="1327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chemeClr val="accent2"/>
                </a:solidFill>
              </a:rPr>
              <a:t>Expansion</a:t>
            </a:r>
          </a:p>
        </p:txBody>
      </p:sp>
      <p:sp>
        <p:nvSpPr>
          <p:cNvPr id="47" name="Line 45">
            <a:extLst>
              <a:ext uri="{FF2B5EF4-FFF2-40B4-BE49-F238E27FC236}">
                <a16:creationId xmlns:a16="http://schemas.microsoft.com/office/drawing/2014/main" id="{25393120-2827-4CF4-A8A5-E7545F2600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15787" y="2358492"/>
            <a:ext cx="685800" cy="228600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ja-JP" altLang="en-US"/>
          </a:p>
        </p:txBody>
      </p:sp>
      <p:grpSp>
        <p:nvGrpSpPr>
          <p:cNvPr id="48" name="グループ化 196">
            <a:extLst>
              <a:ext uri="{FF2B5EF4-FFF2-40B4-BE49-F238E27FC236}">
                <a16:creationId xmlns:a16="http://schemas.microsoft.com/office/drawing/2014/main" id="{BBDC6B75-59BB-4EB9-9979-A87D8356BB47}"/>
              </a:ext>
            </a:extLst>
          </p:cNvPr>
          <p:cNvGrpSpPr>
            <a:grpSpLocks/>
          </p:cNvGrpSpPr>
          <p:nvPr/>
        </p:nvGrpSpPr>
        <p:grpSpPr bwMode="auto">
          <a:xfrm>
            <a:off x="3146793" y="3306830"/>
            <a:ext cx="2014538" cy="1247775"/>
            <a:chOff x="3067050" y="3629025"/>
            <a:chExt cx="2014538" cy="1247775"/>
          </a:xfrm>
        </p:grpSpPr>
        <p:sp>
          <p:nvSpPr>
            <p:cNvPr id="49" name="Text Box 47">
              <a:extLst>
                <a:ext uri="{FF2B5EF4-FFF2-40B4-BE49-F238E27FC236}">
                  <a16:creationId xmlns:a16="http://schemas.microsoft.com/office/drawing/2014/main" id="{184424A0-45A6-4248-B865-B1FA8B73FD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6588" y="4479925"/>
              <a:ext cx="12573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000" b="1">
                  <a:solidFill>
                    <a:schemeClr val="accent2"/>
                  </a:solidFill>
                </a:rPr>
                <a:t>Apoptosis</a:t>
              </a:r>
            </a:p>
          </p:txBody>
        </p:sp>
        <p:grpSp>
          <p:nvGrpSpPr>
            <p:cNvPr id="50" name="グループ化 189">
              <a:extLst>
                <a:ext uri="{FF2B5EF4-FFF2-40B4-BE49-F238E27FC236}">
                  <a16:creationId xmlns:a16="http://schemas.microsoft.com/office/drawing/2014/main" id="{7A3CDF31-7AE7-4144-AE90-5F7DDE3F97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67050" y="3629025"/>
              <a:ext cx="2014538" cy="850900"/>
              <a:chOff x="3067050" y="3629025"/>
              <a:chExt cx="2014538" cy="850900"/>
            </a:xfrm>
          </p:grpSpPr>
          <p:grpSp>
            <p:nvGrpSpPr>
              <p:cNvPr id="51" name="Group 35">
                <a:extLst>
                  <a:ext uri="{FF2B5EF4-FFF2-40B4-BE49-F238E27FC236}">
                    <a16:creationId xmlns:a16="http://schemas.microsoft.com/office/drawing/2014/main" id="{20A66644-75A2-4779-B96E-22AAA93677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67050" y="3629025"/>
                <a:ext cx="1120775" cy="804863"/>
                <a:chOff x="2427" y="3304"/>
                <a:chExt cx="706" cy="507"/>
              </a:xfrm>
            </p:grpSpPr>
            <p:sp>
              <p:nvSpPr>
                <p:cNvPr id="61" name="Freeform 36">
                  <a:extLst>
                    <a:ext uri="{FF2B5EF4-FFF2-40B4-BE49-F238E27FC236}">
                      <a16:creationId xmlns:a16="http://schemas.microsoft.com/office/drawing/2014/main" id="{AEB4A2FE-BB1A-4BCD-9517-7C8A78F5C4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7" y="3304"/>
                  <a:ext cx="706" cy="507"/>
                </a:xfrm>
                <a:custGeom>
                  <a:avLst/>
                  <a:gdLst>
                    <a:gd name="T0" fmla="*/ 221 w 706"/>
                    <a:gd name="T1" fmla="*/ 48 h 507"/>
                    <a:gd name="T2" fmla="*/ 277 w 706"/>
                    <a:gd name="T3" fmla="*/ 0 h 507"/>
                    <a:gd name="T4" fmla="*/ 653 w 706"/>
                    <a:gd name="T5" fmla="*/ 40 h 507"/>
                    <a:gd name="T6" fmla="*/ 677 w 706"/>
                    <a:gd name="T7" fmla="*/ 112 h 507"/>
                    <a:gd name="T8" fmla="*/ 581 w 706"/>
                    <a:gd name="T9" fmla="*/ 144 h 507"/>
                    <a:gd name="T10" fmla="*/ 533 w 706"/>
                    <a:gd name="T11" fmla="*/ 176 h 507"/>
                    <a:gd name="T12" fmla="*/ 557 w 706"/>
                    <a:gd name="T13" fmla="*/ 400 h 507"/>
                    <a:gd name="T14" fmla="*/ 461 w 706"/>
                    <a:gd name="T15" fmla="*/ 472 h 507"/>
                    <a:gd name="T16" fmla="*/ 453 w 706"/>
                    <a:gd name="T17" fmla="*/ 448 h 507"/>
                    <a:gd name="T18" fmla="*/ 301 w 706"/>
                    <a:gd name="T19" fmla="*/ 328 h 507"/>
                    <a:gd name="T20" fmla="*/ 221 w 706"/>
                    <a:gd name="T21" fmla="*/ 448 h 507"/>
                    <a:gd name="T22" fmla="*/ 197 w 706"/>
                    <a:gd name="T23" fmla="*/ 456 h 507"/>
                    <a:gd name="T24" fmla="*/ 101 w 706"/>
                    <a:gd name="T25" fmla="*/ 504 h 507"/>
                    <a:gd name="T26" fmla="*/ 69 w 706"/>
                    <a:gd name="T27" fmla="*/ 496 h 507"/>
                    <a:gd name="T28" fmla="*/ 165 w 706"/>
                    <a:gd name="T29" fmla="*/ 376 h 507"/>
                    <a:gd name="T30" fmla="*/ 165 w 706"/>
                    <a:gd name="T31" fmla="*/ 232 h 507"/>
                    <a:gd name="T32" fmla="*/ 93 w 706"/>
                    <a:gd name="T33" fmla="*/ 176 h 507"/>
                    <a:gd name="T34" fmla="*/ 45 w 706"/>
                    <a:gd name="T35" fmla="*/ 160 h 507"/>
                    <a:gd name="T36" fmla="*/ 53 w 706"/>
                    <a:gd name="T37" fmla="*/ 104 h 507"/>
                    <a:gd name="T38" fmla="*/ 117 w 706"/>
                    <a:gd name="T39" fmla="*/ 136 h 507"/>
                    <a:gd name="T40" fmla="*/ 133 w 706"/>
                    <a:gd name="T41" fmla="*/ 160 h 507"/>
                    <a:gd name="T42" fmla="*/ 213 w 706"/>
                    <a:gd name="T43" fmla="*/ 208 h 507"/>
                    <a:gd name="T44" fmla="*/ 285 w 706"/>
                    <a:gd name="T45" fmla="*/ 232 h 507"/>
                    <a:gd name="T46" fmla="*/ 309 w 706"/>
                    <a:gd name="T47" fmla="*/ 240 h 507"/>
                    <a:gd name="T48" fmla="*/ 341 w 706"/>
                    <a:gd name="T49" fmla="*/ 232 h 507"/>
                    <a:gd name="T50" fmla="*/ 357 w 706"/>
                    <a:gd name="T51" fmla="*/ 184 h 507"/>
                    <a:gd name="T52" fmla="*/ 309 w 706"/>
                    <a:gd name="T53" fmla="*/ 152 h 507"/>
                    <a:gd name="T54" fmla="*/ 285 w 706"/>
                    <a:gd name="T55" fmla="*/ 144 h 507"/>
                    <a:gd name="T56" fmla="*/ 213 w 706"/>
                    <a:gd name="T57" fmla="*/ 104 h 507"/>
                    <a:gd name="T58" fmla="*/ 221 w 706"/>
                    <a:gd name="T59" fmla="*/ 48 h 507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706"/>
                    <a:gd name="T91" fmla="*/ 0 h 507"/>
                    <a:gd name="T92" fmla="*/ 706 w 706"/>
                    <a:gd name="T93" fmla="*/ 507 h 507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706" h="507">
                      <a:moveTo>
                        <a:pt x="221" y="48"/>
                      </a:moveTo>
                      <a:cubicBezTo>
                        <a:pt x="232" y="16"/>
                        <a:pt x="246" y="10"/>
                        <a:pt x="277" y="0"/>
                      </a:cubicBezTo>
                      <a:cubicBezTo>
                        <a:pt x="397" y="5"/>
                        <a:pt x="536" y="1"/>
                        <a:pt x="653" y="40"/>
                      </a:cubicBezTo>
                      <a:cubicBezTo>
                        <a:pt x="657" y="45"/>
                        <a:pt x="706" y="92"/>
                        <a:pt x="677" y="112"/>
                      </a:cubicBezTo>
                      <a:cubicBezTo>
                        <a:pt x="657" y="126"/>
                        <a:pt x="607" y="135"/>
                        <a:pt x="581" y="144"/>
                      </a:cubicBezTo>
                      <a:cubicBezTo>
                        <a:pt x="563" y="150"/>
                        <a:pt x="533" y="176"/>
                        <a:pt x="533" y="176"/>
                      </a:cubicBezTo>
                      <a:cubicBezTo>
                        <a:pt x="508" y="250"/>
                        <a:pt x="514" y="336"/>
                        <a:pt x="557" y="400"/>
                      </a:cubicBezTo>
                      <a:cubicBezTo>
                        <a:pt x="536" y="482"/>
                        <a:pt x="544" y="486"/>
                        <a:pt x="461" y="472"/>
                      </a:cubicBezTo>
                      <a:cubicBezTo>
                        <a:pt x="458" y="464"/>
                        <a:pt x="454" y="456"/>
                        <a:pt x="453" y="448"/>
                      </a:cubicBezTo>
                      <a:cubicBezTo>
                        <a:pt x="435" y="272"/>
                        <a:pt x="496" y="317"/>
                        <a:pt x="301" y="328"/>
                      </a:cubicBezTo>
                      <a:cubicBezTo>
                        <a:pt x="280" y="360"/>
                        <a:pt x="250" y="425"/>
                        <a:pt x="221" y="448"/>
                      </a:cubicBezTo>
                      <a:cubicBezTo>
                        <a:pt x="214" y="453"/>
                        <a:pt x="205" y="452"/>
                        <a:pt x="197" y="456"/>
                      </a:cubicBezTo>
                      <a:cubicBezTo>
                        <a:pt x="165" y="472"/>
                        <a:pt x="131" y="484"/>
                        <a:pt x="101" y="504"/>
                      </a:cubicBezTo>
                      <a:cubicBezTo>
                        <a:pt x="90" y="501"/>
                        <a:pt x="69" y="507"/>
                        <a:pt x="69" y="496"/>
                      </a:cubicBezTo>
                      <a:cubicBezTo>
                        <a:pt x="69" y="479"/>
                        <a:pt x="152" y="389"/>
                        <a:pt x="165" y="376"/>
                      </a:cubicBezTo>
                      <a:cubicBezTo>
                        <a:pt x="173" y="322"/>
                        <a:pt x="182" y="290"/>
                        <a:pt x="165" y="232"/>
                      </a:cubicBezTo>
                      <a:cubicBezTo>
                        <a:pt x="161" y="217"/>
                        <a:pt x="94" y="176"/>
                        <a:pt x="93" y="176"/>
                      </a:cubicBezTo>
                      <a:cubicBezTo>
                        <a:pt x="77" y="171"/>
                        <a:pt x="45" y="160"/>
                        <a:pt x="45" y="160"/>
                      </a:cubicBezTo>
                      <a:cubicBezTo>
                        <a:pt x="19" y="122"/>
                        <a:pt x="0" y="117"/>
                        <a:pt x="53" y="104"/>
                      </a:cubicBezTo>
                      <a:cubicBezTo>
                        <a:pt x="87" y="112"/>
                        <a:pt x="90" y="109"/>
                        <a:pt x="117" y="136"/>
                      </a:cubicBezTo>
                      <a:cubicBezTo>
                        <a:pt x="124" y="143"/>
                        <a:pt x="126" y="154"/>
                        <a:pt x="133" y="160"/>
                      </a:cubicBezTo>
                      <a:cubicBezTo>
                        <a:pt x="149" y="174"/>
                        <a:pt x="190" y="199"/>
                        <a:pt x="213" y="208"/>
                      </a:cubicBezTo>
                      <a:cubicBezTo>
                        <a:pt x="213" y="208"/>
                        <a:pt x="273" y="228"/>
                        <a:pt x="285" y="232"/>
                      </a:cubicBezTo>
                      <a:cubicBezTo>
                        <a:pt x="293" y="235"/>
                        <a:pt x="309" y="240"/>
                        <a:pt x="309" y="240"/>
                      </a:cubicBezTo>
                      <a:cubicBezTo>
                        <a:pt x="320" y="237"/>
                        <a:pt x="334" y="240"/>
                        <a:pt x="341" y="232"/>
                      </a:cubicBezTo>
                      <a:cubicBezTo>
                        <a:pt x="352" y="219"/>
                        <a:pt x="357" y="184"/>
                        <a:pt x="357" y="184"/>
                      </a:cubicBezTo>
                      <a:cubicBezTo>
                        <a:pt x="341" y="173"/>
                        <a:pt x="327" y="158"/>
                        <a:pt x="309" y="152"/>
                      </a:cubicBezTo>
                      <a:cubicBezTo>
                        <a:pt x="301" y="149"/>
                        <a:pt x="292" y="148"/>
                        <a:pt x="285" y="144"/>
                      </a:cubicBezTo>
                      <a:cubicBezTo>
                        <a:pt x="202" y="98"/>
                        <a:pt x="267" y="122"/>
                        <a:pt x="213" y="104"/>
                      </a:cubicBezTo>
                      <a:cubicBezTo>
                        <a:pt x="205" y="80"/>
                        <a:pt x="202" y="67"/>
                        <a:pt x="221" y="4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9900"/>
                    </a:gs>
                    <a:gs pos="100000">
                      <a:srgbClr val="764700"/>
                    </a:gs>
                  </a:gsLst>
                  <a:path path="rect">
                    <a:fillToRect l="50000" t="50000" r="50000" b="50000"/>
                  </a:path>
                </a:gradFill>
                <a:ln w="9525" cap="flat" cmpd="sng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wrap="none"/>
                <a:lstStyle/>
                <a:p>
                  <a:endParaRPr lang="ja-JP" altLang="en-US"/>
                </a:p>
              </p:txBody>
            </p:sp>
            <p:sp>
              <p:nvSpPr>
                <p:cNvPr id="62" name="Oval 37">
                  <a:extLst>
                    <a:ext uri="{FF2B5EF4-FFF2-40B4-BE49-F238E27FC236}">
                      <a16:creationId xmlns:a16="http://schemas.microsoft.com/office/drawing/2014/main" id="{8810F092-4038-42FD-A796-4291BD4E23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84" y="3360"/>
                  <a:ext cx="144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96633"/>
                    </a:gs>
                    <a:gs pos="100000">
                      <a:srgbClr val="472F18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3" name="Oval 38">
                  <a:extLst>
                    <a:ext uri="{FF2B5EF4-FFF2-40B4-BE49-F238E27FC236}">
                      <a16:creationId xmlns:a16="http://schemas.microsoft.com/office/drawing/2014/main" id="{35E5AFC0-D420-4A11-BE78-D3BD314720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84" y="3504"/>
                  <a:ext cx="144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96633"/>
                    </a:gs>
                    <a:gs pos="100000">
                      <a:srgbClr val="472F18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52" name="Group 39">
                <a:extLst>
                  <a:ext uri="{FF2B5EF4-FFF2-40B4-BE49-F238E27FC236}">
                    <a16:creationId xmlns:a16="http://schemas.microsoft.com/office/drawing/2014/main" id="{69777D1B-1143-41A2-8AA2-73734DC320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67188" y="4175125"/>
                <a:ext cx="304800" cy="304800"/>
                <a:chOff x="3120" y="3648"/>
                <a:chExt cx="192" cy="192"/>
              </a:xfrm>
            </p:grpSpPr>
            <p:sp>
              <p:nvSpPr>
                <p:cNvPr id="59" name="Oval 40">
                  <a:extLst>
                    <a:ext uri="{FF2B5EF4-FFF2-40B4-BE49-F238E27FC236}">
                      <a16:creationId xmlns:a16="http://schemas.microsoft.com/office/drawing/2014/main" id="{F7AAE367-6A9C-4780-8E3B-C54F65763C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0" y="364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7647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0" name="Oval 41">
                  <a:extLst>
                    <a:ext uri="{FF2B5EF4-FFF2-40B4-BE49-F238E27FC236}">
                      <a16:creationId xmlns:a16="http://schemas.microsoft.com/office/drawing/2014/main" id="{EE3A5C54-B953-4CB6-B7A6-AE39B54627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3696"/>
                  <a:ext cx="144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96633"/>
                    </a:gs>
                    <a:gs pos="100000">
                      <a:srgbClr val="472F18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53" name="Group 42">
                <a:extLst>
                  <a:ext uri="{FF2B5EF4-FFF2-40B4-BE49-F238E27FC236}">
                    <a16:creationId xmlns:a16="http://schemas.microsoft.com/office/drawing/2014/main" id="{614AEFB7-E905-4D43-8626-AD478EE82B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71988" y="3717925"/>
                <a:ext cx="304800" cy="304800"/>
                <a:chOff x="3120" y="3648"/>
                <a:chExt cx="192" cy="192"/>
              </a:xfrm>
            </p:grpSpPr>
            <p:sp>
              <p:nvSpPr>
                <p:cNvPr id="57" name="Oval 43">
                  <a:extLst>
                    <a:ext uri="{FF2B5EF4-FFF2-40B4-BE49-F238E27FC236}">
                      <a16:creationId xmlns:a16="http://schemas.microsoft.com/office/drawing/2014/main" id="{5BA22D50-7FD3-4EEA-BC1D-34F21865F4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0" y="364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7647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8" name="Oval 44">
                  <a:extLst>
                    <a:ext uri="{FF2B5EF4-FFF2-40B4-BE49-F238E27FC236}">
                      <a16:creationId xmlns:a16="http://schemas.microsoft.com/office/drawing/2014/main" id="{198C87D9-4E9C-4CC2-A142-71DC6B905F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3696"/>
                  <a:ext cx="144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96633"/>
                    </a:gs>
                    <a:gs pos="100000">
                      <a:srgbClr val="472F18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54" name="Group 48">
                <a:extLst>
                  <a:ext uri="{FF2B5EF4-FFF2-40B4-BE49-F238E27FC236}">
                    <a16:creationId xmlns:a16="http://schemas.microsoft.com/office/drawing/2014/main" id="{B09E54D2-6384-46B7-B84F-1DABA79A32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76788" y="4022725"/>
                <a:ext cx="304800" cy="304800"/>
                <a:chOff x="3120" y="3648"/>
                <a:chExt cx="192" cy="192"/>
              </a:xfrm>
            </p:grpSpPr>
            <p:sp>
              <p:nvSpPr>
                <p:cNvPr id="55" name="Oval 49">
                  <a:extLst>
                    <a:ext uri="{FF2B5EF4-FFF2-40B4-BE49-F238E27FC236}">
                      <a16:creationId xmlns:a16="http://schemas.microsoft.com/office/drawing/2014/main" id="{016FCC5B-90A8-4A8F-B7FB-B45D547AB7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0" y="364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7647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6" name="Oval 50">
                  <a:extLst>
                    <a:ext uri="{FF2B5EF4-FFF2-40B4-BE49-F238E27FC236}">
                      <a16:creationId xmlns:a16="http://schemas.microsoft.com/office/drawing/2014/main" id="{8C4B868B-756B-460E-9323-4C3822DE29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3710"/>
                  <a:ext cx="144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96633"/>
                    </a:gs>
                    <a:gs pos="100000">
                      <a:srgbClr val="472F18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</p:grpSp>
      </p:grpSp>
      <p:sp>
        <p:nvSpPr>
          <p:cNvPr id="64" name="Rectangle 51">
            <a:extLst>
              <a:ext uri="{FF2B5EF4-FFF2-40B4-BE49-F238E27FC236}">
                <a16:creationId xmlns:a16="http://schemas.microsoft.com/office/drawing/2014/main" id="{D218C0A3-B3BB-4B76-8935-A75A77E68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7399" y="2069567"/>
            <a:ext cx="1312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chemeClr val="accent2"/>
                </a:solidFill>
              </a:rPr>
              <a:t>Activation</a:t>
            </a:r>
          </a:p>
        </p:txBody>
      </p:sp>
      <p:grpSp>
        <p:nvGrpSpPr>
          <p:cNvPr id="111" name="グループ化 110">
            <a:extLst>
              <a:ext uri="{FF2B5EF4-FFF2-40B4-BE49-F238E27FC236}">
                <a16:creationId xmlns:a16="http://schemas.microsoft.com/office/drawing/2014/main" id="{299A8FCD-1CE6-45BB-B414-9CE976D91A59}"/>
              </a:ext>
            </a:extLst>
          </p:cNvPr>
          <p:cNvGrpSpPr/>
          <p:nvPr/>
        </p:nvGrpSpPr>
        <p:grpSpPr>
          <a:xfrm>
            <a:off x="5538362" y="2310867"/>
            <a:ext cx="1470025" cy="936625"/>
            <a:chOff x="5538362" y="2310867"/>
            <a:chExt cx="1470025" cy="936625"/>
          </a:xfrm>
        </p:grpSpPr>
        <p:sp>
          <p:nvSpPr>
            <p:cNvPr id="112" name="Text Box 7">
              <a:extLst>
                <a:ext uri="{FF2B5EF4-FFF2-40B4-BE49-F238E27FC236}">
                  <a16:creationId xmlns:a16="http://schemas.microsoft.com/office/drawing/2014/main" id="{768E767D-DA2D-4975-93B1-AE376E67CA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4162" y="2587092"/>
              <a:ext cx="7842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000" b="1"/>
                <a:t>T cell</a:t>
              </a:r>
            </a:p>
          </p:txBody>
        </p:sp>
        <p:grpSp>
          <p:nvGrpSpPr>
            <p:cNvPr id="113" name="グループ化 198">
              <a:extLst>
                <a:ext uri="{FF2B5EF4-FFF2-40B4-BE49-F238E27FC236}">
                  <a16:creationId xmlns:a16="http://schemas.microsoft.com/office/drawing/2014/main" id="{DFF38E98-5A1D-426A-A7CF-B38070C68D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38362" y="2310867"/>
              <a:ext cx="685800" cy="936625"/>
              <a:chOff x="5465763" y="2679700"/>
              <a:chExt cx="685800" cy="936625"/>
            </a:xfrm>
          </p:grpSpPr>
          <p:sp>
            <p:nvSpPr>
              <p:cNvPr id="114" name="Oval 12">
                <a:extLst>
                  <a:ext uri="{FF2B5EF4-FFF2-40B4-BE49-F238E27FC236}">
                    <a16:creationId xmlns:a16="http://schemas.microsoft.com/office/drawing/2014/main" id="{EB421888-B3CF-4259-9057-8845E36714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65763" y="2679700"/>
                <a:ext cx="685800" cy="685800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115" name="Oval 13">
                <a:extLst>
                  <a:ext uri="{FF2B5EF4-FFF2-40B4-BE49-F238E27FC236}">
                    <a16:creationId xmlns:a16="http://schemas.microsoft.com/office/drawing/2014/main" id="{91B9CB27-36F3-4EC8-8BFB-793B423DF6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1963" y="2803525"/>
                <a:ext cx="457200" cy="457200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grpSp>
            <p:nvGrpSpPr>
              <p:cNvPr id="116" name="Group 102">
                <a:extLst>
                  <a:ext uri="{FF2B5EF4-FFF2-40B4-BE49-F238E27FC236}">
                    <a16:creationId xmlns:a16="http://schemas.microsoft.com/office/drawing/2014/main" id="{66BB872E-3684-4476-97D0-027D8E8619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27688" y="3328988"/>
                <a:ext cx="358775" cy="287337"/>
                <a:chOff x="2946" y="3294"/>
                <a:chExt cx="265" cy="265"/>
              </a:xfrm>
            </p:grpSpPr>
            <p:sp>
              <p:nvSpPr>
                <p:cNvPr id="117" name="Freeform 103">
                  <a:extLst>
                    <a:ext uri="{FF2B5EF4-FFF2-40B4-BE49-F238E27FC236}">
                      <a16:creationId xmlns:a16="http://schemas.microsoft.com/office/drawing/2014/main" id="{6AAF43E4-6AC9-409F-A6CA-0F2D97D05D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6" y="3294"/>
                  <a:ext cx="150" cy="265"/>
                </a:xfrm>
                <a:custGeom>
                  <a:avLst/>
                  <a:gdLst/>
                  <a:ahLst/>
                  <a:cxnLst>
                    <a:cxn ang="0">
                      <a:pos x="126" y="12"/>
                    </a:cxn>
                    <a:cxn ang="0">
                      <a:pos x="90" y="162"/>
                    </a:cxn>
                    <a:cxn ang="0">
                      <a:pos x="54" y="174"/>
                    </a:cxn>
                    <a:cxn ang="0">
                      <a:pos x="42" y="192"/>
                    </a:cxn>
                    <a:cxn ang="0">
                      <a:pos x="24" y="198"/>
                    </a:cxn>
                    <a:cxn ang="0">
                      <a:pos x="0" y="252"/>
                    </a:cxn>
                    <a:cxn ang="0">
                      <a:pos x="18" y="264"/>
                    </a:cxn>
                    <a:cxn ang="0">
                      <a:pos x="30" y="246"/>
                    </a:cxn>
                    <a:cxn ang="0">
                      <a:pos x="48" y="234"/>
                    </a:cxn>
                    <a:cxn ang="0">
                      <a:pos x="120" y="198"/>
                    </a:cxn>
                    <a:cxn ang="0">
                      <a:pos x="120" y="48"/>
                    </a:cxn>
                    <a:cxn ang="0">
                      <a:pos x="126" y="12"/>
                    </a:cxn>
                  </a:cxnLst>
                  <a:rect l="0" t="0" r="r" b="b"/>
                  <a:pathLst>
                    <a:path w="150" h="265">
                      <a:moveTo>
                        <a:pt x="126" y="12"/>
                      </a:moveTo>
                      <a:cubicBezTo>
                        <a:pt x="41" y="29"/>
                        <a:pt x="134" y="0"/>
                        <a:pt x="90" y="162"/>
                      </a:cubicBezTo>
                      <a:cubicBezTo>
                        <a:pt x="87" y="174"/>
                        <a:pt x="54" y="174"/>
                        <a:pt x="54" y="174"/>
                      </a:cubicBezTo>
                      <a:cubicBezTo>
                        <a:pt x="50" y="180"/>
                        <a:pt x="48" y="187"/>
                        <a:pt x="42" y="192"/>
                      </a:cubicBezTo>
                      <a:cubicBezTo>
                        <a:pt x="37" y="196"/>
                        <a:pt x="28" y="194"/>
                        <a:pt x="24" y="198"/>
                      </a:cubicBezTo>
                      <a:cubicBezTo>
                        <a:pt x="19" y="203"/>
                        <a:pt x="3" y="244"/>
                        <a:pt x="0" y="252"/>
                      </a:cubicBezTo>
                      <a:cubicBezTo>
                        <a:pt x="6" y="256"/>
                        <a:pt x="11" y="265"/>
                        <a:pt x="18" y="264"/>
                      </a:cubicBezTo>
                      <a:cubicBezTo>
                        <a:pt x="25" y="263"/>
                        <a:pt x="25" y="251"/>
                        <a:pt x="30" y="246"/>
                      </a:cubicBezTo>
                      <a:cubicBezTo>
                        <a:pt x="35" y="241"/>
                        <a:pt x="42" y="237"/>
                        <a:pt x="48" y="234"/>
                      </a:cubicBezTo>
                      <a:cubicBezTo>
                        <a:pt x="72" y="222"/>
                        <a:pt x="94" y="207"/>
                        <a:pt x="120" y="198"/>
                      </a:cubicBezTo>
                      <a:cubicBezTo>
                        <a:pt x="150" y="153"/>
                        <a:pt x="136" y="97"/>
                        <a:pt x="120" y="48"/>
                      </a:cubicBezTo>
                      <a:cubicBezTo>
                        <a:pt x="128" y="24"/>
                        <a:pt x="126" y="36"/>
                        <a:pt x="126" y="12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118" name="Freeform 104">
                  <a:extLst>
                    <a:ext uri="{FF2B5EF4-FFF2-40B4-BE49-F238E27FC236}">
                      <a16:creationId xmlns:a16="http://schemas.microsoft.com/office/drawing/2014/main" id="{F483B460-2C2E-4430-80A2-EE6515CD95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061" y="3294"/>
                  <a:ext cx="150" cy="265"/>
                </a:xfrm>
                <a:custGeom>
                  <a:avLst/>
                  <a:gdLst/>
                  <a:ahLst/>
                  <a:cxnLst>
                    <a:cxn ang="0">
                      <a:pos x="126" y="12"/>
                    </a:cxn>
                    <a:cxn ang="0">
                      <a:pos x="90" y="162"/>
                    </a:cxn>
                    <a:cxn ang="0">
                      <a:pos x="54" y="174"/>
                    </a:cxn>
                    <a:cxn ang="0">
                      <a:pos x="42" y="192"/>
                    </a:cxn>
                    <a:cxn ang="0">
                      <a:pos x="24" y="198"/>
                    </a:cxn>
                    <a:cxn ang="0">
                      <a:pos x="0" y="252"/>
                    </a:cxn>
                    <a:cxn ang="0">
                      <a:pos x="18" y="264"/>
                    </a:cxn>
                    <a:cxn ang="0">
                      <a:pos x="30" y="246"/>
                    </a:cxn>
                    <a:cxn ang="0">
                      <a:pos x="48" y="234"/>
                    </a:cxn>
                    <a:cxn ang="0">
                      <a:pos x="120" y="198"/>
                    </a:cxn>
                    <a:cxn ang="0">
                      <a:pos x="120" y="48"/>
                    </a:cxn>
                    <a:cxn ang="0">
                      <a:pos x="126" y="12"/>
                    </a:cxn>
                  </a:cxnLst>
                  <a:rect l="0" t="0" r="r" b="b"/>
                  <a:pathLst>
                    <a:path w="150" h="265">
                      <a:moveTo>
                        <a:pt x="126" y="12"/>
                      </a:moveTo>
                      <a:cubicBezTo>
                        <a:pt x="41" y="29"/>
                        <a:pt x="134" y="0"/>
                        <a:pt x="90" y="162"/>
                      </a:cubicBezTo>
                      <a:cubicBezTo>
                        <a:pt x="87" y="174"/>
                        <a:pt x="54" y="174"/>
                        <a:pt x="54" y="174"/>
                      </a:cubicBezTo>
                      <a:cubicBezTo>
                        <a:pt x="50" y="180"/>
                        <a:pt x="48" y="187"/>
                        <a:pt x="42" y="192"/>
                      </a:cubicBezTo>
                      <a:cubicBezTo>
                        <a:pt x="37" y="196"/>
                        <a:pt x="28" y="194"/>
                        <a:pt x="24" y="198"/>
                      </a:cubicBezTo>
                      <a:cubicBezTo>
                        <a:pt x="19" y="203"/>
                        <a:pt x="3" y="244"/>
                        <a:pt x="0" y="252"/>
                      </a:cubicBezTo>
                      <a:cubicBezTo>
                        <a:pt x="6" y="256"/>
                        <a:pt x="11" y="265"/>
                        <a:pt x="18" y="264"/>
                      </a:cubicBezTo>
                      <a:cubicBezTo>
                        <a:pt x="25" y="263"/>
                        <a:pt x="25" y="251"/>
                        <a:pt x="30" y="246"/>
                      </a:cubicBezTo>
                      <a:cubicBezTo>
                        <a:pt x="35" y="241"/>
                        <a:pt x="42" y="237"/>
                        <a:pt x="48" y="234"/>
                      </a:cubicBezTo>
                      <a:cubicBezTo>
                        <a:pt x="72" y="222"/>
                        <a:pt x="94" y="207"/>
                        <a:pt x="120" y="198"/>
                      </a:cubicBezTo>
                      <a:cubicBezTo>
                        <a:pt x="150" y="153"/>
                        <a:pt x="136" y="97"/>
                        <a:pt x="120" y="48"/>
                      </a:cubicBezTo>
                      <a:cubicBezTo>
                        <a:pt x="128" y="24"/>
                        <a:pt x="126" y="36"/>
                        <a:pt x="126" y="12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folHlink">
                        <a:gamma/>
                        <a:shade val="46275"/>
                        <a:invGamma/>
                      </a:schemeClr>
                    </a:gs>
                    <a:gs pos="50000">
                      <a:schemeClr val="folHlink"/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</p:grpSp>
      </p:grpSp>
      <p:grpSp>
        <p:nvGrpSpPr>
          <p:cNvPr id="119" name="グループ化 193">
            <a:extLst>
              <a:ext uri="{FF2B5EF4-FFF2-40B4-BE49-F238E27FC236}">
                <a16:creationId xmlns:a16="http://schemas.microsoft.com/office/drawing/2014/main" id="{E7BA4A9F-3E56-4853-BD9B-1D3C0DE8D38D}"/>
              </a:ext>
            </a:extLst>
          </p:cNvPr>
          <p:cNvGrpSpPr>
            <a:grpSpLocks/>
          </p:cNvGrpSpPr>
          <p:nvPr/>
        </p:nvGrpSpPr>
        <p:grpSpPr bwMode="auto">
          <a:xfrm>
            <a:off x="3806399" y="2744255"/>
            <a:ext cx="4775200" cy="3440112"/>
            <a:chOff x="3733800" y="3113088"/>
            <a:chExt cx="4775200" cy="3440112"/>
          </a:xfrm>
        </p:grpSpPr>
        <p:sp>
          <p:nvSpPr>
            <p:cNvPr id="120" name="AutoShape 3">
              <a:extLst>
                <a:ext uri="{FF2B5EF4-FFF2-40B4-BE49-F238E27FC236}">
                  <a16:creationId xmlns:a16="http://schemas.microsoft.com/office/drawing/2014/main" id="{6C230D56-2686-4051-A189-E76AC3F5A4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3800" y="4953000"/>
              <a:ext cx="4775200" cy="1600200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ja-JP" sz="2400">
                <a:solidFill>
                  <a:srgbClr val="FFFF66"/>
                </a:solidFill>
              </a:endParaRPr>
            </a:p>
          </p:txBody>
        </p:sp>
        <p:grpSp>
          <p:nvGrpSpPr>
            <p:cNvPr id="121" name="Group 105">
              <a:extLst>
                <a:ext uri="{FF2B5EF4-FFF2-40B4-BE49-F238E27FC236}">
                  <a16:creationId xmlns:a16="http://schemas.microsoft.com/office/drawing/2014/main" id="{277286B9-DD30-4439-9276-8352B35549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91063" y="3113088"/>
              <a:ext cx="1727200" cy="1871662"/>
              <a:chOff x="3243" y="1979"/>
              <a:chExt cx="1088" cy="1179"/>
            </a:xfrm>
          </p:grpSpPr>
          <p:sp>
            <p:nvSpPr>
              <p:cNvPr id="147" name="Oval 106">
                <a:extLst>
                  <a:ext uri="{FF2B5EF4-FFF2-40B4-BE49-F238E27FC236}">
                    <a16:creationId xmlns:a16="http://schemas.microsoft.com/office/drawing/2014/main" id="{1E238109-451A-4CE0-9D82-E269414DB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0" y="1979"/>
                <a:ext cx="771" cy="68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lg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48" name="Line 107">
                <a:extLst>
                  <a:ext uri="{FF2B5EF4-FFF2-40B4-BE49-F238E27FC236}">
                    <a16:creationId xmlns:a16="http://schemas.microsoft.com/office/drawing/2014/main" id="{7C23605E-97C8-4141-BD33-7D5F66B7BE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43" y="2568"/>
                <a:ext cx="408" cy="5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22" name="Group 108">
              <a:extLst>
                <a:ext uri="{FF2B5EF4-FFF2-40B4-BE49-F238E27FC236}">
                  <a16:creationId xmlns:a16="http://schemas.microsoft.com/office/drawing/2014/main" id="{C30B5AC5-7DA6-4E66-B0EE-38840EF04E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70338" y="5056188"/>
              <a:ext cx="728662" cy="1484312"/>
              <a:chOff x="2835" y="3385"/>
              <a:chExt cx="320" cy="652"/>
            </a:xfrm>
          </p:grpSpPr>
          <p:grpSp>
            <p:nvGrpSpPr>
              <p:cNvPr id="131" name="Group 109">
                <a:extLst>
                  <a:ext uri="{FF2B5EF4-FFF2-40B4-BE49-F238E27FC236}">
                    <a16:creationId xmlns:a16="http://schemas.microsoft.com/office/drawing/2014/main" id="{23A79CAE-159F-4D1E-8B69-E948727BBC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35" y="3612"/>
                <a:ext cx="320" cy="425"/>
                <a:chOff x="2200" y="3748"/>
                <a:chExt cx="320" cy="425"/>
              </a:xfrm>
            </p:grpSpPr>
            <p:grpSp>
              <p:nvGrpSpPr>
                <p:cNvPr id="135" name="Group 110">
                  <a:extLst>
                    <a:ext uri="{FF2B5EF4-FFF2-40B4-BE49-F238E27FC236}">
                      <a16:creationId xmlns:a16="http://schemas.microsoft.com/office/drawing/2014/main" id="{57F319BB-097B-4BFA-A228-565AE88BEE4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29" y="3792"/>
                  <a:ext cx="291" cy="381"/>
                  <a:chOff x="2229" y="3792"/>
                  <a:chExt cx="291" cy="381"/>
                </a:xfrm>
              </p:grpSpPr>
              <p:sp>
                <p:nvSpPr>
                  <p:cNvPr id="145" name="Freeform 111">
                    <a:extLst>
                      <a:ext uri="{FF2B5EF4-FFF2-40B4-BE49-F238E27FC236}">
                        <a16:creationId xmlns:a16="http://schemas.microsoft.com/office/drawing/2014/main" id="{9EBBD609-FBFF-487B-B24E-1B260AA54E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29" y="3792"/>
                    <a:ext cx="291" cy="324"/>
                  </a:xfrm>
                  <a:custGeom>
                    <a:avLst/>
                    <a:gdLst/>
                    <a:ahLst/>
                    <a:cxnLst>
                      <a:cxn ang="0">
                        <a:pos x="69" y="294"/>
                      </a:cxn>
                      <a:cxn ang="0">
                        <a:pos x="21" y="78"/>
                      </a:cxn>
                      <a:cxn ang="0">
                        <a:pos x="9" y="0"/>
                      </a:cxn>
                      <a:cxn ang="0">
                        <a:pos x="69" y="36"/>
                      </a:cxn>
                      <a:cxn ang="0">
                        <a:pos x="123" y="78"/>
                      </a:cxn>
                      <a:cxn ang="0">
                        <a:pos x="189" y="72"/>
                      </a:cxn>
                      <a:cxn ang="0">
                        <a:pos x="237" y="36"/>
                      </a:cxn>
                      <a:cxn ang="0">
                        <a:pos x="291" y="18"/>
                      </a:cxn>
                      <a:cxn ang="0">
                        <a:pos x="249" y="78"/>
                      </a:cxn>
                      <a:cxn ang="0">
                        <a:pos x="129" y="108"/>
                      </a:cxn>
                      <a:cxn ang="0">
                        <a:pos x="81" y="324"/>
                      </a:cxn>
                      <a:cxn ang="0">
                        <a:pos x="69" y="294"/>
                      </a:cxn>
                    </a:cxnLst>
                    <a:rect l="0" t="0" r="r" b="b"/>
                    <a:pathLst>
                      <a:path w="291" h="324">
                        <a:moveTo>
                          <a:pt x="69" y="294"/>
                        </a:moveTo>
                        <a:cubicBezTo>
                          <a:pt x="86" y="243"/>
                          <a:pt x="96" y="103"/>
                          <a:pt x="21" y="78"/>
                        </a:cubicBezTo>
                        <a:cubicBezTo>
                          <a:pt x="0" y="46"/>
                          <a:pt x="3" y="41"/>
                          <a:pt x="9" y="0"/>
                        </a:cubicBezTo>
                        <a:cubicBezTo>
                          <a:pt x="70" y="10"/>
                          <a:pt x="27" y="8"/>
                          <a:pt x="69" y="36"/>
                        </a:cubicBezTo>
                        <a:cubicBezTo>
                          <a:pt x="85" y="85"/>
                          <a:pt x="68" y="70"/>
                          <a:pt x="123" y="78"/>
                        </a:cubicBezTo>
                        <a:cubicBezTo>
                          <a:pt x="145" y="76"/>
                          <a:pt x="167" y="77"/>
                          <a:pt x="189" y="72"/>
                        </a:cubicBezTo>
                        <a:cubicBezTo>
                          <a:pt x="211" y="67"/>
                          <a:pt x="215" y="43"/>
                          <a:pt x="237" y="36"/>
                        </a:cubicBezTo>
                        <a:cubicBezTo>
                          <a:pt x="247" y="5"/>
                          <a:pt x="261" y="12"/>
                          <a:pt x="291" y="18"/>
                        </a:cubicBezTo>
                        <a:cubicBezTo>
                          <a:pt x="283" y="73"/>
                          <a:pt x="286" y="53"/>
                          <a:pt x="249" y="78"/>
                        </a:cubicBezTo>
                        <a:cubicBezTo>
                          <a:pt x="234" y="123"/>
                          <a:pt x="169" y="105"/>
                          <a:pt x="129" y="108"/>
                        </a:cubicBezTo>
                        <a:cubicBezTo>
                          <a:pt x="86" y="173"/>
                          <a:pt x="155" y="299"/>
                          <a:pt x="81" y="324"/>
                        </a:cubicBezTo>
                        <a:cubicBezTo>
                          <a:pt x="74" y="302"/>
                          <a:pt x="78" y="312"/>
                          <a:pt x="69" y="29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46" name="Freeform 112">
                    <a:extLst>
                      <a:ext uri="{FF2B5EF4-FFF2-40B4-BE49-F238E27FC236}">
                        <a16:creationId xmlns:a16="http://schemas.microsoft.com/office/drawing/2014/main" id="{E584B401-3455-4DF0-AA27-C11C45DCB2E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62" y="3932"/>
                    <a:ext cx="97" cy="241"/>
                  </a:xfrm>
                  <a:custGeom>
                    <a:avLst/>
                    <a:gdLst>
                      <a:gd name="T0" fmla="*/ 8 w 97"/>
                      <a:gd name="T1" fmla="*/ 178 h 241"/>
                      <a:gd name="T2" fmla="*/ 14 w 97"/>
                      <a:gd name="T3" fmla="*/ 16 h 241"/>
                      <a:gd name="T4" fmla="*/ 56 w 97"/>
                      <a:gd name="T5" fmla="*/ 40 h 241"/>
                      <a:gd name="T6" fmla="*/ 8 w 97"/>
                      <a:gd name="T7" fmla="*/ 178 h 24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97"/>
                      <a:gd name="T13" fmla="*/ 0 h 241"/>
                      <a:gd name="T14" fmla="*/ 97 w 97"/>
                      <a:gd name="T15" fmla="*/ 241 h 24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97" h="241">
                        <a:moveTo>
                          <a:pt x="8" y="178"/>
                        </a:moveTo>
                        <a:cubicBezTo>
                          <a:pt x="10" y="124"/>
                          <a:pt x="0" y="68"/>
                          <a:pt x="14" y="16"/>
                        </a:cubicBezTo>
                        <a:cubicBezTo>
                          <a:pt x="18" y="0"/>
                          <a:pt x="51" y="25"/>
                          <a:pt x="56" y="40"/>
                        </a:cubicBezTo>
                        <a:cubicBezTo>
                          <a:pt x="48" y="241"/>
                          <a:pt x="97" y="178"/>
                          <a:pt x="8" y="178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36206D"/>
                      </a:gs>
                      <a:gs pos="50000">
                        <a:srgbClr val="7546EC"/>
                      </a:gs>
                      <a:gs pos="100000">
                        <a:srgbClr val="36206D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136" name="Group 113">
                  <a:extLst>
                    <a:ext uri="{FF2B5EF4-FFF2-40B4-BE49-F238E27FC236}">
                      <a16:creationId xmlns:a16="http://schemas.microsoft.com/office/drawing/2014/main" id="{145EB299-7E56-4287-96A1-69D00DF29BC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00" y="3748"/>
                  <a:ext cx="318" cy="92"/>
                  <a:chOff x="2925" y="3656"/>
                  <a:chExt cx="318" cy="92"/>
                </a:xfrm>
              </p:grpSpPr>
              <p:sp>
                <p:nvSpPr>
                  <p:cNvPr id="137" name="Oval 114">
                    <a:extLst>
                      <a:ext uri="{FF2B5EF4-FFF2-40B4-BE49-F238E27FC236}">
                        <a16:creationId xmlns:a16="http://schemas.microsoft.com/office/drawing/2014/main" id="{539FF0C7-DB46-4424-885A-DBBEE2B14D1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71" y="3657"/>
                    <a:ext cx="46" cy="46"/>
                  </a:xfrm>
                  <a:prstGeom prst="ellipse">
                    <a:avLst/>
                  </a:prstGeom>
                  <a:solidFill>
                    <a:srgbClr val="7546E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38" name="Oval 115">
                    <a:extLst>
                      <a:ext uri="{FF2B5EF4-FFF2-40B4-BE49-F238E27FC236}">
                        <a16:creationId xmlns:a16="http://schemas.microsoft.com/office/drawing/2014/main" id="{E8F7C561-7FD4-4F11-8684-814BF697FA0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25" y="3657"/>
                    <a:ext cx="46" cy="46"/>
                  </a:xfrm>
                  <a:prstGeom prst="ellipse">
                    <a:avLst/>
                  </a:prstGeom>
                  <a:solidFill>
                    <a:srgbClr val="7546E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39" name="Oval 116">
                    <a:extLst>
                      <a:ext uri="{FF2B5EF4-FFF2-40B4-BE49-F238E27FC236}">
                        <a16:creationId xmlns:a16="http://schemas.microsoft.com/office/drawing/2014/main" id="{55E75228-A0A1-467E-B1A2-50845A40E8B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84" y="3702"/>
                    <a:ext cx="46" cy="46"/>
                  </a:xfrm>
                  <a:prstGeom prst="ellipse">
                    <a:avLst/>
                  </a:prstGeom>
                  <a:solidFill>
                    <a:srgbClr val="7546E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40" name="Oval 117">
                    <a:extLst>
                      <a:ext uri="{FF2B5EF4-FFF2-40B4-BE49-F238E27FC236}">
                        <a16:creationId xmlns:a16="http://schemas.microsoft.com/office/drawing/2014/main" id="{3C6A96E4-834C-4CBF-AD81-51F3460BC67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39" y="3702"/>
                    <a:ext cx="46" cy="46"/>
                  </a:xfrm>
                  <a:prstGeom prst="ellipse">
                    <a:avLst/>
                  </a:prstGeom>
                  <a:solidFill>
                    <a:srgbClr val="7546E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41" name="Oval 118">
                    <a:extLst>
                      <a:ext uri="{FF2B5EF4-FFF2-40B4-BE49-F238E27FC236}">
                        <a16:creationId xmlns:a16="http://schemas.microsoft.com/office/drawing/2014/main" id="{295BA83E-188D-4541-A888-902B09A0FEA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07" y="3657"/>
                    <a:ext cx="46" cy="46"/>
                  </a:xfrm>
                  <a:prstGeom prst="ellipse">
                    <a:avLst/>
                  </a:prstGeom>
                  <a:solidFill>
                    <a:srgbClr val="7546E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42" name="Oval 119">
                    <a:extLst>
                      <a:ext uri="{FF2B5EF4-FFF2-40B4-BE49-F238E27FC236}">
                        <a16:creationId xmlns:a16="http://schemas.microsoft.com/office/drawing/2014/main" id="{D64536A6-8024-42E7-BD81-56FEB0AFC54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52" y="3657"/>
                    <a:ext cx="46" cy="46"/>
                  </a:xfrm>
                  <a:prstGeom prst="ellipse">
                    <a:avLst/>
                  </a:prstGeom>
                  <a:solidFill>
                    <a:srgbClr val="7546E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43" name="Oval 120">
                    <a:extLst>
                      <a:ext uri="{FF2B5EF4-FFF2-40B4-BE49-F238E27FC236}">
                        <a16:creationId xmlns:a16="http://schemas.microsoft.com/office/drawing/2014/main" id="{DB8A37FB-DEAB-4F7C-87F7-98EBAC80319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97" y="3656"/>
                    <a:ext cx="46" cy="46"/>
                  </a:xfrm>
                  <a:prstGeom prst="ellipse">
                    <a:avLst/>
                  </a:prstGeom>
                  <a:solidFill>
                    <a:srgbClr val="7546E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44" name="Oval 121">
                    <a:extLst>
                      <a:ext uri="{FF2B5EF4-FFF2-40B4-BE49-F238E27FC236}">
                        <a16:creationId xmlns:a16="http://schemas.microsoft.com/office/drawing/2014/main" id="{BD541BAD-01B4-44D7-AB4A-144C888C179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16" y="3657"/>
                    <a:ext cx="46" cy="46"/>
                  </a:xfrm>
                  <a:prstGeom prst="ellipse">
                    <a:avLst/>
                  </a:prstGeom>
                  <a:solidFill>
                    <a:srgbClr val="7546E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</p:grpSp>
          </p:grpSp>
          <p:grpSp>
            <p:nvGrpSpPr>
              <p:cNvPr id="132" name="Group 122">
                <a:extLst>
                  <a:ext uri="{FF2B5EF4-FFF2-40B4-BE49-F238E27FC236}">
                    <a16:creationId xmlns:a16="http://schemas.microsoft.com/office/drawing/2014/main" id="{95AA2CC2-A430-4C1D-9EDE-E5F6A894EB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35" y="3385"/>
                <a:ext cx="318" cy="255"/>
                <a:chOff x="2946" y="3294"/>
                <a:chExt cx="265" cy="265"/>
              </a:xfrm>
            </p:grpSpPr>
            <p:sp>
              <p:nvSpPr>
                <p:cNvPr id="133" name="Freeform 123">
                  <a:extLst>
                    <a:ext uri="{FF2B5EF4-FFF2-40B4-BE49-F238E27FC236}">
                      <a16:creationId xmlns:a16="http://schemas.microsoft.com/office/drawing/2014/main" id="{E04A4211-31AD-480A-8C0A-2DD41A1EB3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6" y="3294"/>
                  <a:ext cx="150" cy="265"/>
                </a:xfrm>
                <a:custGeom>
                  <a:avLst/>
                  <a:gdLst/>
                  <a:ahLst/>
                  <a:cxnLst>
                    <a:cxn ang="0">
                      <a:pos x="126" y="12"/>
                    </a:cxn>
                    <a:cxn ang="0">
                      <a:pos x="90" y="162"/>
                    </a:cxn>
                    <a:cxn ang="0">
                      <a:pos x="54" y="174"/>
                    </a:cxn>
                    <a:cxn ang="0">
                      <a:pos x="42" y="192"/>
                    </a:cxn>
                    <a:cxn ang="0">
                      <a:pos x="24" y="198"/>
                    </a:cxn>
                    <a:cxn ang="0">
                      <a:pos x="0" y="252"/>
                    </a:cxn>
                    <a:cxn ang="0">
                      <a:pos x="18" y="264"/>
                    </a:cxn>
                    <a:cxn ang="0">
                      <a:pos x="30" y="246"/>
                    </a:cxn>
                    <a:cxn ang="0">
                      <a:pos x="48" y="234"/>
                    </a:cxn>
                    <a:cxn ang="0">
                      <a:pos x="120" y="198"/>
                    </a:cxn>
                    <a:cxn ang="0">
                      <a:pos x="120" y="48"/>
                    </a:cxn>
                    <a:cxn ang="0">
                      <a:pos x="126" y="12"/>
                    </a:cxn>
                  </a:cxnLst>
                  <a:rect l="0" t="0" r="r" b="b"/>
                  <a:pathLst>
                    <a:path w="150" h="265">
                      <a:moveTo>
                        <a:pt x="126" y="12"/>
                      </a:moveTo>
                      <a:cubicBezTo>
                        <a:pt x="41" y="29"/>
                        <a:pt x="134" y="0"/>
                        <a:pt x="90" y="162"/>
                      </a:cubicBezTo>
                      <a:cubicBezTo>
                        <a:pt x="87" y="174"/>
                        <a:pt x="54" y="174"/>
                        <a:pt x="54" y="174"/>
                      </a:cubicBezTo>
                      <a:cubicBezTo>
                        <a:pt x="50" y="180"/>
                        <a:pt x="48" y="187"/>
                        <a:pt x="42" y="192"/>
                      </a:cubicBezTo>
                      <a:cubicBezTo>
                        <a:pt x="37" y="196"/>
                        <a:pt x="28" y="194"/>
                        <a:pt x="24" y="198"/>
                      </a:cubicBezTo>
                      <a:cubicBezTo>
                        <a:pt x="19" y="203"/>
                        <a:pt x="3" y="244"/>
                        <a:pt x="0" y="252"/>
                      </a:cubicBezTo>
                      <a:cubicBezTo>
                        <a:pt x="6" y="256"/>
                        <a:pt x="11" y="265"/>
                        <a:pt x="18" y="264"/>
                      </a:cubicBezTo>
                      <a:cubicBezTo>
                        <a:pt x="25" y="263"/>
                        <a:pt x="25" y="251"/>
                        <a:pt x="30" y="246"/>
                      </a:cubicBezTo>
                      <a:cubicBezTo>
                        <a:pt x="35" y="241"/>
                        <a:pt x="42" y="237"/>
                        <a:pt x="48" y="234"/>
                      </a:cubicBezTo>
                      <a:cubicBezTo>
                        <a:pt x="72" y="222"/>
                        <a:pt x="94" y="207"/>
                        <a:pt x="120" y="198"/>
                      </a:cubicBezTo>
                      <a:cubicBezTo>
                        <a:pt x="150" y="153"/>
                        <a:pt x="136" y="97"/>
                        <a:pt x="120" y="48"/>
                      </a:cubicBezTo>
                      <a:cubicBezTo>
                        <a:pt x="128" y="24"/>
                        <a:pt x="126" y="36"/>
                        <a:pt x="126" y="12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134" name="Freeform 124">
                  <a:extLst>
                    <a:ext uri="{FF2B5EF4-FFF2-40B4-BE49-F238E27FC236}">
                      <a16:creationId xmlns:a16="http://schemas.microsoft.com/office/drawing/2014/main" id="{1A46E636-D3BE-4EA6-9A41-A7A34F1D07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061" y="3294"/>
                  <a:ext cx="150" cy="265"/>
                </a:xfrm>
                <a:custGeom>
                  <a:avLst/>
                  <a:gdLst/>
                  <a:ahLst/>
                  <a:cxnLst>
                    <a:cxn ang="0">
                      <a:pos x="126" y="12"/>
                    </a:cxn>
                    <a:cxn ang="0">
                      <a:pos x="90" y="162"/>
                    </a:cxn>
                    <a:cxn ang="0">
                      <a:pos x="54" y="174"/>
                    </a:cxn>
                    <a:cxn ang="0">
                      <a:pos x="42" y="192"/>
                    </a:cxn>
                    <a:cxn ang="0">
                      <a:pos x="24" y="198"/>
                    </a:cxn>
                    <a:cxn ang="0">
                      <a:pos x="0" y="252"/>
                    </a:cxn>
                    <a:cxn ang="0">
                      <a:pos x="18" y="264"/>
                    </a:cxn>
                    <a:cxn ang="0">
                      <a:pos x="30" y="246"/>
                    </a:cxn>
                    <a:cxn ang="0">
                      <a:pos x="48" y="234"/>
                    </a:cxn>
                    <a:cxn ang="0">
                      <a:pos x="120" y="198"/>
                    </a:cxn>
                    <a:cxn ang="0">
                      <a:pos x="120" y="48"/>
                    </a:cxn>
                    <a:cxn ang="0">
                      <a:pos x="126" y="12"/>
                    </a:cxn>
                  </a:cxnLst>
                  <a:rect l="0" t="0" r="r" b="b"/>
                  <a:pathLst>
                    <a:path w="150" h="265">
                      <a:moveTo>
                        <a:pt x="126" y="12"/>
                      </a:moveTo>
                      <a:cubicBezTo>
                        <a:pt x="41" y="29"/>
                        <a:pt x="134" y="0"/>
                        <a:pt x="90" y="162"/>
                      </a:cubicBezTo>
                      <a:cubicBezTo>
                        <a:pt x="87" y="174"/>
                        <a:pt x="54" y="174"/>
                        <a:pt x="54" y="174"/>
                      </a:cubicBezTo>
                      <a:cubicBezTo>
                        <a:pt x="50" y="180"/>
                        <a:pt x="48" y="187"/>
                        <a:pt x="42" y="192"/>
                      </a:cubicBezTo>
                      <a:cubicBezTo>
                        <a:pt x="37" y="196"/>
                        <a:pt x="28" y="194"/>
                        <a:pt x="24" y="198"/>
                      </a:cubicBezTo>
                      <a:cubicBezTo>
                        <a:pt x="19" y="203"/>
                        <a:pt x="3" y="244"/>
                        <a:pt x="0" y="252"/>
                      </a:cubicBezTo>
                      <a:cubicBezTo>
                        <a:pt x="6" y="256"/>
                        <a:pt x="11" y="265"/>
                        <a:pt x="18" y="264"/>
                      </a:cubicBezTo>
                      <a:cubicBezTo>
                        <a:pt x="25" y="263"/>
                        <a:pt x="25" y="251"/>
                        <a:pt x="30" y="246"/>
                      </a:cubicBezTo>
                      <a:cubicBezTo>
                        <a:pt x="35" y="241"/>
                        <a:pt x="42" y="237"/>
                        <a:pt x="48" y="234"/>
                      </a:cubicBezTo>
                      <a:cubicBezTo>
                        <a:pt x="72" y="222"/>
                        <a:pt x="94" y="207"/>
                        <a:pt x="120" y="198"/>
                      </a:cubicBezTo>
                      <a:cubicBezTo>
                        <a:pt x="150" y="153"/>
                        <a:pt x="136" y="97"/>
                        <a:pt x="120" y="48"/>
                      </a:cubicBezTo>
                      <a:cubicBezTo>
                        <a:pt x="128" y="24"/>
                        <a:pt x="126" y="36"/>
                        <a:pt x="126" y="12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folHlink">
                        <a:gamma/>
                        <a:shade val="46275"/>
                        <a:invGamma/>
                      </a:schemeClr>
                    </a:gs>
                    <a:gs pos="50000">
                      <a:schemeClr val="folHlink"/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</p:grpSp>
        <p:sp>
          <p:nvSpPr>
            <p:cNvPr id="123" name="Text Box 125">
              <a:extLst>
                <a:ext uri="{FF2B5EF4-FFF2-40B4-BE49-F238E27FC236}">
                  <a16:creationId xmlns:a16="http://schemas.microsoft.com/office/drawing/2014/main" id="{DD361B60-E98C-4441-BA3F-8F3B98B23C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8763" y="5056188"/>
              <a:ext cx="18732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b="1">
                  <a:latin typeface="Arial" pitchFamily="34" charset="0"/>
                </a:rPr>
                <a:t>T-Cell Receptor</a:t>
              </a:r>
            </a:p>
          </p:txBody>
        </p:sp>
        <p:sp>
          <p:nvSpPr>
            <p:cNvPr id="124" name="Line 126">
              <a:extLst>
                <a:ext uri="{FF2B5EF4-FFF2-40B4-BE49-F238E27FC236}">
                  <a16:creationId xmlns:a16="http://schemas.microsoft.com/office/drawing/2014/main" id="{E7C9CB47-3CC9-4FE2-AB0E-F3FE929081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46600" y="5240338"/>
              <a:ext cx="7207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diamond" w="med" len="med"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5" name="Line 127">
              <a:extLst>
                <a:ext uri="{FF2B5EF4-FFF2-40B4-BE49-F238E27FC236}">
                  <a16:creationId xmlns:a16="http://schemas.microsoft.com/office/drawing/2014/main" id="{5AEC0154-2FA2-440B-B4AE-B8E6534442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91063" y="5664200"/>
              <a:ext cx="5762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diamond" w="med" len="med"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6" name="Text Box 128">
              <a:extLst>
                <a:ext uri="{FF2B5EF4-FFF2-40B4-BE49-F238E27FC236}">
                  <a16:creationId xmlns:a16="http://schemas.microsoft.com/office/drawing/2014/main" id="{3F34BDF9-87E3-4A5D-8862-0AE876F423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8763" y="5456238"/>
              <a:ext cx="2668587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000" b="1">
                  <a:solidFill>
                    <a:srgbClr val="FF0000"/>
                  </a:solidFill>
                  <a:latin typeface="Arial" pitchFamily="34" charset="0"/>
                </a:rPr>
                <a:t>CTL Epitope Peptide</a:t>
              </a:r>
            </a:p>
          </p:txBody>
        </p:sp>
        <p:sp>
          <p:nvSpPr>
            <p:cNvPr id="127" name="Line 129">
              <a:extLst>
                <a:ext uri="{FF2B5EF4-FFF2-40B4-BE49-F238E27FC236}">
                  <a16:creationId xmlns:a16="http://schemas.microsoft.com/office/drawing/2014/main" id="{F39DE06F-BC11-4B8C-9E0C-C9433E7904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75163" y="6280150"/>
              <a:ext cx="7921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diamond" w="med" len="med"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8" name="Text Box 130">
              <a:extLst>
                <a:ext uri="{FF2B5EF4-FFF2-40B4-BE49-F238E27FC236}">
                  <a16:creationId xmlns:a16="http://schemas.microsoft.com/office/drawing/2014/main" id="{1A9172C3-4F07-4F12-9EA7-180DC83FC0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8763" y="6061075"/>
              <a:ext cx="18923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b="1">
                  <a:latin typeface="Symbol" pitchFamily="18" charset="2"/>
                </a:rPr>
                <a:t>b</a:t>
              </a:r>
              <a:r>
                <a:rPr lang="en-US" altLang="ja-JP" b="1" baseline="-25000">
                  <a:latin typeface="Arial" pitchFamily="34" charset="0"/>
                </a:rPr>
                <a:t>2</a:t>
              </a:r>
              <a:r>
                <a:rPr lang="en-US" altLang="ja-JP" b="1">
                  <a:latin typeface="Arial" pitchFamily="34" charset="0"/>
                </a:rPr>
                <a:t>Microglobulin</a:t>
              </a:r>
            </a:p>
          </p:txBody>
        </p:sp>
        <p:sp>
          <p:nvSpPr>
            <p:cNvPr id="129" name="Line 131">
              <a:extLst>
                <a:ext uri="{FF2B5EF4-FFF2-40B4-BE49-F238E27FC236}">
                  <a16:creationId xmlns:a16="http://schemas.microsoft.com/office/drawing/2014/main" id="{13BC9477-D8CA-4712-B459-74A4046442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46600" y="5921375"/>
              <a:ext cx="7207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diamond" w="med" len="med"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0" name="Text Box 132">
              <a:extLst>
                <a:ext uri="{FF2B5EF4-FFF2-40B4-BE49-F238E27FC236}">
                  <a16:creationId xmlns:a16="http://schemas.microsoft.com/office/drawing/2014/main" id="{ACFDE39D-2573-4A1B-A9B3-75985B7D9B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8763" y="5770563"/>
              <a:ext cx="17589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b="1" dirty="0">
                  <a:latin typeface="Arial" pitchFamily="34" charset="0"/>
                </a:rPr>
                <a:t>MHC molecule</a:t>
              </a:r>
            </a:p>
          </p:txBody>
        </p:sp>
      </p:grpSp>
      <p:grpSp>
        <p:nvGrpSpPr>
          <p:cNvPr id="149" name="グループ化 195">
            <a:extLst>
              <a:ext uri="{FF2B5EF4-FFF2-40B4-BE49-F238E27FC236}">
                <a16:creationId xmlns:a16="http://schemas.microsoft.com/office/drawing/2014/main" id="{7819A7DC-DB38-4236-9E04-A1519946AB58}"/>
              </a:ext>
            </a:extLst>
          </p:cNvPr>
          <p:cNvGrpSpPr>
            <a:grpSpLocks/>
          </p:cNvGrpSpPr>
          <p:nvPr/>
        </p:nvGrpSpPr>
        <p:grpSpPr bwMode="auto">
          <a:xfrm>
            <a:off x="1072724" y="5060417"/>
            <a:ext cx="1590675" cy="1003300"/>
            <a:chOff x="1000072" y="5429275"/>
            <a:chExt cx="1590728" cy="1003275"/>
          </a:xfrm>
        </p:grpSpPr>
        <p:grpSp>
          <p:nvGrpSpPr>
            <p:cNvPr id="150" name="グループ化 188">
              <a:extLst>
                <a:ext uri="{FF2B5EF4-FFF2-40B4-BE49-F238E27FC236}">
                  <a16:creationId xmlns:a16="http://schemas.microsoft.com/office/drawing/2014/main" id="{93EB61F6-C846-466E-A381-2BA337312C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71600" y="5715000"/>
              <a:ext cx="1219200" cy="717550"/>
              <a:chOff x="1371600" y="5715000"/>
              <a:chExt cx="1219200" cy="717550"/>
            </a:xfrm>
          </p:grpSpPr>
          <p:grpSp>
            <p:nvGrpSpPr>
              <p:cNvPr id="152" name="Group 133">
                <a:extLst>
                  <a:ext uri="{FF2B5EF4-FFF2-40B4-BE49-F238E27FC236}">
                    <a16:creationId xmlns:a16="http://schemas.microsoft.com/office/drawing/2014/main" id="{5728A7FD-F0B7-4848-B5C0-077CE6D044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6563" y="5918200"/>
                <a:ext cx="503237" cy="352425"/>
                <a:chOff x="2400" y="3120"/>
                <a:chExt cx="816" cy="688"/>
              </a:xfrm>
            </p:grpSpPr>
            <p:sp>
              <p:nvSpPr>
                <p:cNvPr id="186" name="Freeform 134">
                  <a:extLst>
                    <a:ext uri="{FF2B5EF4-FFF2-40B4-BE49-F238E27FC236}">
                      <a16:creationId xmlns:a16="http://schemas.microsoft.com/office/drawing/2014/main" id="{BB6F3583-5B0D-4A02-9709-CF93775099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0" y="3120"/>
                  <a:ext cx="816" cy="688"/>
                </a:xfrm>
                <a:custGeom>
                  <a:avLst/>
                  <a:gdLst>
                    <a:gd name="T0" fmla="*/ 152 w 816"/>
                    <a:gd name="T1" fmla="*/ 112 h 688"/>
                    <a:gd name="T2" fmla="*/ 224 w 816"/>
                    <a:gd name="T3" fmla="*/ 104 h 688"/>
                    <a:gd name="T4" fmla="*/ 280 w 816"/>
                    <a:gd name="T5" fmla="*/ 32 h 688"/>
                    <a:gd name="T6" fmla="*/ 352 w 816"/>
                    <a:gd name="T7" fmla="*/ 0 h 688"/>
                    <a:gd name="T8" fmla="*/ 432 w 816"/>
                    <a:gd name="T9" fmla="*/ 8 h 688"/>
                    <a:gd name="T10" fmla="*/ 456 w 816"/>
                    <a:gd name="T11" fmla="*/ 72 h 688"/>
                    <a:gd name="T12" fmla="*/ 520 w 816"/>
                    <a:gd name="T13" fmla="*/ 136 h 688"/>
                    <a:gd name="T14" fmla="*/ 760 w 816"/>
                    <a:gd name="T15" fmla="*/ 168 h 688"/>
                    <a:gd name="T16" fmla="*/ 704 w 816"/>
                    <a:gd name="T17" fmla="*/ 416 h 688"/>
                    <a:gd name="T18" fmla="*/ 648 w 816"/>
                    <a:gd name="T19" fmla="*/ 568 h 688"/>
                    <a:gd name="T20" fmla="*/ 624 w 816"/>
                    <a:gd name="T21" fmla="*/ 648 h 688"/>
                    <a:gd name="T22" fmla="*/ 464 w 816"/>
                    <a:gd name="T23" fmla="*/ 688 h 688"/>
                    <a:gd name="T24" fmla="*/ 408 w 816"/>
                    <a:gd name="T25" fmla="*/ 576 h 688"/>
                    <a:gd name="T26" fmla="*/ 376 w 816"/>
                    <a:gd name="T27" fmla="*/ 552 h 688"/>
                    <a:gd name="T28" fmla="*/ 96 w 816"/>
                    <a:gd name="T29" fmla="*/ 560 h 688"/>
                    <a:gd name="T30" fmla="*/ 24 w 816"/>
                    <a:gd name="T31" fmla="*/ 552 h 688"/>
                    <a:gd name="T32" fmla="*/ 0 w 816"/>
                    <a:gd name="T33" fmla="*/ 504 h 688"/>
                    <a:gd name="T34" fmla="*/ 8 w 816"/>
                    <a:gd name="T35" fmla="*/ 456 h 688"/>
                    <a:gd name="T36" fmla="*/ 64 w 816"/>
                    <a:gd name="T37" fmla="*/ 360 h 688"/>
                    <a:gd name="T38" fmla="*/ 40 w 816"/>
                    <a:gd name="T39" fmla="*/ 232 h 688"/>
                    <a:gd name="T40" fmla="*/ 48 w 816"/>
                    <a:gd name="T41" fmla="*/ 168 h 688"/>
                    <a:gd name="T42" fmla="*/ 152 w 816"/>
                    <a:gd name="T43" fmla="*/ 112 h 68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816"/>
                    <a:gd name="T67" fmla="*/ 0 h 688"/>
                    <a:gd name="T68" fmla="*/ 816 w 816"/>
                    <a:gd name="T69" fmla="*/ 688 h 688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816" h="688">
                      <a:moveTo>
                        <a:pt x="152" y="112"/>
                      </a:moveTo>
                      <a:cubicBezTo>
                        <a:pt x="176" y="109"/>
                        <a:pt x="201" y="112"/>
                        <a:pt x="224" y="104"/>
                      </a:cubicBezTo>
                      <a:cubicBezTo>
                        <a:pt x="243" y="98"/>
                        <a:pt x="274" y="36"/>
                        <a:pt x="280" y="32"/>
                      </a:cubicBezTo>
                      <a:cubicBezTo>
                        <a:pt x="302" y="17"/>
                        <a:pt x="352" y="0"/>
                        <a:pt x="352" y="0"/>
                      </a:cubicBezTo>
                      <a:cubicBezTo>
                        <a:pt x="379" y="3"/>
                        <a:pt x="407" y="0"/>
                        <a:pt x="432" y="8"/>
                      </a:cubicBezTo>
                      <a:cubicBezTo>
                        <a:pt x="451" y="14"/>
                        <a:pt x="453" y="64"/>
                        <a:pt x="456" y="72"/>
                      </a:cubicBezTo>
                      <a:cubicBezTo>
                        <a:pt x="465" y="95"/>
                        <a:pt x="496" y="128"/>
                        <a:pt x="520" y="136"/>
                      </a:cubicBezTo>
                      <a:cubicBezTo>
                        <a:pt x="596" y="161"/>
                        <a:pt x="681" y="152"/>
                        <a:pt x="760" y="168"/>
                      </a:cubicBezTo>
                      <a:cubicBezTo>
                        <a:pt x="816" y="253"/>
                        <a:pt x="808" y="381"/>
                        <a:pt x="704" y="416"/>
                      </a:cubicBezTo>
                      <a:cubicBezTo>
                        <a:pt x="678" y="467"/>
                        <a:pt x="657" y="511"/>
                        <a:pt x="648" y="568"/>
                      </a:cubicBezTo>
                      <a:cubicBezTo>
                        <a:pt x="644" y="593"/>
                        <a:pt x="648" y="629"/>
                        <a:pt x="624" y="648"/>
                      </a:cubicBezTo>
                      <a:cubicBezTo>
                        <a:pt x="584" y="680"/>
                        <a:pt x="509" y="683"/>
                        <a:pt x="464" y="688"/>
                      </a:cubicBezTo>
                      <a:cubicBezTo>
                        <a:pt x="385" y="668"/>
                        <a:pt x="435" y="641"/>
                        <a:pt x="408" y="576"/>
                      </a:cubicBezTo>
                      <a:cubicBezTo>
                        <a:pt x="403" y="564"/>
                        <a:pt x="387" y="560"/>
                        <a:pt x="376" y="552"/>
                      </a:cubicBezTo>
                      <a:cubicBezTo>
                        <a:pt x="283" y="555"/>
                        <a:pt x="189" y="560"/>
                        <a:pt x="96" y="560"/>
                      </a:cubicBezTo>
                      <a:cubicBezTo>
                        <a:pt x="72" y="560"/>
                        <a:pt x="46" y="561"/>
                        <a:pt x="24" y="552"/>
                      </a:cubicBezTo>
                      <a:cubicBezTo>
                        <a:pt x="7" y="545"/>
                        <a:pt x="10" y="519"/>
                        <a:pt x="0" y="504"/>
                      </a:cubicBezTo>
                      <a:cubicBezTo>
                        <a:pt x="3" y="488"/>
                        <a:pt x="2" y="471"/>
                        <a:pt x="8" y="456"/>
                      </a:cubicBezTo>
                      <a:cubicBezTo>
                        <a:pt x="23" y="419"/>
                        <a:pt x="52" y="397"/>
                        <a:pt x="64" y="360"/>
                      </a:cubicBezTo>
                      <a:cubicBezTo>
                        <a:pt x="59" y="312"/>
                        <a:pt x="55" y="276"/>
                        <a:pt x="40" y="232"/>
                      </a:cubicBezTo>
                      <a:cubicBezTo>
                        <a:pt x="43" y="211"/>
                        <a:pt x="41" y="188"/>
                        <a:pt x="48" y="168"/>
                      </a:cubicBezTo>
                      <a:cubicBezTo>
                        <a:pt x="60" y="136"/>
                        <a:pt x="124" y="112"/>
                        <a:pt x="152" y="112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9900"/>
                    </a:gs>
                    <a:gs pos="100000">
                      <a:srgbClr val="764700"/>
                    </a:gs>
                  </a:gsLst>
                  <a:path path="rect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wrap="none"/>
                <a:lstStyle/>
                <a:p>
                  <a:endParaRPr lang="ja-JP" altLang="en-US"/>
                </a:p>
              </p:txBody>
            </p:sp>
            <p:sp>
              <p:nvSpPr>
                <p:cNvPr id="187" name="Oval 135">
                  <a:extLst>
                    <a:ext uri="{FF2B5EF4-FFF2-40B4-BE49-F238E27FC236}">
                      <a16:creationId xmlns:a16="http://schemas.microsoft.com/office/drawing/2014/main" id="{EA97585D-A4CC-4FC2-A534-6EB6C857B1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3360"/>
                  <a:ext cx="384" cy="2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96633"/>
                    </a:gs>
                    <a:gs pos="100000">
                      <a:srgbClr val="472F18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996633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53" name="Group 136">
                <a:extLst>
                  <a:ext uri="{FF2B5EF4-FFF2-40B4-BE49-F238E27FC236}">
                    <a16:creationId xmlns:a16="http://schemas.microsoft.com/office/drawing/2014/main" id="{1BBA3752-3855-4547-808C-82A07539D7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90713" y="5867400"/>
                <a:ext cx="471487" cy="312738"/>
                <a:chOff x="2400" y="3120"/>
                <a:chExt cx="816" cy="688"/>
              </a:xfrm>
            </p:grpSpPr>
            <p:sp>
              <p:nvSpPr>
                <p:cNvPr id="184" name="Freeform 137">
                  <a:extLst>
                    <a:ext uri="{FF2B5EF4-FFF2-40B4-BE49-F238E27FC236}">
                      <a16:creationId xmlns:a16="http://schemas.microsoft.com/office/drawing/2014/main" id="{5A93F40E-7335-43E9-88E4-2F1BD0061A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0" y="3120"/>
                  <a:ext cx="816" cy="688"/>
                </a:xfrm>
                <a:custGeom>
                  <a:avLst/>
                  <a:gdLst>
                    <a:gd name="T0" fmla="*/ 152 w 816"/>
                    <a:gd name="T1" fmla="*/ 112 h 688"/>
                    <a:gd name="T2" fmla="*/ 224 w 816"/>
                    <a:gd name="T3" fmla="*/ 104 h 688"/>
                    <a:gd name="T4" fmla="*/ 280 w 816"/>
                    <a:gd name="T5" fmla="*/ 32 h 688"/>
                    <a:gd name="T6" fmla="*/ 352 w 816"/>
                    <a:gd name="T7" fmla="*/ 0 h 688"/>
                    <a:gd name="T8" fmla="*/ 432 w 816"/>
                    <a:gd name="T9" fmla="*/ 8 h 688"/>
                    <a:gd name="T10" fmla="*/ 456 w 816"/>
                    <a:gd name="T11" fmla="*/ 72 h 688"/>
                    <a:gd name="T12" fmla="*/ 520 w 816"/>
                    <a:gd name="T13" fmla="*/ 136 h 688"/>
                    <a:gd name="T14" fmla="*/ 760 w 816"/>
                    <a:gd name="T15" fmla="*/ 168 h 688"/>
                    <a:gd name="T16" fmla="*/ 704 w 816"/>
                    <a:gd name="T17" fmla="*/ 416 h 688"/>
                    <a:gd name="T18" fmla="*/ 648 w 816"/>
                    <a:gd name="T19" fmla="*/ 568 h 688"/>
                    <a:gd name="T20" fmla="*/ 624 w 816"/>
                    <a:gd name="T21" fmla="*/ 648 h 688"/>
                    <a:gd name="T22" fmla="*/ 464 w 816"/>
                    <a:gd name="T23" fmla="*/ 688 h 688"/>
                    <a:gd name="T24" fmla="*/ 408 w 816"/>
                    <a:gd name="T25" fmla="*/ 576 h 688"/>
                    <a:gd name="T26" fmla="*/ 376 w 816"/>
                    <a:gd name="T27" fmla="*/ 552 h 688"/>
                    <a:gd name="T28" fmla="*/ 96 w 816"/>
                    <a:gd name="T29" fmla="*/ 560 h 688"/>
                    <a:gd name="T30" fmla="*/ 24 w 816"/>
                    <a:gd name="T31" fmla="*/ 552 h 688"/>
                    <a:gd name="T32" fmla="*/ 0 w 816"/>
                    <a:gd name="T33" fmla="*/ 504 h 688"/>
                    <a:gd name="T34" fmla="*/ 8 w 816"/>
                    <a:gd name="T35" fmla="*/ 456 h 688"/>
                    <a:gd name="T36" fmla="*/ 64 w 816"/>
                    <a:gd name="T37" fmla="*/ 360 h 688"/>
                    <a:gd name="T38" fmla="*/ 40 w 816"/>
                    <a:gd name="T39" fmla="*/ 232 h 688"/>
                    <a:gd name="T40" fmla="*/ 48 w 816"/>
                    <a:gd name="T41" fmla="*/ 168 h 688"/>
                    <a:gd name="T42" fmla="*/ 152 w 816"/>
                    <a:gd name="T43" fmla="*/ 112 h 68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816"/>
                    <a:gd name="T67" fmla="*/ 0 h 688"/>
                    <a:gd name="T68" fmla="*/ 816 w 816"/>
                    <a:gd name="T69" fmla="*/ 688 h 688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816" h="688">
                      <a:moveTo>
                        <a:pt x="152" y="112"/>
                      </a:moveTo>
                      <a:cubicBezTo>
                        <a:pt x="176" y="109"/>
                        <a:pt x="201" y="112"/>
                        <a:pt x="224" y="104"/>
                      </a:cubicBezTo>
                      <a:cubicBezTo>
                        <a:pt x="243" y="98"/>
                        <a:pt x="274" y="36"/>
                        <a:pt x="280" y="32"/>
                      </a:cubicBezTo>
                      <a:cubicBezTo>
                        <a:pt x="302" y="17"/>
                        <a:pt x="352" y="0"/>
                        <a:pt x="352" y="0"/>
                      </a:cubicBezTo>
                      <a:cubicBezTo>
                        <a:pt x="379" y="3"/>
                        <a:pt x="407" y="0"/>
                        <a:pt x="432" y="8"/>
                      </a:cubicBezTo>
                      <a:cubicBezTo>
                        <a:pt x="451" y="14"/>
                        <a:pt x="453" y="64"/>
                        <a:pt x="456" y="72"/>
                      </a:cubicBezTo>
                      <a:cubicBezTo>
                        <a:pt x="465" y="95"/>
                        <a:pt x="496" y="128"/>
                        <a:pt x="520" y="136"/>
                      </a:cubicBezTo>
                      <a:cubicBezTo>
                        <a:pt x="596" y="161"/>
                        <a:pt x="681" y="152"/>
                        <a:pt x="760" y="168"/>
                      </a:cubicBezTo>
                      <a:cubicBezTo>
                        <a:pt x="816" y="253"/>
                        <a:pt x="808" y="381"/>
                        <a:pt x="704" y="416"/>
                      </a:cubicBezTo>
                      <a:cubicBezTo>
                        <a:pt x="678" y="467"/>
                        <a:pt x="657" y="511"/>
                        <a:pt x="648" y="568"/>
                      </a:cubicBezTo>
                      <a:cubicBezTo>
                        <a:pt x="644" y="593"/>
                        <a:pt x="648" y="629"/>
                        <a:pt x="624" y="648"/>
                      </a:cubicBezTo>
                      <a:cubicBezTo>
                        <a:pt x="584" y="680"/>
                        <a:pt x="509" y="683"/>
                        <a:pt x="464" y="688"/>
                      </a:cubicBezTo>
                      <a:cubicBezTo>
                        <a:pt x="385" y="668"/>
                        <a:pt x="435" y="641"/>
                        <a:pt x="408" y="576"/>
                      </a:cubicBezTo>
                      <a:cubicBezTo>
                        <a:pt x="403" y="564"/>
                        <a:pt x="387" y="560"/>
                        <a:pt x="376" y="552"/>
                      </a:cubicBezTo>
                      <a:cubicBezTo>
                        <a:pt x="283" y="555"/>
                        <a:pt x="189" y="560"/>
                        <a:pt x="96" y="560"/>
                      </a:cubicBezTo>
                      <a:cubicBezTo>
                        <a:pt x="72" y="560"/>
                        <a:pt x="46" y="561"/>
                        <a:pt x="24" y="552"/>
                      </a:cubicBezTo>
                      <a:cubicBezTo>
                        <a:pt x="7" y="545"/>
                        <a:pt x="10" y="519"/>
                        <a:pt x="0" y="504"/>
                      </a:cubicBezTo>
                      <a:cubicBezTo>
                        <a:pt x="3" y="488"/>
                        <a:pt x="2" y="471"/>
                        <a:pt x="8" y="456"/>
                      </a:cubicBezTo>
                      <a:cubicBezTo>
                        <a:pt x="23" y="419"/>
                        <a:pt x="52" y="397"/>
                        <a:pt x="64" y="360"/>
                      </a:cubicBezTo>
                      <a:cubicBezTo>
                        <a:pt x="59" y="312"/>
                        <a:pt x="55" y="276"/>
                        <a:pt x="40" y="232"/>
                      </a:cubicBezTo>
                      <a:cubicBezTo>
                        <a:pt x="43" y="211"/>
                        <a:pt x="41" y="188"/>
                        <a:pt x="48" y="168"/>
                      </a:cubicBezTo>
                      <a:cubicBezTo>
                        <a:pt x="60" y="136"/>
                        <a:pt x="124" y="112"/>
                        <a:pt x="152" y="112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9900"/>
                    </a:gs>
                    <a:gs pos="100000">
                      <a:srgbClr val="764700"/>
                    </a:gs>
                  </a:gsLst>
                  <a:path path="rect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wrap="none"/>
                <a:lstStyle/>
                <a:p>
                  <a:endParaRPr lang="ja-JP" altLang="en-US"/>
                </a:p>
              </p:txBody>
            </p:sp>
            <p:sp>
              <p:nvSpPr>
                <p:cNvPr id="185" name="Oval 138">
                  <a:extLst>
                    <a:ext uri="{FF2B5EF4-FFF2-40B4-BE49-F238E27FC236}">
                      <a16:creationId xmlns:a16="http://schemas.microsoft.com/office/drawing/2014/main" id="{3A3CF5DB-23F7-40FC-82C1-9017EB472C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3360"/>
                  <a:ext cx="384" cy="2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96633"/>
                    </a:gs>
                    <a:gs pos="100000">
                      <a:srgbClr val="472F18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996633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54" name="Group 139">
                <a:extLst>
                  <a:ext uri="{FF2B5EF4-FFF2-40B4-BE49-F238E27FC236}">
                    <a16:creationId xmlns:a16="http://schemas.microsoft.com/office/drawing/2014/main" id="{62E5918F-C2E8-49DD-81BC-5EFD645F39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98638" y="6069013"/>
                <a:ext cx="471487" cy="312737"/>
                <a:chOff x="2400" y="3120"/>
                <a:chExt cx="816" cy="688"/>
              </a:xfrm>
            </p:grpSpPr>
            <p:sp>
              <p:nvSpPr>
                <p:cNvPr id="182" name="Freeform 140">
                  <a:extLst>
                    <a:ext uri="{FF2B5EF4-FFF2-40B4-BE49-F238E27FC236}">
                      <a16:creationId xmlns:a16="http://schemas.microsoft.com/office/drawing/2014/main" id="{2BADF0C9-25F3-486D-9C2D-7E24961F2E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0" y="3120"/>
                  <a:ext cx="816" cy="688"/>
                </a:xfrm>
                <a:custGeom>
                  <a:avLst/>
                  <a:gdLst>
                    <a:gd name="T0" fmla="*/ 152 w 816"/>
                    <a:gd name="T1" fmla="*/ 112 h 688"/>
                    <a:gd name="T2" fmla="*/ 224 w 816"/>
                    <a:gd name="T3" fmla="*/ 104 h 688"/>
                    <a:gd name="T4" fmla="*/ 280 w 816"/>
                    <a:gd name="T5" fmla="*/ 32 h 688"/>
                    <a:gd name="T6" fmla="*/ 352 w 816"/>
                    <a:gd name="T7" fmla="*/ 0 h 688"/>
                    <a:gd name="T8" fmla="*/ 432 w 816"/>
                    <a:gd name="T9" fmla="*/ 8 h 688"/>
                    <a:gd name="T10" fmla="*/ 456 w 816"/>
                    <a:gd name="T11" fmla="*/ 72 h 688"/>
                    <a:gd name="T12" fmla="*/ 520 w 816"/>
                    <a:gd name="T13" fmla="*/ 136 h 688"/>
                    <a:gd name="T14" fmla="*/ 760 w 816"/>
                    <a:gd name="T15" fmla="*/ 168 h 688"/>
                    <a:gd name="T16" fmla="*/ 704 w 816"/>
                    <a:gd name="T17" fmla="*/ 416 h 688"/>
                    <a:gd name="T18" fmla="*/ 648 w 816"/>
                    <a:gd name="T19" fmla="*/ 568 h 688"/>
                    <a:gd name="T20" fmla="*/ 624 w 816"/>
                    <a:gd name="T21" fmla="*/ 648 h 688"/>
                    <a:gd name="T22" fmla="*/ 464 w 816"/>
                    <a:gd name="T23" fmla="*/ 688 h 688"/>
                    <a:gd name="T24" fmla="*/ 408 w 816"/>
                    <a:gd name="T25" fmla="*/ 576 h 688"/>
                    <a:gd name="T26" fmla="*/ 376 w 816"/>
                    <a:gd name="T27" fmla="*/ 552 h 688"/>
                    <a:gd name="T28" fmla="*/ 96 w 816"/>
                    <a:gd name="T29" fmla="*/ 560 h 688"/>
                    <a:gd name="T30" fmla="*/ 24 w 816"/>
                    <a:gd name="T31" fmla="*/ 552 h 688"/>
                    <a:gd name="T32" fmla="*/ 0 w 816"/>
                    <a:gd name="T33" fmla="*/ 504 h 688"/>
                    <a:gd name="T34" fmla="*/ 8 w 816"/>
                    <a:gd name="T35" fmla="*/ 456 h 688"/>
                    <a:gd name="T36" fmla="*/ 64 w 816"/>
                    <a:gd name="T37" fmla="*/ 360 h 688"/>
                    <a:gd name="T38" fmla="*/ 40 w 816"/>
                    <a:gd name="T39" fmla="*/ 232 h 688"/>
                    <a:gd name="T40" fmla="*/ 48 w 816"/>
                    <a:gd name="T41" fmla="*/ 168 h 688"/>
                    <a:gd name="T42" fmla="*/ 152 w 816"/>
                    <a:gd name="T43" fmla="*/ 112 h 68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816"/>
                    <a:gd name="T67" fmla="*/ 0 h 688"/>
                    <a:gd name="T68" fmla="*/ 816 w 816"/>
                    <a:gd name="T69" fmla="*/ 688 h 688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816" h="688">
                      <a:moveTo>
                        <a:pt x="152" y="112"/>
                      </a:moveTo>
                      <a:cubicBezTo>
                        <a:pt x="176" y="109"/>
                        <a:pt x="201" y="112"/>
                        <a:pt x="224" y="104"/>
                      </a:cubicBezTo>
                      <a:cubicBezTo>
                        <a:pt x="243" y="98"/>
                        <a:pt x="274" y="36"/>
                        <a:pt x="280" y="32"/>
                      </a:cubicBezTo>
                      <a:cubicBezTo>
                        <a:pt x="302" y="17"/>
                        <a:pt x="352" y="0"/>
                        <a:pt x="352" y="0"/>
                      </a:cubicBezTo>
                      <a:cubicBezTo>
                        <a:pt x="379" y="3"/>
                        <a:pt x="407" y="0"/>
                        <a:pt x="432" y="8"/>
                      </a:cubicBezTo>
                      <a:cubicBezTo>
                        <a:pt x="451" y="14"/>
                        <a:pt x="453" y="64"/>
                        <a:pt x="456" y="72"/>
                      </a:cubicBezTo>
                      <a:cubicBezTo>
                        <a:pt x="465" y="95"/>
                        <a:pt x="496" y="128"/>
                        <a:pt x="520" y="136"/>
                      </a:cubicBezTo>
                      <a:cubicBezTo>
                        <a:pt x="596" y="161"/>
                        <a:pt x="681" y="152"/>
                        <a:pt x="760" y="168"/>
                      </a:cubicBezTo>
                      <a:cubicBezTo>
                        <a:pt x="816" y="253"/>
                        <a:pt x="808" y="381"/>
                        <a:pt x="704" y="416"/>
                      </a:cubicBezTo>
                      <a:cubicBezTo>
                        <a:pt x="678" y="467"/>
                        <a:pt x="657" y="511"/>
                        <a:pt x="648" y="568"/>
                      </a:cubicBezTo>
                      <a:cubicBezTo>
                        <a:pt x="644" y="593"/>
                        <a:pt x="648" y="629"/>
                        <a:pt x="624" y="648"/>
                      </a:cubicBezTo>
                      <a:cubicBezTo>
                        <a:pt x="584" y="680"/>
                        <a:pt x="509" y="683"/>
                        <a:pt x="464" y="688"/>
                      </a:cubicBezTo>
                      <a:cubicBezTo>
                        <a:pt x="385" y="668"/>
                        <a:pt x="435" y="641"/>
                        <a:pt x="408" y="576"/>
                      </a:cubicBezTo>
                      <a:cubicBezTo>
                        <a:pt x="403" y="564"/>
                        <a:pt x="387" y="560"/>
                        <a:pt x="376" y="552"/>
                      </a:cubicBezTo>
                      <a:cubicBezTo>
                        <a:pt x="283" y="555"/>
                        <a:pt x="189" y="560"/>
                        <a:pt x="96" y="560"/>
                      </a:cubicBezTo>
                      <a:cubicBezTo>
                        <a:pt x="72" y="560"/>
                        <a:pt x="46" y="561"/>
                        <a:pt x="24" y="552"/>
                      </a:cubicBezTo>
                      <a:cubicBezTo>
                        <a:pt x="7" y="545"/>
                        <a:pt x="10" y="519"/>
                        <a:pt x="0" y="504"/>
                      </a:cubicBezTo>
                      <a:cubicBezTo>
                        <a:pt x="3" y="488"/>
                        <a:pt x="2" y="471"/>
                        <a:pt x="8" y="456"/>
                      </a:cubicBezTo>
                      <a:cubicBezTo>
                        <a:pt x="23" y="419"/>
                        <a:pt x="52" y="397"/>
                        <a:pt x="64" y="360"/>
                      </a:cubicBezTo>
                      <a:cubicBezTo>
                        <a:pt x="59" y="312"/>
                        <a:pt x="55" y="276"/>
                        <a:pt x="40" y="232"/>
                      </a:cubicBezTo>
                      <a:cubicBezTo>
                        <a:pt x="43" y="211"/>
                        <a:pt x="41" y="188"/>
                        <a:pt x="48" y="168"/>
                      </a:cubicBezTo>
                      <a:cubicBezTo>
                        <a:pt x="60" y="136"/>
                        <a:pt x="124" y="112"/>
                        <a:pt x="152" y="112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9900"/>
                    </a:gs>
                    <a:gs pos="100000">
                      <a:srgbClr val="764700"/>
                    </a:gs>
                  </a:gsLst>
                  <a:path path="rect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wrap="none"/>
                <a:lstStyle/>
                <a:p>
                  <a:endParaRPr lang="ja-JP" altLang="en-US"/>
                </a:p>
              </p:txBody>
            </p:sp>
            <p:sp>
              <p:nvSpPr>
                <p:cNvPr id="183" name="Oval 141">
                  <a:extLst>
                    <a:ext uri="{FF2B5EF4-FFF2-40B4-BE49-F238E27FC236}">
                      <a16:creationId xmlns:a16="http://schemas.microsoft.com/office/drawing/2014/main" id="{48D41682-9F74-48C7-9029-82E43385BB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3360"/>
                  <a:ext cx="384" cy="2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96633"/>
                    </a:gs>
                    <a:gs pos="100000">
                      <a:srgbClr val="472F18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996633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55" name="Group 142">
                <a:extLst>
                  <a:ext uri="{FF2B5EF4-FFF2-40B4-BE49-F238E27FC236}">
                    <a16:creationId xmlns:a16="http://schemas.microsoft.com/office/drawing/2014/main" id="{3767A0EA-62CF-4369-810C-E146C30D98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9313" y="5867400"/>
                <a:ext cx="471487" cy="312738"/>
                <a:chOff x="2400" y="3120"/>
                <a:chExt cx="816" cy="688"/>
              </a:xfrm>
            </p:grpSpPr>
            <p:sp>
              <p:nvSpPr>
                <p:cNvPr id="180" name="Freeform 143">
                  <a:extLst>
                    <a:ext uri="{FF2B5EF4-FFF2-40B4-BE49-F238E27FC236}">
                      <a16:creationId xmlns:a16="http://schemas.microsoft.com/office/drawing/2014/main" id="{96B6CCA3-9960-46DC-8F33-AEB25FE593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0" y="3120"/>
                  <a:ext cx="816" cy="688"/>
                </a:xfrm>
                <a:custGeom>
                  <a:avLst/>
                  <a:gdLst>
                    <a:gd name="T0" fmla="*/ 152 w 816"/>
                    <a:gd name="T1" fmla="*/ 112 h 688"/>
                    <a:gd name="T2" fmla="*/ 224 w 816"/>
                    <a:gd name="T3" fmla="*/ 104 h 688"/>
                    <a:gd name="T4" fmla="*/ 280 w 816"/>
                    <a:gd name="T5" fmla="*/ 32 h 688"/>
                    <a:gd name="T6" fmla="*/ 352 w 816"/>
                    <a:gd name="T7" fmla="*/ 0 h 688"/>
                    <a:gd name="T8" fmla="*/ 432 w 816"/>
                    <a:gd name="T9" fmla="*/ 8 h 688"/>
                    <a:gd name="T10" fmla="*/ 456 w 816"/>
                    <a:gd name="T11" fmla="*/ 72 h 688"/>
                    <a:gd name="T12" fmla="*/ 520 w 816"/>
                    <a:gd name="T13" fmla="*/ 136 h 688"/>
                    <a:gd name="T14" fmla="*/ 760 w 816"/>
                    <a:gd name="T15" fmla="*/ 168 h 688"/>
                    <a:gd name="T16" fmla="*/ 704 w 816"/>
                    <a:gd name="T17" fmla="*/ 416 h 688"/>
                    <a:gd name="T18" fmla="*/ 648 w 816"/>
                    <a:gd name="T19" fmla="*/ 568 h 688"/>
                    <a:gd name="T20" fmla="*/ 624 w 816"/>
                    <a:gd name="T21" fmla="*/ 648 h 688"/>
                    <a:gd name="T22" fmla="*/ 464 w 816"/>
                    <a:gd name="T23" fmla="*/ 688 h 688"/>
                    <a:gd name="T24" fmla="*/ 408 w 816"/>
                    <a:gd name="T25" fmla="*/ 576 h 688"/>
                    <a:gd name="T26" fmla="*/ 376 w 816"/>
                    <a:gd name="T27" fmla="*/ 552 h 688"/>
                    <a:gd name="T28" fmla="*/ 96 w 816"/>
                    <a:gd name="T29" fmla="*/ 560 h 688"/>
                    <a:gd name="T30" fmla="*/ 24 w 816"/>
                    <a:gd name="T31" fmla="*/ 552 h 688"/>
                    <a:gd name="T32" fmla="*/ 0 w 816"/>
                    <a:gd name="T33" fmla="*/ 504 h 688"/>
                    <a:gd name="T34" fmla="*/ 8 w 816"/>
                    <a:gd name="T35" fmla="*/ 456 h 688"/>
                    <a:gd name="T36" fmla="*/ 64 w 816"/>
                    <a:gd name="T37" fmla="*/ 360 h 688"/>
                    <a:gd name="T38" fmla="*/ 40 w 816"/>
                    <a:gd name="T39" fmla="*/ 232 h 688"/>
                    <a:gd name="T40" fmla="*/ 48 w 816"/>
                    <a:gd name="T41" fmla="*/ 168 h 688"/>
                    <a:gd name="T42" fmla="*/ 152 w 816"/>
                    <a:gd name="T43" fmla="*/ 112 h 68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816"/>
                    <a:gd name="T67" fmla="*/ 0 h 688"/>
                    <a:gd name="T68" fmla="*/ 816 w 816"/>
                    <a:gd name="T69" fmla="*/ 688 h 688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816" h="688">
                      <a:moveTo>
                        <a:pt x="152" y="112"/>
                      </a:moveTo>
                      <a:cubicBezTo>
                        <a:pt x="176" y="109"/>
                        <a:pt x="201" y="112"/>
                        <a:pt x="224" y="104"/>
                      </a:cubicBezTo>
                      <a:cubicBezTo>
                        <a:pt x="243" y="98"/>
                        <a:pt x="274" y="36"/>
                        <a:pt x="280" y="32"/>
                      </a:cubicBezTo>
                      <a:cubicBezTo>
                        <a:pt x="302" y="17"/>
                        <a:pt x="352" y="0"/>
                        <a:pt x="352" y="0"/>
                      </a:cubicBezTo>
                      <a:cubicBezTo>
                        <a:pt x="379" y="3"/>
                        <a:pt x="407" y="0"/>
                        <a:pt x="432" y="8"/>
                      </a:cubicBezTo>
                      <a:cubicBezTo>
                        <a:pt x="451" y="14"/>
                        <a:pt x="453" y="64"/>
                        <a:pt x="456" y="72"/>
                      </a:cubicBezTo>
                      <a:cubicBezTo>
                        <a:pt x="465" y="95"/>
                        <a:pt x="496" y="128"/>
                        <a:pt x="520" y="136"/>
                      </a:cubicBezTo>
                      <a:cubicBezTo>
                        <a:pt x="596" y="161"/>
                        <a:pt x="681" y="152"/>
                        <a:pt x="760" y="168"/>
                      </a:cubicBezTo>
                      <a:cubicBezTo>
                        <a:pt x="816" y="253"/>
                        <a:pt x="808" y="381"/>
                        <a:pt x="704" y="416"/>
                      </a:cubicBezTo>
                      <a:cubicBezTo>
                        <a:pt x="678" y="467"/>
                        <a:pt x="657" y="511"/>
                        <a:pt x="648" y="568"/>
                      </a:cubicBezTo>
                      <a:cubicBezTo>
                        <a:pt x="644" y="593"/>
                        <a:pt x="648" y="629"/>
                        <a:pt x="624" y="648"/>
                      </a:cubicBezTo>
                      <a:cubicBezTo>
                        <a:pt x="584" y="680"/>
                        <a:pt x="509" y="683"/>
                        <a:pt x="464" y="688"/>
                      </a:cubicBezTo>
                      <a:cubicBezTo>
                        <a:pt x="385" y="668"/>
                        <a:pt x="435" y="641"/>
                        <a:pt x="408" y="576"/>
                      </a:cubicBezTo>
                      <a:cubicBezTo>
                        <a:pt x="403" y="564"/>
                        <a:pt x="387" y="560"/>
                        <a:pt x="376" y="552"/>
                      </a:cubicBezTo>
                      <a:cubicBezTo>
                        <a:pt x="283" y="555"/>
                        <a:pt x="189" y="560"/>
                        <a:pt x="96" y="560"/>
                      </a:cubicBezTo>
                      <a:cubicBezTo>
                        <a:pt x="72" y="560"/>
                        <a:pt x="46" y="561"/>
                        <a:pt x="24" y="552"/>
                      </a:cubicBezTo>
                      <a:cubicBezTo>
                        <a:pt x="7" y="545"/>
                        <a:pt x="10" y="519"/>
                        <a:pt x="0" y="504"/>
                      </a:cubicBezTo>
                      <a:cubicBezTo>
                        <a:pt x="3" y="488"/>
                        <a:pt x="2" y="471"/>
                        <a:pt x="8" y="456"/>
                      </a:cubicBezTo>
                      <a:cubicBezTo>
                        <a:pt x="23" y="419"/>
                        <a:pt x="52" y="397"/>
                        <a:pt x="64" y="360"/>
                      </a:cubicBezTo>
                      <a:cubicBezTo>
                        <a:pt x="59" y="312"/>
                        <a:pt x="55" y="276"/>
                        <a:pt x="40" y="232"/>
                      </a:cubicBezTo>
                      <a:cubicBezTo>
                        <a:pt x="43" y="211"/>
                        <a:pt x="41" y="188"/>
                        <a:pt x="48" y="168"/>
                      </a:cubicBezTo>
                      <a:cubicBezTo>
                        <a:pt x="60" y="136"/>
                        <a:pt x="124" y="112"/>
                        <a:pt x="152" y="112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9900"/>
                    </a:gs>
                    <a:gs pos="100000">
                      <a:srgbClr val="764700"/>
                    </a:gs>
                  </a:gsLst>
                  <a:path path="rect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wrap="none"/>
                <a:lstStyle/>
                <a:p>
                  <a:endParaRPr lang="ja-JP" altLang="en-US"/>
                </a:p>
              </p:txBody>
            </p:sp>
            <p:sp>
              <p:nvSpPr>
                <p:cNvPr id="181" name="Oval 144">
                  <a:extLst>
                    <a:ext uri="{FF2B5EF4-FFF2-40B4-BE49-F238E27FC236}">
                      <a16:creationId xmlns:a16="http://schemas.microsoft.com/office/drawing/2014/main" id="{FFF008FD-39E4-48FE-A92E-8D28E4DC36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3360"/>
                  <a:ext cx="384" cy="2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96633"/>
                    </a:gs>
                    <a:gs pos="100000">
                      <a:srgbClr val="472F18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996633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56" name="Group 145">
                <a:extLst>
                  <a:ext uri="{FF2B5EF4-FFF2-40B4-BE49-F238E27FC236}">
                    <a16:creationId xmlns:a16="http://schemas.microsoft.com/office/drawing/2014/main" id="{0B85A842-503F-4B54-BC9A-6A2E0A3E81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9313" y="6069013"/>
                <a:ext cx="471487" cy="312737"/>
                <a:chOff x="2400" y="3120"/>
                <a:chExt cx="816" cy="688"/>
              </a:xfrm>
            </p:grpSpPr>
            <p:sp>
              <p:nvSpPr>
                <p:cNvPr id="178" name="Freeform 146">
                  <a:extLst>
                    <a:ext uri="{FF2B5EF4-FFF2-40B4-BE49-F238E27FC236}">
                      <a16:creationId xmlns:a16="http://schemas.microsoft.com/office/drawing/2014/main" id="{72F07109-2C62-43C4-B595-37F0E06529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0" y="3120"/>
                  <a:ext cx="816" cy="688"/>
                </a:xfrm>
                <a:custGeom>
                  <a:avLst/>
                  <a:gdLst>
                    <a:gd name="T0" fmla="*/ 152 w 816"/>
                    <a:gd name="T1" fmla="*/ 112 h 688"/>
                    <a:gd name="T2" fmla="*/ 224 w 816"/>
                    <a:gd name="T3" fmla="*/ 104 h 688"/>
                    <a:gd name="T4" fmla="*/ 280 w 816"/>
                    <a:gd name="T5" fmla="*/ 32 h 688"/>
                    <a:gd name="T6" fmla="*/ 352 w 816"/>
                    <a:gd name="T7" fmla="*/ 0 h 688"/>
                    <a:gd name="T8" fmla="*/ 432 w 816"/>
                    <a:gd name="T9" fmla="*/ 8 h 688"/>
                    <a:gd name="T10" fmla="*/ 456 w 816"/>
                    <a:gd name="T11" fmla="*/ 72 h 688"/>
                    <a:gd name="T12" fmla="*/ 520 w 816"/>
                    <a:gd name="T13" fmla="*/ 136 h 688"/>
                    <a:gd name="T14" fmla="*/ 760 w 816"/>
                    <a:gd name="T15" fmla="*/ 168 h 688"/>
                    <a:gd name="T16" fmla="*/ 704 w 816"/>
                    <a:gd name="T17" fmla="*/ 416 h 688"/>
                    <a:gd name="T18" fmla="*/ 648 w 816"/>
                    <a:gd name="T19" fmla="*/ 568 h 688"/>
                    <a:gd name="T20" fmla="*/ 624 w 816"/>
                    <a:gd name="T21" fmla="*/ 648 h 688"/>
                    <a:gd name="T22" fmla="*/ 464 w 816"/>
                    <a:gd name="T23" fmla="*/ 688 h 688"/>
                    <a:gd name="T24" fmla="*/ 408 w 816"/>
                    <a:gd name="T25" fmla="*/ 576 h 688"/>
                    <a:gd name="T26" fmla="*/ 376 w 816"/>
                    <a:gd name="T27" fmla="*/ 552 h 688"/>
                    <a:gd name="T28" fmla="*/ 96 w 816"/>
                    <a:gd name="T29" fmla="*/ 560 h 688"/>
                    <a:gd name="T30" fmla="*/ 24 w 816"/>
                    <a:gd name="T31" fmla="*/ 552 h 688"/>
                    <a:gd name="T32" fmla="*/ 0 w 816"/>
                    <a:gd name="T33" fmla="*/ 504 h 688"/>
                    <a:gd name="T34" fmla="*/ 8 w 816"/>
                    <a:gd name="T35" fmla="*/ 456 h 688"/>
                    <a:gd name="T36" fmla="*/ 64 w 816"/>
                    <a:gd name="T37" fmla="*/ 360 h 688"/>
                    <a:gd name="T38" fmla="*/ 40 w 816"/>
                    <a:gd name="T39" fmla="*/ 232 h 688"/>
                    <a:gd name="T40" fmla="*/ 48 w 816"/>
                    <a:gd name="T41" fmla="*/ 168 h 688"/>
                    <a:gd name="T42" fmla="*/ 152 w 816"/>
                    <a:gd name="T43" fmla="*/ 112 h 68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816"/>
                    <a:gd name="T67" fmla="*/ 0 h 688"/>
                    <a:gd name="T68" fmla="*/ 816 w 816"/>
                    <a:gd name="T69" fmla="*/ 688 h 688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816" h="688">
                      <a:moveTo>
                        <a:pt x="152" y="112"/>
                      </a:moveTo>
                      <a:cubicBezTo>
                        <a:pt x="176" y="109"/>
                        <a:pt x="201" y="112"/>
                        <a:pt x="224" y="104"/>
                      </a:cubicBezTo>
                      <a:cubicBezTo>
                        <a:pt x="243" y="98"/>
                        <a:pt x="274" y="36"/>
                        <a:pt x="280" y="32"/>
                      </a:cubicBezTo>
                      <a:cubicBezTo>
                        <a:pt x="302" y="17"/>
                        <a:pt x="352" y="0"/>
                        <a:pt x="352" y="0"/>
                      </a:cubicBezTo>
                      <a:cubicBezTo>
                        <a:pt x="379" y="3"/>
                        <a:pt x="407" y="0"/>
                        <a:pt x="432" y="8"/>
                      </a:cubicBezTo>
                      <a:cubicBezTo>
                        <a:pt x="451" y="14"/>
                        <a:pt x="453" y="64"/>
                        <a:pt x="456" y="72"/>
                      </a:cubicBezTo>
                      <a:cubicBezTo>
                        <a:pt x="465" y="95"/>
                        <a:pt x="496" y="128"/>
                        <a:pt x="520" y="136"/>
                      </a:cubicBezTo>
                      <a:cubicBezTo>
                        <a:pt x="596" y="161"/>
                        <a:pt x="681" y="152"/>
                        <a:pt x="760" y="168"/>
                      </a:cubicBezTo>
                      <a:cubicBezTo>
                        <a:pt x="816" y="253"/>
                        <a:pt x="808" y="381"/>
                        <a:pt x="704" y="416"/>
                      </a:cubicBezTo>
                      <a:cubicBezTo>
                        <a:pt x="678" y="467"/>
                        <a:pt x="657" y="511"/>
                        <a:pt x="648" y="568"/>
                      </a:cubicBezTo>
                      <a:cubicBezTo>
                        <a:pt x="644" y="593"/>
                        <a:pt x="648" y="629"/>
                        <a:pt x="624" y="648"/>
                      </a:cubicBezTo>
                      <a:cubicBezTo>
                        <a:pt x="584" y="680"/>
                        <a:pt x="509" y="683"/>
                        <a:pt x="464" y="688"/>
                      </a:cubicBezTo>
                      <a:cubicBezTo>
                        <a:pt x="385" y="668"/>
                        <a:pt x="435" y="641"/>
                        <a:pt x="408" y="576"/>
                      </a:cubicBezTo>
                      <a:cubicBezTo>
                        <a:pt x="403" y="564"/>
                        <a:pt x="387" y="560"/>
                        <a:pt x="376" y="552"/>
                      </a:cubicBezTo>
                      <a:cubicBezTo>
                        <a:pt x="283" y="555"/>
                        <a:pt x="189" y="560"/>
                        <a:pt x="96" y="560"/>
                      </a:cubicBezTo>
                      <a:cubicBezTo>
                        <a:pt x="72" y="560"/>
                        <a:pt x="46" y="561"/>
                        <a:pt x="24" y="552"/>
                      </a:cubicBezTo>
                      <a:cubicBezTo>
                        <a:pt x="7" y="545"/>
                        <a:pt x="10" y="519"/>
                        <a:pt x="0" y="504"/>
                      </a:cubicBezTo>
                      <a:cubicBezTo>
                        <a:pt x="3" y="488"/>
                        <a:pt x="2" y="471"/>
                        <a:pt x="8" y="456"/>
                      </a:cubicBezTo>
                      <a:cubicBezTo>
                        <a:pt x="23" y="419"/>
                        <a:pt x="52" y="397"/>
                        <a:pt x="64" y="360"/>
                      </a:cubicBezTo>
                      <a:cubicBezTo>
                        <a:pt x="59" y="312"/>
                        <a:pt x="55" y="276"/>
                        <a:pt x="40" y="232"/>
                      </a:cubicBezTo>
                      <a:cubicBezTo>
                        <a:pt x="43" y="211"/>
                        <a:pt x="41" y="188"/>
                        <a:pt x="48" y="168"/>
                      </a:cubicBezTo>
                      <a:cubicBezTo>
                        <a:pt x="60" y="136"/>
                        <a:pt x="124" y="112"/>
                        <a:pt x="152" y="112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9900"/>
                    </a:gs>
                    <a:gs pos="100000">
                      <a:srgbClr val="764700"/>
                    </a:gs>
                  </a:gsLst>
                  <a:path path="rect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wrap="none"/>
                <a:lstStyle/>
                <a:p>
                  <a:endParaRPr lang="ja-JP" altLang="en-US"/>
                </a:p>
              </p:txBody>
            </p:sp>
            <p:sp>
              <p:nvSpPr>
                <p:cNvPr id="179" name="Oval 147">
                  <a:extLst>
                    <a:ext uri="{FF2B5EF4-FFF2-40B4-BE49-F238E27FC236}">
                      <a16:creationId xmlns:a16="http://schemas.microsoft.com/office/drawing/2014/main" id="{2680B5CF-2C47-4A5C-B5F0-FE3F98578F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3360"/>
                  <a:ext cx="384" cy="2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96633"/>
                    </a:gs>
                    <a:gs pos="100000">
                      <a:srgbClr val="472F18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996633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57" name="Group 148">
                <a:extLst>
                  <a:ext uri="{FF2B5EF4-FFF2-40B4-BE49-F238E27FC236}">
                    <a16:creationId xmlns:a16="http://schemas.microsoft.com/office/drawing/2014/main" id="{82597136-F5DD-447E-90A3-72F390987B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24000" y="6119813"/>
                <a:ext cx="471488" cy="312737"/>
                <a:chOff x="2400" y="3120"/>
                <a:chExt cx="816" cy="688"/>
              </a:xfrm>
            </p:grpSpPr>
            <p:sp>
              <p:nvSpPr>
                <p:cNvPr id="176" name="Freeform 149">
                  <a:extLst>
                    <a:ext uri="{FF2B5EF4-FFF2-40B4-BE49-F238E27FC236}">
                      <a16:creationId xmlns:a16="http://schemas.microsoft.com/office/drawing/2014/main" id="{94A7D193-FDCF-4979-85D3-1961B2D075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0" y="3120"/>
                  <a:ext cx="816" cy="688"/>
                </a:xfrm>
                <a:custGeom>
                  <a:avLst/>
                  <a:gdLst>
                    <a:gd name="T0" fmla="*/ 152 w 816"/>
                    <a:gd name="T1" fmla="*/ 112 h 688"/>
                    <a:gd name="T2" fmla="*/ 224 w 816"/>
                    <a:gd name="T3" fmla="*/ 104 h 688"/>
                    <a:gd name="T4" fmla="*/ 280 w 816"/>
                    <a:gd name="T5" fmla="*/ 32 h 688"/>
                    <a:gd name="T6" fmla="*/ 352 w 816"/>
                    <a:gd name="T7" fmla="*/ 0 h 688"/>
                    <a:gd name="T8" fmla="*/ 432 w 816"/>
                    <a:gd name="T9" fmla="*/ 8 h 688"/>
                    <a:gd name="T10" fmla="*/ 456 w 816"/>
                    <a:gd name="T11" fmla="*/ 72 h 688"/>
                    <a:gd name="T12" fmla="*/ 520 w 816"/>
                    <a:gd name="T13" fmla="*/ 136 h 688"/>
                    <a:gd name="T14" fmla="*/ 760 w 816"/>
                    <a:gd name="T15" fmla="*/ 168 h 688"/>
                    <a:gd name="T16" fmla="*/ 704 w 816"/>
                    <a:gd name="T17" fmla="*/ 416 h 688"/>
                    <a:gd name="T18" fmla="*/ 648 w 816"/>
                    <a:gd name="T19" fmla="*/ 568 h 688"/>
                    <a:gd name="T20" fmla="*/ 624 w 816"/>
                    <a:gd name="T21" fmla="*/ 648 h 688"/>
                    <a:gd name="T22" fmla="*/ 464 w 816"/>
                    <a:gd name="T23" fmla="*/ 688 h 688"/>
                    <a:gd name="T24" fmla="*/ 408 w 816"/>
                    <a:gd name="T25" fmla="*/ 576 h 688"/>
                    <a:gd name="T26" fmla="*/ 376 w 816"/>
                    <a:gd name="T27" fmla="*/ 552 h 688"/>
                    <a:gd name="T28" fmla="*/ 96 w 816"/>
                    <a:gd name="T29" fmla="*/ 560 h 688"/>
                    <a:gd name="T30" fmla="*/ 24 w 816"/>
                    <a:gd name="T31" fmla="*/ 552 h 688"/>
                    <a:gd name="T32" fmla="*/ 0 w 816"/>
                    <a:gd name="T33" fmla="*/ 504 h 688"/>
                    <a:gd name="T34" fmla="*/ 8 w 816"/>
                    <a:gd name="T35" fmla="*/ 456 h 688"/>
                    <a:gd name="T36" fmla="*/ 64 w 816"/>
                    <a:gd name="T37" fmla="*/ 360 h 688"/>
                    <a:gd name="T38" fmla="*/ 40 w 816"/>
                    <a:gd name="T39" fmla="*/ 232 h 688"/>
                    <a:gd name="T40" fmla="*/ 48 w 816"/>
                    <a:gd name="T41" fmla="*/ 168 h 688"/>
                    <a:gd name="T42" fmla="*/ 152 w 816"/>
                    <a:gd name="T43" fmla="*/ 112 h 68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816"/>
                    <a:gd name="T67" fmla="*/ 0 h 688"/>
                    <a:gd name="T68" fmla="*/ 816 w 816"/>
                    <a:gd name="T69" fmla="*/ 688 h 688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816" h="688">
                      <a:moveTo>
                        <a:pt x="152" y="112"/>
                      </a:moveTo>
                      <a:cubicBezTo>
                        <a:pt x="176" y="109"/>
                        <a:pt x="201" y="112"/>
                        <a:pt x="224" y="104"/>
                      </a:cubicBezTo>
                      <a:cubicBezTo>
                        <a:pt x="243" y="98"/>
                        <a:pt x="274" y="36"/>
                        <a:pt x="280" y="32"/>
                      </a:cubicBezTo>
                      <a:cubicBezTo>
                        <a:pt x="302" y="17"/>
                        <a:pt x="352" y="0"/>
                        <a:pt x="352" y="0"/>
                      </a:cubicBezTo>
                      <a:cubicBezTo>
                        <a:pt x="379" y="3"/>
                        <a:pt x="407" y="0"/>
                        <a:pt x="432" y="8"/>
                      </a:cubicBezTo>
                      <a:cubicBezTo>
                        <a:pt x="451" y="14"/>
                        <a:pt x="453" y="64"/>
                        <a:pt x="456" y="72"/>
                      </a:cubicBezTo>
                      <a:cubicBezTo>
                        <a:pt x="465" y="95"/>
                        <a:pt x="496" y="128"/>
                        <a:pt x="520" y="136"/>
                      </a:cubicBezTo>
                      <a:cubicBezTo>
                        <a:pt x="596" y="161"/>
                        <a:pt x="681" y="152"/>
                        <a:pt x="760" y="168"/>
                      </a:cubicBezTo>
                      <a:cubicBezTo>
                        <a:pt x="816" y="253"/>
                        <a:pt x="808" y="381"/>
                        <a:pt x="704" y="416"/>
                      </a:cubicBezTo>
                      <a:cubicBezTo>
                        <a:pt x="678" y="467"/>
                        <a:pt x="657" y="511"/>
                        <a:pt x="648" y="568"/>
                      </a:cubicBezTo>
                      <a:cubicBezTo>
                        <a:pt x="644" y="593"/>
                        <a:pt x="648" y="629"/>
                        <a:pt x="624" y="648"/>
                      </a:cubicBezTo>
                      <a:cubicBezTo>
                        <a:pt x="584" y="680"/>
                        <a:pt x="509" y="683"/>
                        <a:pt x="464" y="688"/>
                      </a:cubicBezTo>
                      <a:cubicBezTo>
                        <a:pt x="385" y="668"/>
                        <a:pt x="435" y="641"/>
                        <a:pt x="408" y="576"/>
                      </a:cubicBezTo>
                      <a:cubicBezTo>
                        <a:pt x="403" y="564"/>
                        <a:pt x="387" y="560"/>
                        <a:pt x="376" y="552"/>
                      </a:cubicBezTo>
                      <a:cubicBezTo>
                        <a:pt x="283" y="555"/>
                        <a:pt x="189" y="560"/>
                        <a:pt x="96" y="560"/>
                      </a:cubicBezTo>
                      <a:cubicBezTo>
                        <a:pt x="72" y="560"/>
                        <a:pt x="46" y="561"/>
                        <a:pt x="24" y="552"/>
                      </a:cubicBezTo>
                      <a:cubicBezTo>
                        <a:pt x="7" y="545"/>
                        <a:pt x="10" y="519"/>
                        <a:pt x="0" y="504"/>
                      </a:cubicBezTo>
                      <a:cubicBezTo>
                        <a:pt x="3" y="488"/>
                        <a:pt x="2" y="471"/>
                        <a:pt x="8" y="456"/>
                      </a:cubicBezTo>
                      <a:cubicBezTo>
                        <a:pt x="23" y="419"/>
                        <a:pt x="52" y="397"/>
                        <a:pt x="64" y="360"/>
                      </a:cubicBezTo>
                      <a:cubicBezTo>
                        <a:pt x="59" y="312"/>
                        <a:pt x="55" y="276"/>
                        <a:pt x="40" y="232"/>
                      </a:cubicBezTo>
                      <a:cubicBezTo>
                        <a:pt x="43" y="211"/>
                        <a:pt x="41" y="188"/>
                        <a:pt x="48" y="168"/>
                      </a:cubicBezTo>
                      <a:cubicBezTo>
                        <a:pt x="60" y="136"/>
                        <a:pt x="124" y="112"/>
                        <a:pt x="152" y="112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9900"/>
                    </a:gs>
                    <a:gs pos="100000">
                      <a:srgbClr val="764700"/>
                    </a:gs>
                  </a:gsLst>
                  <a:path path="rect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wrap="none"/>
                <a:lstStyle/>
                <a:p>
                  <a:endParaRPr lang="ja-JP" altLang="en-US"/>
                </a:p>
              </p:txBody>
            </p:sp>
            <p:sp>
              <p:nvSpPr>
                <p:cNvPr id="177" name="Oval 150">
                  <a:extLst>
                    <a:ext uri="{FF2B5EF4-FFF2-40B4-BE49-F238E27FC236}">
                      <a16:creationId xmlns:a16="http://schemas.microsoft.com/office/drawing/2014/main" id="{D9E50EA5-9319-41C0-B2FD-0E30E9F153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3360"/>
                  <a:ext cx="384" cy="2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96633"/>
                    </a:gs>
                    <a:gs pos="100000">
                      <a:srgbClr val="472F18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996633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58" name="Group 151">
                <a:extLst>
                  <a:ext uri="{FF2B5EF4-FFF2-40B4-BE49-F238E27FC236}">
                    <a16:creationId xmlns:a16="http://schemas.microsoft.com/office/drawing/2014/main" id="{276C8674-C905-4900-8BD6-833C6885A0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54163" y="5765800"/>
                <a:ext cx="503237" cy="352425"/>
                <a:chOff x="2400" y="3120"/>
                <a:chExt cx="816" cy="688"/>
              </a:xfrm>
            </p:grpSpPr>
            <p:sp>
              <p:nvSpPr>
                <p:cNvPr id="174" name="Freeform 152">
                  <a:extLst>
                    <a:ext uri="{FF2B5EF4-FFF2-40B4-BE49-F238E27FC236}">
                      <a16:creationId xmlns:a16="http://schemas.microsoft.com/office/drawing/2014/main" id="{7FF545BE-4BB5-4C44-B981-A40A95729B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0" y="3120"/>
                  <a:ext cx="816" cy="688"/>
                </a:xfrm>
                <a:custGeom>
                  <a:avLst/>
                  <a:gdLst>
                    <a:gd name="T0" fmla="*/ 152 w 816"/>
                    <a:gd name="T1" fmla="*/ 112 h 688"/>
                    <a:gd name="T2" fmla="*/ 224 w 816"/>
                    <a:gd name="T3" fmla="*/ 104 h 688"/>
                    <a:gd name="T4" fmla="*/ 280 w 816"/>
                    <a:gd name="T5" fmla="*/ 32 h 688"/>
                    <a:gd name="T6" fmla="*/ 352 w 816"/>
                    <a:gd name="T7" fmla="*/ 0 h 688"/>
                    <a:gd name="T8" fmla="*/ 432 w 816"/>
                    <a:gd name="T9" fmla="*/ 8 h 688"/>
                    <a:gd name="T10" fmla="*/ 456 w 816"/>
                    <a:gd name="T11" fmla="*/ 72 h 688"/>
                    <a:gd name="T12" fmla="*/ 520 w 816"/>
                    <a:gd name="T13" fmla="*/ 136 h 688"/>
                    <a:gd name="T14" fmla="*/ 760 w 816"/>
                    <a:gd name="T15" fmla="*/ 168 h 688"/>
                    <a:gd name="T16" fmla="*/ 704 w 816"/>
                    <a:gd name="T17" fmla="*/ 416 h 688"/>
                    <a:gd name="T18" fmla="*/ 648 w 816"/>
                    <a:gd name="T19" fmla="*/ 568 h 688"/>
                    <a:gd name="T20" fmla="*/ 624 w 816"/>
                    <a:gd name="T21" fmla="*/ 648 h 688"/>
                    <a:gd name="T22" fmla="*/ 464 w 816"/>
                    <a:gd name="T23" fmla="*/ 688 h 688"/>
                    <a:gd name="T24" fmla="*/ 408 w 816"/>
                    <a:gd name="T25" fmla="*/ 576 h 688"/>
                    <a:gd name="T26" fmla="*/ 376 w 816"/>
                    <a:gd name="T27" fmla="*/ 552 h 688"/>
                    <a:gd name="T28" fmla="*/ 96 w 816"/>
                    <a:gd name="T29" fmla="*/ 560 h 688"/>
                    <a:gd name="T30" fmla="*/ 24 w 816"/>
                    <a:gd name="T31" fmla="*/ 552 h 688"/>
                    <a:gd name="T32" fmla="*/ 0 w 816"/>
                    <a:gd name="T33" fmla="*/ 504 h 688"/>
                    <a:gd name="T34" fmla="*/ 8 w 816"/>
                    <a:gd name="T35" fmla="*/ 456 h 688"/>
                    <a:gd name="T36" fmla="*/ 64 w 816"/>
                    <a:gd name="T37" fmla="*/ 360 h 688"/>
                    <a:gd name="T38" fmla="*/ 40 w 816"/>
                    <a:gd name="T39" fmla="*/ 232 h 688"/>
                    <a:gd name="T40" fmla="*/ 48 w 816"/>
                    <a:gd name="T41" fmla="*/ 168 h 688"/>
                    <a:gd name="T42" fmla="*/ 152 w 816"/>
                    <a:gd name="T43" fmla="*/ 112 h 68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816"/>
                    <a:gd name="T67" fmla="*/ 0 h 688"/>
                    <a:gd name="T68" fmla="*/ 816 w 816"/>
                    <a:gd name="T69" fmla="*/ 688 h 688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816" h="688">
                      <a:moveTo>
                        <a:pt x="152" y="112"/>
                      </a:moveTo>
                      <a:cubicBezTo>
                        <a:pt x="176" y="109"/>
                        <a:pt x="201" y="112"/>
                        <a:pt x="224" y="104"/>
                      </a:cubicBezTo>
                      <a:cubicBezTo>
                        <a:pt x="243" y="98"/>
                        <a:pt x="274" y="36"/>
                        <a:pt x="280" y="32"/>
                      </a:cubicBezTo>
                      <a:cubicBezTo>
                        <a:pt x="302" y="17"/>
                        <a:pt x="352" y="0"/>
                        <a:pt x="352" y="0"/>
                      </a:cubicBezTo>
                      <a:cubicBezTo>
                        <a:pt x="379" y="3"/>
                        <a:pt x="407" y="0"/>
                        <a:pt x="432" y="8"/>
                      </a:cubicBezTo>
                      <a:cubicBezTo>
                        <a:pt x="451" y="14"/>
                        <a:pt x="453" y="64"/>
                        <a:pt x="456" y="72"/>
                      </a:cubicBezTo>
                      <a:cubicBezTo>
                        <a:pt x="465" y="95"/>
                        <a:pt x="496" y="128"/>
                        <a:pt x="520" y="136"/>
                      </a:cubicBezTo>
                      <a:cubicBezTo>
                        <a:pt x="596" y="161"/>
                        <a:pt x="681" y="152"/>
                        <a:pt x="760" y="168"/>
                      </a:cubicBezTo>
                      <a:cubicBezTo>
                        <a:pt x="816" y="253"/>
                        <a:pt x="808" y="381"/>
                        <a:pt x="704" y="416"/>
                      </a:cubicBezTo>
                      <a:cubicBezTo>
                        <a:pt x="678" y="467"/>
                        <a:pt x="657" y="511"/>
                        <a:pt x="648" y="568"/>
                      </a:cubicBezTo>
                      <a:cubicBezTo>
                        <a:pt x="644" y="593"/>
                        <a:pt x="648" y="629"/>
                        <a:pt x="624" y="648"/>
                      </a:cubicBezTo>
                      <a:cubicBezTo>
                        <a:pt x="584" y="680"/>
                        <a:pt x="509" y="683"/>
                        <a:pt x="464" y="688"/>
                      </a:cubicBezTo>
                      <a:cubicBezTo>
                        <a:pt x="385" y="668"/>
                        <a:pt x="435" y="641"/>
                        <a:pt x="408" y="576"/>
                      </a:cubicBezTo>
                      <a:cubicBezTo>
                        <a:pt x="403" y="564"/>
                        <a:pt x="387" y="560"/>
                        <a:pt x="376" y="552"/>
                      </a:cubicBezTo>
                      <a:cubicBezTo>
                        <a:pt x="283" y="555"/>
                        <a:pt x="189" y="560"/>
                        <a:pt x="96" y="560"/>
                      </a:cubicBezTo>
                      <a:cubicBezTo>
                        <a:pt x="72" y="560"/>
                        <a:pt x="46" y="561"/>
                        <a:pt x="24" y="552"/>
                      </a:cubicBezTo>
                      <a:cubicBezTo>
                        <a:pt x="7" y="545"/>
                        <a:pt x="10" y="519"/>
                        <a:pt x="0" y="504"/>
                      </a:cubicBezTo>
                      <a:cubicBezTo>
                        <a:pt x="3" y="488"/>
                        <a:pt x="2" y="471"/>
                        <a:pt x="8" y="456"/>
                      </a:cubicBezTo>
                      <a:cubicBezTo>
                        <a:pt x="23" y="419"/>
                        <a:pt x="52" y="397"/>
                        <a:pt x="64" y="360"/>
                      </a:cubicBezTo>
                      <a:cubicBezTo>
                        <a:pt x="59" y="312"/>
                        <a:pt x="55" y="276"/>
                        <a:pt x="40" y="232"/>
                      </a:cubicBezTo>
                      <a:cubicBezTo>
                        <a:pt x="43" y="211"/>
                        <a:pt x="41" y="188"/>
                        <a:pt x="48" y="168"/>
                      </a:cubicBezTo>
                      <a:cubicBezTo>
                        <a:pt x="60" y="136"/>
                        <a:pt x="124" y="112"/>
                        <a:pt x="152" y="112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9900"/>
                    </a:gs>
                    <a:gs pos="100000">
                      <a:srgbClr val="764700"/>
                    </a:gs>
                  </a:gsLst>
                  <a:path path="rect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wrap="none"/>
                <a:lstStyle/>
                <a:p>
                  <a:endParaRPr lang="ja-JP" altLang="en-US"/>
                </a:p>
              </p:txBody>
            </p:sp>
            <p:sp>
              <p:nvSpPr>
                <p:cNvPr id="175" name="Oval 153">
                  <a:extLst>
                    <a:ext uri="{FF2B5EF4-FFF2-40B4-BE49-F238E27FC236}">
                      <a16:creationId xmlns:a16="http://schemas.microsoft.com/office/drawing/2014/main" id="{29B8890A-0051-4D3D-8394-B78A4DA630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3360"/>
                  <a:ext cx="384" cy="2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96633"/>
                    </a:gs>
                    <a:gs pos="100000">
                      <a:srgbClr val="472F18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996633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59" name="Group 154">
                <a:extLst>
                  <a:ext uri="{FF2B5EF4-FFF2-40B4-BE49-F238E27FC236}">
                    <a16:creationId xmlns:a16="http://schemas.microsoft.com/office/drawing/2014/main" id="{641D735C-5437-4495-AFE6-36E771EF37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38313" y="5715000"/>
                <a:ext cx="471487" cy="312738"/>
                <a:chOff x="2400" y="3120"/>
                <a:chExt cx="816" cy="688"/>
              </a:xfrm>
            </p:grpSpPr>
            <p:sp>
              <p:nvSpPr>
                <p:cNvPr id="172" name="Freeform 155">
                  <a:extLst>
                    <a:ext uri="{FF2B5EF4-FFF2-40B4-BE49-F238E27FC236}">
                      <a16:creationId xmlns:a16="http://schemas.microsoft.com/office/drawing/2014/main" id="{909A35FB-48F7-4E10-8B01-E61427554A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0" y="3120"/>
                  <a:ext cx="816" cy="688"/>
                </a:xfrm>
                <a:custGeom>
                  <a:avLst/>
                  <a:gdLst>
                    <a:gd name="T0" fmla="*/ 152 w 816"/>
                    <a:gd name="T1" fmla="*/ 112 h 688"/>
                    <a:gd name="T2" fmla="*/ 224 w 816"/>
                    <a:gd name="T3" fmla="*/ 104 h 688"/>
                    <a:gd name="T4" fmla="*/ 280 w 816"/>
                    <a:gd name="T5" fmla="*/ 32 h 688"/>
                    <a:gd name="T6" fmla="*/ 352 w 816"/>
                    <a:gd name="T7" fmla="*/ 0 h 688"/>
                    <a:gd name="T8" fmla="*/ 432 w 816"/>
                    <a:gd name="T9" fmla="*/ 8 h 688"/>
                    <a:gd name="T10" fmla="*/ 456 w 816"/>
                    <a:gd name="T11" fmla="*/ 72 h 688"/>
                    <a:gd name="T12" fmla="*/ 520 w 816"/>
                    <a:gd name="T13" fmla="*/ 136 h 688"/>
                    <a:gd name="T14" fmla="*/ 760 w 816"/>
                    <a:gd name="T15" fmla="*/ 168 h 688"/>
                    <a:gd name="T16" fmla="*/ 704 w 816"/>
                    <a:gd name="T17" fmla="*/ 416 h 688"/>
                    <a:gd name="T18" fmla="*/ 648 w 816"/>
                    <a:gd name="T19" fmla="*/ 568 h 688"/>
                    <a:gd name="T20" fmla="*/ 624 w 816"/>
                    <a:gd name="T21" fmla="*/ 648 h 688"/>
                    <a:gd name="T22" fmla="*/ 464 w 816"/>
                    <a:gd name="T23" fmla="*/ 688 h 688"/>
                    <a:gd name="T24" fmla="*/ 408 w 816"/>
                    <a:gd name="T25" fmla="*/ 576 h 688"/>
                    <a:gd name="T26" fmla="*/ 376 w 816"/>
                    <a:gd name="T27" fmla="*/ 552 h 688"/>
                    <a:gd name="T28" fmla="*/ 96 w 816"/>
                    <a:gd name="T29" fmla="*/ 560 h 688"/>
                    <a:gd name="T30" fmla="*/ 24 w 816"/>
                    <a:gd name="T31" fmla="*/ 552 h 688"/>
                    <a:gd name="T32" fmla="*/ 0 w 816"/>
                    <a:gd name="T33" fmla="*/ 504 h 688"/>
                    <a:gd name="T34" fmla="*/ 8 w 816"/>
                    <a:gd name="T35" fmla="*/ 456 h 688"/>
                    <a:gd name="T36" fmla="*/ 64 w 816"/>
                    <a:gd name="T37" fmla="*/ 360 h 688"/>
                    <a:gd name="T38" fmla="*/ 40 w 816"/>
                    <a:gd name="T39" fmla="*/ 232 h 688"/>
                    <a:gd name="T40" fmla="*/ 48 w 816"/>
                    <a:gd name="T41" fmla="*/ 168 h 688"/>
                    <a:gd name="T42" fmla="*/ 152 w 816"/>
                    <a:gd name="T43" fmla="*/ 112 h 68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816"/>
                    <a:gd name="T67" fmla="*/ 0 h 688"/>
                    <a:gd name="T68" fmla="*/ 816 w 816"/>
                    <a:gd name="T69" fmla="*/ 688 h 688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816" h="688">
                      <a:moveTo>
                        <a:pt x="152" y="112"/>
                      </a:moveTo>
                      <a:cubicBezTo>
                        <a:pt x="176" y="109"/>
                        <a:pt x="201" y="112"/>
                        <a:pt x="224" y="104"/>
                      </a:cubicBezTo>
                      <a:cubicBezTo>
                        <a:pt x="243" y="98"/>
                        <a:pt x="274" y="36"/>
                        <a:pt x="280" y="32"/>
                      </a:cubicBezTo>
                      <a:cubicBezTo>
                        <a:pt x="302" y="17"/>
                        <a:pt x="352" y="0"/>
                        <a:pt x="352" y="0"/>
                      </a:cubicBezTo>
                      <a:cubicBezTo>
                        <a:pt x="379" y="3"/>
                        <a:pt x="407" y="0"/>
                        <a:pt x="432" y="8"/>
                      </a:cubicBezTo>
                      <a:cubicBezTo>
                        <a:pt x="451" y="14"/>
                        <a:pt x="453" y="64"/>
                        <a:pt x="456" y="72"/>
                      </a:cubicBezTo>
                      <a:cubicBezTo>
                        <a:pt x="465" y="95"/>
                        <a:pt x="496" y="128"/>
                        <a:pt x="520" y="136"/>
                      </a:cubicBezTo>
                      <a:cubicBezTo>
                        <a:pt x="596" y="161"/>
                        <a:pt x="681" y="152"/>
                        <a:pt x="760" y="168"/>
                      </a:cubicBezTo>
                      <a:cubicBezTo>
                        <a:pt x="816" y="253"/>
                        <a:pt x="808" y="381"/>
                        <a:pt x="704" y="416"/>
                      </a:cubicBezTo>
                      <a:cubicBezTo>
                        <a:pt x="678" y="467"/>
                        <a:pt x="657" y="511"/>
                        <a:pt x="648" y="568"/>
                      </a:cubicBezTo>
                      <a:cubicBezTo>
                        <a:pt x="644" y="593"/>
                        <a:pt x="648" y="629"/>
                        <a:pt x="624" y="648"/>
                      </a:cubicBezTo>
                      <a:cubicBezTo>
                        <a:pt x="584" y="680"/>
                        <a:pt x="509" y="683"/>
                        <a:pt x="464" y="688"/>
                      </a:cubicBezTo>
                      <a:cubicBezTo>
                        <a:pt x="385" y="668"/>
                        <a:pt x="435" y="641"/>
                        <a:pt x="408" y="576"/>
                      </a:cubicBezTo>
                      <a:cubicBezTo>
                        <a:pt x="403" y="564"/>
                        <a:pt x="387" y="560"/>
                        <a:pt x="376" y="552"/>
                      </a:cubicBezTo>
                      <a:cubicBezTo>
                        <a:pt x="283" y="555"/>
                        <a:pt x="189" y="560"/>
                        <a:pt x="96" y="560"/>
                      </a:cubicBezTo>
                      <a:cubicBezTo>
                        <a:pt x="72" y="560"/>
                        <a:pt x="46" y="561"/>
                        <a:pt x="24" y="552"/>
                      </a:cubicBezTo>
                      <a:cubicBezTo>
                        <a:pt x="7" y="545"/>
                        <a:pt x="10" y="519"/>
                        <a:pt x="0" y="504"/>
                      </a:cubicBezTo>
                      <a:cubicBezTo>
                        <a:pt x="3" y="488"/>
                        <a:pt x="2" y="471"/>
                        <a:pt x="8" y="456"/>
                      </a:cubicBezTo>
                      <a:cubicBezTo>
                        <a:pt x="23" y="419"/>
                        <a:pt x="52" y="397"/>
                        <a:pt x="64" y="360"/>
                      </a:cubicBezTo>
                      <a:cubicBezTo>
                        <a:pt x="59" y="312"/>
                        <a:pt x="55" y="276"/>
                        <a:pt x="40" y="232"/>
                      </a:cubicBezTo>
                      <a:cubicBezTo>
                        <a:pt x="43" y="211"/>
                        <a:pt x="41" y="188"/>
                        <a:pt x="48" y="168"/>
                      </a:cubicBezTo>
                      <a:cubicBezTo>
                        <a:pt x="60" y="136"/>
                        <a:pt x="124" y="112"/>
                        <a:pt x="152" y="112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9900"/>
                    </a:gs>
                    <a:gs pos="100000">
                      <a:srgbClr val="764700"/>
                    </a:gs>
                  </a:gsLst>
                  <a:path path="rect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wrap="none"/>
                <a:lstStyle/>
                <a:p>
                  <a:endParaRPr lang="ja-JP" altLang="en-US"/>
                </a:p>
              </p:txBody>
            </p:sp>
            <p:sp>
              <p:nvSpPr>
                <p:cNvPr id="173" name="Oval 156">
                  <a:extLst>
                    <a:ext uri="{FF2B5EF4-FFF2-40B4-BE49-F238E27FC236}">
                      <a16:creationId xmlns:a16="http://schemas.microsoft.com/office/drawing/2014/main" id="{642305E7-5386-448D-B46A-9165EC3CDC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3360"/>
                  <a:ext cx="384" cy="2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96633"/>
                    </a:gs>
                    <a:gs pos="100000">
                      <a:srgbClr val="472F18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996633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60" name="Group 157">
                <a:extLst>
                  <a:ext uri="{FF2B5EF4-FFF2-40B4-BE49-F238E27FC236}">
                    <a16:creationId xmlns:a16="http://schemas.microsoft.com/office/drawing/2014/main" id="{2E2EDB7A-89AB-48B1-B1C7-F79B737B19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46238" y="5916613"/>
                <a:ext cx="471487" cy="312737"/>
                <a:chOff x="2400" y="3120"/>
                <a:chExt cx="816" cy="688"/>
              </a:xfrm>
            </p:grpSpPr>
            <p:sp>
              <p:nvSpPr>
                <p:cNvPr id="170" name="Freeform 158">
                  <a:extLst>
                    <a:ext uri="{FF2B5EF4-FFF2-40B4-BE49-F238E27FC236}">
                      <a16:creationId xmlns:a16="http://schemas.microsoft.com/office/drawing/2014/main" id="{D666ECC2-DB9E-45F4-83D4-E29EB913B9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0" y="3120"/>
                  <a:ext cx="816" cy="688"/>
                </a:xfrm>
                <a:custGeom>
                  <a:avLst/>
                  <a:gdLst>
                    <a:gd name="T0" fmla="*/ 152 w 816"/>
                    <a:gd name="T1" fmla="*/ 112 h 688"/>
                    <a:gd name="T2" fmla="*/ 224 w 816"/>
                    <a:gd name="T3" fmla="*/ 104 h 688"/>
                    <a:gd name="T4" fmla="*/ 280 w 816"/>
                    <a:gd name="T5" fmla="*/ 32 h 688"/>
                    <a:gd name="T6" fmla="*/ 352 w 816"/>
                    <a:gd name="T7" fmla="*/ 0 h 688"/>
                    <a:gd name="T8" fmla="*/ 432 w 816"/>
                    <a:gd name="T9" fmla="*/ 8 h 688"/>
                    <a:gd name="T10" fmla="*/ 456 w 816"/>
                    <a:gd name="T11" fmla="*/ 72 h 688"/>
                    <a:gd name="T12" fmla="*/ 520 w 816"/>
                    <a:gd name="T13" fmla="*/ 136 h 688"/>
                    <a:gd name="T14" fmla="*/ 760 w 816"/>
                    <a:gd name="T15" fmla="*/ 168 h 688"/>
                    <a:gd name="T16" fmla="*/ 704 w 816"/>
                    <a:gd name="T17" fmla="*/ 416 h 688"/>
                    <a:gd name="T18" fmla="*/ 648 w 816"/>
                    <a:gd name="T19" fmla="*/ 568 h 688"/>
                    <a:gd name="T20" fmla="*/ 624 w 816"/>
                    <a:gd name="T21" fmla="*/ 648 h 688"/>
                    <a:gd name="T22" fmla="*/ 464 w 816"/>
                    <a:gd name="T23" fmla="*/ 688 h 688"/>
                    <a:gd name="T24" fmla="*/ 408 w 816"/>
                    <a:gd name="T25" fmla="*/ 576 h 688"/>
                    <a:gd name="T26" fmla="*/ 376 w 816"/>
                    <a:gd name="T27" fmla="*/ 552 h 688"/>
                    <a:gd name="T28" fmla="*/ 96 w 816"/>
                    <a:gd name="T29" fmla="*/ 560 h 688"/>
                    <a:gd name="T30" fmla="*/ 24 w 816"/>
                    <a:gd name="T31" fmla="*/ 552 h 688"/>
                    <a:gd name="T32" fmla="*/ 0 w 816"/>
                    <a:gd name="T33" fmla="*/ 504 h 688"/>
                    <a:gd name="T34" fmla="*/ 8 w 816"/>
                    <a:gd name="T35" fmla="*/ 456 h 688"/>
                    <a:gd name="T36" fmla="*/ 64 w 816"/>
                    <a:gd name="T37" fmla="*/ 360 h 688"/>
                    <a:gd name="T38" fmla="*/ 40 w 816"/>
                    <a:gd name="T39" fmla="*/ 232 h 688"/>
                    <a:gd name="T40" fmla="*/ 48 w 816"/>
                    <a:gd name="T41" fmla="*/ 168 h 688"/>
                    <a:gd name="T42" fmla="*/ 152 w 816"/>
                    <a:gd name="T43" fmla="*/ 112 h 68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816"/>
                    <a:gd name="T67" fmla="*/ 0 h 688"/>
                    <a:gd name="T68" fmla="*/ 816 w 816"/>
                    <a:gd name="T69" fmla="*/ 688 h 688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816" h="688">
                      <a:moveTo>
                        <a:pt x="152" y="112"/>
                      </a:moveTo>
                      <a:cubicBezTo>
                        <a:pt x="176" y="109"/>
                        <a:pt x="201" y="112"/>
                        <a:pt x="224" y="104"/>
                      </a:cubicBezTo>
                      <a:cubicBezTo>
                        <a:pt x="243" y="98"/>
                        <a:pt x="274" y="36"/>
                        <a:pt x="280" y="32"/>
                      </a:cubicBezTo>
                      <a:cubicBezTo>
                        <a:pt x="302" y="17"/>
                        <a:pt x="352" y="0"/>
                        <a:pt x="352" y="0"/>
                      </a:cubicBezTo>
                      <a:cubicBezTo>
                        <a:pt x="379" y="3"/>
                        <a:pt x="407" y="0"/>
                        <a:pt x="432" y="8"/>
                      </a:cubicBezTo>
                      <a:cubicBezTo>
                        <a:pt x="451" y="14"/>
                        <a:pt x="453" y="64"/>
                        <a:pt x="456" y="72"/>
                      </a:cubicBezTo>
                      <a:cubicBezTo>
                        <a:pt x="465" y="95"/>
                        <a:pt x="496" y="128"/>
                        <a:pt x="520" y="136"/>
                      </a:cubicBezTo>
                      <a:cubicBezTo>
                        <a:pt x="596" y="161"/>
                        <a:pt x="681" y="152"/>
                        <a:pt x="760" y="168"/>
                      </a:cubicBezTo>
                      <a:cubicBezTo>
                        <a:pt x="816" y="253"/>
                        <a:pt x="808" y="381"/>
                        <a:pt x="704" y="416"/>
                      </a:cubicBezTo>
                      <a:cubicBezTo>
                        <a:pt x="678" y="467"/>
                        <a:pt x="657" y="511"/>
                        <a:pt x="648" y="568"/>
                      </a:cubicBezTo>
                      <a:cubicBezTo>
                        <a:pt x="644" y="593"/>
                        <a:pt x="648" y="629"/>
                        <a:pt x="624" y="648"/>
                      </a:cubicBezTo>
                      <a:cubicBezTo>
                        <a:pt x="584" y="680"/>
                        <a:pt x="509" y="683"/>
                        <a:pt x="464" y="688"/>
                      </a:cubicBezTo>
                      <a:cubicBezTo>
                        <a:pt x="385" y="668"/>
                        <a:pt x="435" y="641"/>
                        <a:pt x="408" y="576"/>
                      </a:cubicBezTo>
                      <a:cubicBezTo>
                        <a:pt x="403" y="564"/>
                        <a:pt x="387" y="560"/>
                        <a:pt x="376" y="552"/>
                      </a:cubicBezTo>
                      <a:cubicBezTo>
                        <a:pt x="283" y="555"/>
                        <a:pt x="189" y="560"/>
                        <a:pt x="96" y="560"/>
                      </a:cubicBezTo>
                      <a:cubicBezTo>
                        <a:pt x="72" y="560"/>
                        <a:pt x="46" y="561"/>
                        <a:pt x="24" y="552"/>
                      </a:cubicBezTo>
                      <a:cubicBezTo>
                        <a:pt x="7" y="545"/>
                        <a:pt x="10" y="519"/>
                        <a:pt x="0" y="504"/>
                      </a:cubicBezTo>
                      <a:cubicBezTo>
                        <a:pt x="3" y="488"/>
                        <a:pt x="2" y="471"/>
                        <a:pt x="8" y="456"/>
                      </a:cubicBezTo>
                      <a:cubicBezTo>
                        <a:pt x="23" y="419"/>
                        <a:pt x="52" y="397"/>
                        <a:pt x="64" y="360"/>
                      </a:cubicBezTo>
                      <a:cubicBezTo>
                        <a:pt x="59" y="312"/>
                        <a:pt x="55" y="276"/>
                        <a:pt x="40" y="232"/>
                      </a:cubicBezTo>
                      <a:cubicBezTo>
                        <a:pt x="43" y="211"/>
                        <a:pt x="41" y="188"/>
                        <a:pt x="48" y="168"/>
                      </a:cubicBezTo>
                      <a:cubicBezTo>
                        <a:pt x="60" y="136"/>
                        <a:pt x="124" y="112"/>
                        <a:pt x="152" y="112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9900"/>
                    </a:gs>
                    <a:gs pos="100000">
                      <a:srgbClr val="764700"/>
                    </a:gs>
                  </a:gsLst>
                  <a:path path="rect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wrap="none"/>
                <a:lstStyle/>
                <a:p>
                  <a:endParaRPr lang="ja-JP" altLang="en-US"/>
                </a:p>
              </p:txBody>
            </p:sp>
            <p:sp>
              <p:nvSpPr>
                <p:cNvPr id="171" name="Oval 159">
                  <a:extLst>
                    <a:ext uri="{FF2B5EF4-FFF2-40B4-BE49-F238E27FC236}">
                      <a16:creationId xmlns:a16="http://schemas.microsoft.com/office/drawing/2014/main" id="{50961ED2-CD4A-41EB-A91E-8AEBD56A7B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3360"/>
                  <a:ext cx="384" cy="2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96633"/>
                    </a:gs>
                    <a:gs pos="100000">
                      <a:srgbClr val="472F18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996633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FD1CE598-9463-4F63-BF48-8B5D517EF2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66913" y="5715000"/>
                <a:ext cx="471487" cy="312738"/>
                <a:chOff x="2400" y="3120"/>
                <a:chExt cx="816" cy="688"/>
              </a:xfrm>
            </p:grpSpPr>
            <p:sp>
              <p:nvSpPr>
                <p:cNvPr id="168" name="Freeform 161">
                  <a:extLst>
                    <a:ext uri="{FF2B5EF4-FFF2-40B4-BE49-F238E27FC236}">
                      <a16:creationId xmlns:a16="http://schemas.microsoft.com/office/drawing/2014/main" id="{90049028-8E7F-4E81-9B5E-DF61B263B4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0" y="3120"/>
                  <a:ext cx="816" cy="688"/>
                </a:xfrm>
                <a:custGeom>
                  <a:avLst/>
                  <a:gdLst>
                    <a:gd name="T0" fmla="*/ 152 w 816"/>
                    <a:gd name="T1" fmla="*/ 112 h 688"/>
                    <a:gd name="T2" fmla="*/ 224 w 816"/>
                    <a:gd name="T3" fmla="*/ 104 h 688"/>
                    <a:gd name="T4" fmla="*/ 280 w 816"/>
                    <a:gd name="T5" fmla="*/ 32 h 688"/>
                    <a:gd name="T6" fmla="*/ 352 w 816"/>
                    <a:gd name="T7" fmla="*/ 0 h 688"/>
                    <a:gd name="T8" fmla="*/ 432 w 816"/>
                    <a:gd name="T9" fmla="*/ 8 h 688"/>
                    <a:gd name="T10" fmla="*/ 456 w 816"/>
                    <a:gd name="T11" fmla="*/ 72 h 688"/>
                    <a:gd name="T12" fmla="*/ 520 w 816"/>
                    <a:gd name="T13" fmla="*/ 136 h 688"/>
                    <a:gd name="T14" fmla="*/ 760 w 816"/>
                    <a:gd name="T15" fmla="*/ 168 h 688"/>
                    <a:gd name="T16" fmla="*/ 704 w 816"/>
                    <a:gd name="T17" fmla="*/ 416 h 688"/>
                    <a:gd name="T18" fmla="*/ 648 w 816"/>
                    <a:gd name="T19" fmla="*/ 568 h 688"/>
                    <a:gd name="T20" fmla="*/ 624 w 816"/>
                    <a:gd name="T21" fmla="*/ 648 h 688"/>
                    <a:gd name="T22" fmla="*/ 464 w 816"/>
                    <a:gd name="T23" fmla="*/ 688 h 688"/>
                    <a:gd name="T24" fmla="*/ 408 w 816"/>
                    <a:gd name="T25" fmla="*/ 576 h 688"/>
                    <a:gd name="T26" fmla="*/ 376 w 816"/>
                    <a:gd name="T27" fmla="*/ 552 h 688"/>
                    <a:gd name="T28" fmla="*/ 96 w 816"/>
                    <a:gd name="T29" fmla="*/ 560 h 688"/>
                    <a:gd name="T30" fmla="*/ 24 w 816"/>
                    <a:gd name="T31" fmla="*/ 552 h 688"/>
                    <a:gd name="T32" fmla="*/ 0 w 816"/>
                    <a:gd name="T33" fmla="*/ 504 h 688"/>
                    <a:gd name="T34" fmla="*/ 8 w 816"/>
                    <a:gd name="T35" fmla="*/ 456 h 688"/>
                    <a:gd name="T36" fmla="*/ 64 w 816"/>
                    <a:gd name="T37" fmla="*/ 360 h 688"/>
                    <a:gd name="T38" fmla="*/ 40 w 816"/>
                    <a:gd name="T39" fmla="*/ 232 h 688"/>
                    <a:gd name="T40" fmla="*/ 48 w 816"/>
                    <a:gd name="T41" fmla="*/ 168 h 688"/>
                    <a:gd name="T42" fmla="*/ 152 w 816"/>
                    <a:gd name="T43" fmla="*/ 112 h 68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816"/>
                    <a:gd name="T67" fmla="*/ 0 h 688"/>
                    <a:gd name="T68" fmla="*/ 816 w 816"/>
                    <a:gd name="T69" fmla="*/ 688 h 688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816" h="688">
                      <a:moveTo>
                        <a:pt x="152" y="112"/>
                      </a:moveTo>
                      <a:cubicBezTo>
                        <a:pt x="176" y="109"/>
                        <a:pt x="201" y="112"/>
                        <a:pt x="224" y="104"/>
                      </a:cubicBezTo>
                      <a:cubicBezTo>
                        <a:pt x="243" y="98"/>
                        <a:pt x="274" y="36"/>
                        <a:pt x="280" y="32"/>
                      </a:cubicBezTo>
                      <a:cubicBezTo>
                        <a:pt x="302" y="17"/>
                        <a:pt x="352" y="0"/>
                        <a:pt x="352" y="0"/>
                      </a:cubicBezTo>
                      <a:cubicBezTo>
                        <a:pt x="379" y="3"/>
                        <a:pt x="407" y="0"/>
                        <a:pt x="432" y="8"/>
                      </a:cubicBezTo>
                      <a:cubicBezTo>
                        <a:pt x="451" y="14"/>
                        <a:pt x="453" y="64"/>
                        <a:pt x="456" y="72"/>
                      </a:cubicBezTo>
                      <a:cubicBezTo>
                        <a:pt x="465" y="95"/>
                        <a:pt x="496" y="128"/>
                        <a:pt x="520" y="136"/>
                      </a:cubicBezTo>
                      <a:cubicBezTo>
                        <a:pt x="596" y="161"/>
                        <a:pt x="681" y="152"/>
                        <a:pt x="760" y="168"/>
                      </a:cubicBezTo>
                      <a:cubicBezTo>
                        <a:pt x="816" y="253"/>
                        <a:pt x="808" y="381"/>
                        <a:pt x="704" y="416"/>
                      </a:cubicBezTo>
                      <a:cubicBezTo>
                        <a:pt x="678" y="467"/>
                        <a:pt x="657" y="511"/>
                        <a:pt x="648" y="568"/>
                      </a:cubicBezTo>
                      <a:cubicBezTo>
                        <a:pt x="644" y="593"/>
                        <a:pt x="648" y="629"/>
                        <a:pt x="624" y="648"/>
                      </a:cubicBezTo>
                      <a:cubicBezTo>
                        <a:pt x="584" y="680"/>
                        <a:pt x="509" y="683"/>
                        <a:pt x="464" y="688"/>
                      </a:cubicBezTo>
                      <a:cubicBezTo>
                        <a:pt x="385" y="668"/>
                        <a:pt x="435" y="641"/>
                        <a:pt x="408" y="576"/>
                      </a:cubicBezTo>
                      <a:cubicBezTo>
                        <a:pt x="403" y="564"/>
                        <a:pt x="387" y="560"/>
                        <a:pt x="376" y="552"/>
                      </a:cubicBezTo>
                      <a:cubicBezTo>
                        <a:pt x="283" y="555"/>
                        <a:pt x="189" y="560"/>
                        <a:pt x="96" y="560"/>
                      </a:cubicBezTo>
                      <a:cubicBezTo>
                        <a:pt x="72" y="560"/>
                        <a:pt x="46" y="561"/>
                        <a:pt x="24" y="552"/>
                      </a:cubicBezTo>
                      <a:cubicBezTo>
                        <a:pt x="7" y="545"/>
                        <a:pt x="10" y="519"/>
                        <a:pt x="0" y="504"/>
                      </a:cubicBezTo>
                      <a:cubicBezTo>
                        <a:pt x="3" y="488"/>
                        <a:pt x="2" y="471"/>
                        <a:pt x="8" y="456"/>
                      </a:cubicBezTo>
                      <a:cubicBezTo>
                        <a:pt x="23" y="419"/>
                        <a:pt x="52" y="397"/>
                        <a:pt x="64" y="360"/>
                      </a:cubicBezTo>
                      <a:cubicBezTo>
                        <a:pt x="59" y="312"/>
                        <a:pt x="55" y="276"/>
                        <a:pt x="40" y="232"/>
                      </a:cubicBezTo>
                      <a:cubicBezTo>
                        <a:pt x="43" y="211"/>
                        <a:pt x="41" y="188"/>
                        <a:pt x="48" y="168"/>
                      </a:cubicBezTo>
                      <a:cubicBezTo>
                        <a:pt x="60" y="136"/>
                        <a:pt x="124" y="112"/>
                        <a:pt x="152" y="112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9900"/>
                    </a:gs>
                    <a:gs pos="100000">
                      <a:srgbClr val="764700"/>
                    </a:gs>
                  </a:gsLst>
                  <a:path path="rect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wrap="none"/>
                <a:lstStyle/>
                <a:p>
                  <a:endParaRPr lang="ja-JP" altLang="en-US"/>
                </a:p>
              </p:txBody>
            </p:sp>
            <p:sp>
              <p:nvSpPr>
                <p:cNvPr id="169" name="Oval 162">
                  <a:extLst>
                    <a:ext uri="{FF2B5EF4-FFF2-40B4-BE49-F238E27FC236}">
                      <a16:creationId xmlns:a16="http://schemas.microsoft.com/office/drawing/2014/main" id="{9F3F344E-04A8-47AD-9388-1F38B9868A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3360"/>
                  <a:ext cx="384" cy="2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96633"/>
                    </a:gs>
                    <a:gs pos="100000">
                      <a:srgbClr val="472F18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996633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62" name="Group 163">
                <a:extLst>
                  <a:ext uri="{FF2B5EF4-FFF2-40B4-BE49-F238E27FC236}">
                    <a16:creationId xmlns:a16="http://schemas.microsoft.com/office/drawing/2014/main" id="{39291BBD-4065-424A-8964-B5FDC148B9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66913" y="5916613"/>
                <a:ext cx="471487" cy="312737"/>
                <a:chOff x="2400" y="3120"/>
                <a:chExt cx="816" cy="688"/>
              </a:xfrm>
            </p:grpSpPr>
            <p:sp>
              <p:nvSpPr>
                <p:cNvPr id="166" name="Freeform 164">
                  <a:extLst>
                    <a:ext uri="{FF2B5EF4-FFF2-40B4-BE49-F238E27FC236}">
                      <a16:creationId xmlns:a16="http://schemas.microsoft.com/office/drawing/2014/main" id="{1EAA3BB9-FEB4-4A85-A013-4A4B40A9CC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0" y="3120"/>
                  <a:ext cx="816" cy="688"/>
                </a:xfrm>
                <a:custGeom>
                  <a:avLst/>
                  <a:gdLst>
                    <a:gd name="T0" fmla="*/ 152 w 816"/>
                    <a:gd name="T1" fmla="*/ 112 h 688"/>
                    <a:gd name="T2" fmla="*/ 224 w 816"/>
                    <a:gd name="T3" fmla="*/ 104 h 688"/>
                    <a:gd name="T4" fmla="*/ 280 w 816"/>
                    <a:gd name="T5" fmla="*/ 32 h 688"/>
                    <a:gd name="T6" fmla="*/ 352 w 816"/>
                    <a:gd name="T7" fmla="*/ 0 h 688"/>
                    <a:gd name="T8" fmla="*/ 432 w 816"/>
                    <a:gd name="T9" fmla="*/ 8 h 688"/>
                    <a:gd name="T10" fmla="*/ 456 w 816"/>
                    <a:gd name="T11" fmla="*/ 72 h 688"/>
                    <a:gd name="T12" fmla="*/ 520 w 816"/>
                    <a:gd name="T13" fmla="*/ 136 h 688"/>
                    <a:gd name="T14" fmla="*/ 760 w 816"/>
                    <a:gd name="T15" fmla="*/ 168 h 688"/>
                    <a:gd name="T16" fmla="*/ 704 w 816"/>
                    <a:gd name="T17" fmla="*/ 416 h 688"/>
                    <a:gd name="T18" fmla="*/ 648 w 816"/>
                    <a:gd name="T19" fmla="*/ 568 h 688"/>
                    <a:gd name="T20" fmla="*/ 624 w 816"/>
                    <a:gd name="T21" fmla="*/ 648 h 688"/>
                    <a:gd name="T22" fmla="*/ 464 w 816"/>
                    <a:gd name="T23" fmla="*/ 688 h 688"/>
                    <a:gd name="T24" fmla="*/ 408 w 816"/>
                    <a:gd name="T25" fmla="*/ 576 h 688"/>
                    <a:gd name="T26" fmla="*/ 376 w 816"/>
                    <a:gd name="T27" fmla="*/ 552 h 688"/>
                    <a:gd name="T28" fmla="*/ 96 w 816"/>
                    <a:gd name="T29" fmla="*/ 560 h 688"/>
                    <a:gd name="T30" fmla="*/ 24 w 816"/>
                    <a:gd name="T31" fmla="*/ 552 h 688"/>
                    <a:gd name="T32" fmla="*/ 0 w 816"/>
                    <a:gd name="T33" fmla="*/ 504 h 688"/>
                    <a:gd name="T34" fmla="*/ 8 w 816"/>
                    <a:gd name="T35" fmla="*/ 456 h 688"/>
                    <a:gd name="T36" fmla="*/ 64 w 816"/>
                    <a:gd name="T37" fmla="*/ 360 h 688"/>
                    <a:gd name="T38" fmla="*/ 40 w 816"/>
                    <a:gd name="T39" fmla="*/ 232 h 688"/>
                    <a:gd name="T40" fmla="*/ 48 w 816"/>
                    <a:gd name="T41" fmla="*/ 168 h 688"/>
                    <a:gd name="T42" fmla="*/ 152 w 816"/>
                    <a:gd name="T43" fmla="*/ 112 h 68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816"/>
                    <a:gd name="T67" fmla="*/ 0 h 688"/>
                    <a:gd name="T68" fmla="*/ 816 w 816"/>
                    <a:gd name="T69" fmla="*/ 688 h 688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816" h="688">
                      <a:moveTo>
                        <a:pt x="152" y="112"/>
                      </a:moveTo>
                      <a:cubicBezTo>
                        <a:pt x="176" y="109"/>
                        <a:pt x="201" y="112"/>
                        <a:pt x="224" y="104"/>
                      </a:cubicBezTo>
                      <a:cubicBezTo>
                        <a:pt x="243" y="98"/>
                        <a:pt x="274" y="36"/>
                        <a:pt x="280" y="32"/>
                      </a:cubicBezTo>
                      <a:cubicBezTo>
                        <a:pt x="302" y="17"/>
                        <a:pt x="352" y="0"/>
                        <a:pt x="352" y="0"/>
                      </a:cubicBezTo>
                      <a:cubicBezTo>
                        <a:pt x="379" y="3"/>
                        <a:pt x="407" y="0"/>
                        <a:pt x="432" y="8"/>
                      </a:cubicBezTo>
                      <a:cubicBezTo>
                        <a:pt x="451" y="14"/>
                        <a:pt x="453" y="64"/>
                        <a:pt x="456" y="72"/>
                      </a:cubicBezTo>
                      <a:cubicBezTo>
                        <a:pt x="465" y="95"/>
                        <a:pt x="496" y="128"/>
                        <a:pt x="520" y="136"/>
                      </a:cubicBezTo>
                      <a:cubicBezTo>
                        <a:pt x="596" y="161"/>
                        <a:pt x="681" y="152"/>
                        <a:pt x="760" y="168"/>
                      </a:cubicBezTo>
                      <a:cubicBezTo>
                        <a:pt x="816" y="253"/>
                        <a:pt x="808" y="381"/>
                        <a:pt x="704" y="416"/>
                      </a:cubicBezTo>
                      <a:cubicBezTo>
                        <a:pt x="678" y="467"/>
                        <a:pt x="657" y="511"/>
                        <a:pt x="648" y="568"/>
                      </a:cubicBezTo>
                      <a:cubicBezTo>
                        <a:pt x="644" y="593"/>
                        <a:pt x="648" y="629"/>
                        <a:pt x="624" y="648"/>
                      </a:cubicBezTo>
                      <a:cubicBezTo>
                        <a:pt x="584" y="680"/>
                        <a:pt x="509" y="683"/>
                        <a:pt x="464" y="688"/>
                      </a:cubicBezTo>
                      <a:cubicBezTo>
                        <a:pt x="385" y="668"/>
                        <a:pt x="435" y="641"/>
                        <a:pt x="408" y="576"/>
                      </a:cubicBezTo>
                      <a:cubicBezTo>
                        <a:pt x="403" y="564"/>
                        <a:pt x="387" y="560"/>
                        <a:pt x="376" y="552"/>
                      </a:cubicBezTo>
                      <a:cubicBezTo>
                        <a:pt x="283" y="555"/>
                        <a:pt x="189" y="560"/>
                        <a:pt x="96" y="560"/>
                      </a:cubicBezTo>
                      <a:cubicBezTo>
                        <a:pt x="72" y="560"/>
                        <a:pt x="46" y="561"/>
                        <a:pt x="24" y="552"/>
                      </a:cubicBezTo>
                      <a:cubicBezTo>
                        <a:pt x="7" y="545"/>
                        <a:pt x="10" y="519"/>
                        <a:pt x="0" y="504"/>
                      </a:cubicBezTo>
                      <a:cubicBezTo>
                        <a:pt x="3" y="488"/>
                        <a:pt x="2" y="471"/>
                        <a:pt x="8" y="456"/>
                      </a:cubicBezTo>
                      <a:cubicBezTo>
                        <a:pt x="23" y="419"/>
                        <a:pt x="52" y="397"/>
                        <a:pt x="64" y="360"/>
                      </a:cubicBezTo>
                      <a:cubicBezTo>
                        <a:pt x="59" y="312"/>
                        <a:pt x="55" y="276"/>
                        <a:pt x="40" y="232"/>
                      </a:cubicBezTo>
                      <a:cubicBezTo>
                        <a:pt x="43" y="211"/>
                        <a:pt x="41" y="188"/>
                        <a:pt x="48" y="168"/>
                      </a:cubicBezTo>
                      <a:cubicBezTo>
                        <a:pt x="60" y="136"/>
                        <a:pt x="124" y="112"/>
                        <a:pt x="152" y="112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9900"/>
                    </a:gs>
                    <a:gs pos="100000">
                      <a:srgbClr val="764700"/>
                    </a:gs>
                  </a:gsLst>
                  <a:path path="rect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wrap="none"/>
                <a:lstStyle/>
                <a:p>
                  <a:endParaRPr lang="ja-JP" altLang="en-US"/>
                </a:p>
              </p:txBody>
            </p:sp>
            <p:sp>
              <p:nvSpPr>
                <p:cNvPr id="167" name="Oval 165">
                  <a:extLst>
                    <a:ext uri="{FF2B5EF4-FFF2-40B4-BE49-F238E27FC236}">
                      <a16:creationId xmlns:a16="http://schemas.microsoft.com/office/drawing/2014/main" id="{78B47A4F-CB2D-453E-BF5E-8CAC7AAAB5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3360"/>
                  <a:ext cx="384" cy="2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96633"/>
                    </a:gs>
                    <a:gs pos="100000">
                      <a:srgbClr val="472F18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996633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63" name="Group 166">
                <a:extLst>
                  <a:ext uri="{FF2B5EF4-FFF2-40B4-BE49-F238E27FC236}">
                    <a16:creationId xmlns:a16="http://schemas.microsoft.com/office/drawing/2014/main" id="{15EC02E0-BB7C-4101-A566-7AA788FD7F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1600" y="5967413"/>
                <a:ext cx="471488" cy="312737"/>
                <a:chOff x="2400" y="3120"/>
                <a:chExt cx="816" cy="688"/>
              </a:xfrm>
            </p:grpSpPr>
            <p:sp>
              <p:nvSpPr>
                <p:cNvPr id="164" name="Freeform 167">
                  <a:extLst>
                    <a:ext uri="{FF2B5EF4-FFF2-40B4-BE49-F238E27FC236}">
                      <a16:creationId xmlns:a16="http://schemas.microsoft.com/office/drawing/2014/main" id="{47458CF4-B62F-4340-9E58-6111B86137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0" y="3120"/>
                  <a:ext cx="816" cy="688"/>
                </a:xfrm>
                <a:custGeom>
                  <a:avLst/>
                  <a:gdLst>
                    <a:gd name="T0" fmla="*/ 152 w 816"/>
                    <a:gd name="T1" fmla="*/ 112 h 688"/>
                    <a:gd name="T2" fmla="*/ 224 w 816"/>
                    <a:gd name="T3" fmla="*/ 104 h 688"/>
                    <a:gd name="T4" fmla="*/ 280 w 816"/>
                    <a:gd name="T5" fmla="*/ 32 h 688"/>
                    <a:gd name="T6" fmla="*/ 352 w 816"/>
                    <a:gd name="T7" fmla="*/ 0 h 688"/>
                    <a:gd name="T8" fmla="*/ 432 w 816"/>
                    <a:gd name="T9" fmla="*/ 8 h 688"/>
                    <a:gd name="T10" fmla="*/ 456 w 816"/>
                    <a:gd name="T11" fmla="*/ 72 h 688"/>
                    <a:gd name="T12" fmla="*/ 520 w 816"/>
                    <a:gd name="T13" fmla="*/ 136 h 688"/>
                    <a:gd name="T14" fmla="*/ 760 w 816"/>
                    <a:gd name="T15" fmla="*/ 168 h 688"/>
                    <a:gd name="T16" fmla="*/ 704 w 816"/>
                    <a:gd name="T17" fmla="*/ 416 h 688"/>
                    <a:gd name="T18" fmla="*/ 648 w 816"/>
                    <a:gd name="T19" fmla="*/ 568 h 688"/>
                    <a:gd name="T20" fmla="*/ 624 w 816"/>
                    <a:gd name="T21" fmla="*/ 648 h 688"/>
                    <a:gd name="T22" fmla="*/ 464 w 816"/>
                    <a:gd name="T23" fmla="*/ 688 h 688"/>
                    <a:gd name="T24" fmla="*/ 408 w 816"/>
                    <a:gd name="T25" fmla="*/ 576 h 688"/>
                    <a:gd name="T26" fmla="*/ 376 w 816"/>
                    <a:gd name="T27" fmla="*/ 552 h 688"/>
                    <a:gd name="T28" fmla="*/ 96 w 816"/>
                    <a:gd name="T29" fmla="*/ 560 h 688"/>
                    <a:gd name="T30" fmla="*/ 24 w 816"/>
                    <a:gd name="T31" fmla="*/ 552 h 688"/>
                    <a:gd name="T32" fmla="*/ 0 w 816"/>
                    <a:gd name="T33" fmla="*/ 504 h 688"/>
                    <a:gd name="T34" fmla="*/ 8 w 816"/>
                    <a:gd name="T35" fmla="*/ 456 h 688"/>
                    <a:gd name="T36" fmla="*/ 64 w 816"/>
                    <a:gd name="T37" fmla="*/ 360 h 688"/>
                    <a:gd name="T38" fmla="*/ 40 w 816"/>
                    <a:gd name="T39" fmla="*/ 232 h 688"/>
                    <a:gd name="T40" fmla="*/ 48 w 816"/>
                    <a:gd name="T41" fmla="*/ 168 h 688"/>
                    <a:gd name="T42" fmla="*/ 152 w 816"/>
                    <a:gd name="T43" fmla="*/ 112 h 68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816"/>
                    <a:gd name="T67" fmla="*/ 0 h 688"/>
                    <a:gd name="T68" fmla="*/ 816 w 816"/>
                    <a:gd name="T69" fmla="*/ 688 h 688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816" h="688">
                      <a:moveTo>
                        <a:pt x="152" y="112"/>
                      </a:moveTo>
                      <a:cubicBezTo>
                        <a:pt x="176" y="109"/>
                        <a:pt x="201" y="112"/>
                        <a:pt x="224" y="104"/>
                      </a:cubicBezTo>
                      <a:cubicBezTo>
                        <a:pt x="243" y="98"/>
                        <a:pt x="274" y="36"/>
                        <a:pt x="280" y="32"/>
                      </a:cubicBezTo>
                      <a:cubicBezTo>
                        <a:pt x="302" y="17"/>
                        <a:pt x="352" y="0"/>
                        <a:pt x="352" y="0"/>
                      </a:cubicBezTo>
                      <a:cubicBezTo>
                        <a:pt x="379" y="3"/>
                        <a:pt x="407" y="0"/>
                        <a:pt x="432" y="8"/>
                      </a:cubicBezTo>
                      <a:cubicBezTo>
                        <a:pt x="451" y="14"/>
                        <a:pt x="453" y="64"/>
                        <a:pt x="456" y="72"/>
                      </a:cubicBezTo>
                      <a:cubicBezTo>
                        <a:pt x="465" y="95"/>
                        <a:pt x="496" y="128"/>
                        <a:pt x="520" y="136"/>
                      </a:cubicBezTo>
                      <a:cubicBezTo>
                        <a:pt x="596" y="161"/>
                        <a:pt x="681" y="152"/>
                        <a:pt x="760" y="168"/>
                      </a:cubicBezTo>
                      <a:cubicBezTo>
                        <a:pt x="816" y="253"/>
                        <a:pt x="808" y="381"/>
                        <a:pt x="704" y="416"/>
                      </a:cubicBezTo>
                      <a:cubicBezTo>
                        <a:pt x="678" y="467"/>
                        <a:pt x="657" y="511"/>
                        <a:pt x="648" y="568"/>
                      </a:cubicBezTo>
                      <a:cubicBezTo>
                        <a:pt x="644" y="593"/>
                        <a:pt x="648" y="629"/>
                        <a:pt x="624" y="648"/>
                      </a:cubicBezTo>
                      <a:cubicBezTo>
                        <a:pt x="584" y="680"/>
                        <a:pt x="509" y="683"/>
                        <a:pt x="464" y="688"/>
                      </a:cubicBezTo>
                      <a:cubicBezTo>
                        <a:pt x="385" y="668"/>
                        <a:pt x="435" y="641"/>
                        <a:pt x="408" y="576"/>
                      </a:cubicBezTo>
                      <a:cubicBezTo>
                        <a:pt x="403" y="564"/>
                        <a:pt x="387" y="560"/>
                        <a:pt x="376" y="552"/>
                      </a:cubicBezTo>
                      <a:cubicBezTo>
                        <a:pt x="283" y="555"/>
                        <a:pt x="189" y="560"/>
                        <a:pt x="96" y="560"/>
                      </a:cubicBezTo>
                      <a:cubicBezTo>
                        <a:pt x="72" y="560"/>
                        <a:pt x="46" y="561"/>
                        <a:pt x="24" y="552"/>
                      </a:cubicBezTo>
                      <a:cubicBezTo>
                        <a:pt x="7" y="545"/>
                        <a:pt x="10" y="519"/>
                        <a:pt x="0" y="504"/>
                      </a:cubicBezTo>
                      <a:cubicBezTo>
                        <a:pt x="3" y="488"/>
                        <a:pt x="2" y="471"/>
                        <a:pt x="8" y="456"/>
                      </a:cubicBezTo>
                      <a:cubicBezTo>
                        <a:pt x="23" y="419"/>
                        <a:pt x="52" y="397"/>
                        <a:pt x="64" y="360"/>
                      </a:cubicBezTo>
                      <a:cubicBezTo>
                        <a:pt x="59" y="312"/>
                        <a:pt x="55" y="276"/>
                        <a:pt x="40" y="232"/>
                      </a:cubicBezTo>
                      <a:cubicBezTo>
                        <a:pt x="43" y="211"/>
                        <a:pt x="41" y="188"/>
                        <a:pt x="48" y="168"/>
                      </a:cubicBezTo>
                      <a:cubicBezTo>
                        <a:pt x="60" y="136"/>
                        <a:pt x="124" y="112"/>
                        <a:pt x="152" y="112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9900"/>
                    </a:gs>
                    <a:gs pos="100000">
                      <a:srgbClr val="764700"/>
                    </a:gs>
                  </a:gsLst>
                  <a:path path="rect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wrap="none"/>
                <a:lstStyle/>
                <a:p>
                  <a:endParaRPr lang="ja-JP" altLang="en-US"/>
                </a:p>
              </p:txBody>
            </p:sp>
            <p:sp>
              <p:nvSpPr>
                <p:cNvPr id="165" name="Oval 168">
                  <a:extLst>
                    <a:ext uri="{FF2B5EF4-FFF2-40B4-BE49-F238E27FC236}">
                      <a16:creationId xmlns:a16="http://schemas.microsoft.com/office/drawing/2014/main" id="{37E6DED0-EB42-45B5-80FE-150ED3EC9B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3360"/>
                  <a:ext cx="384" cy="2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96633"/>
                    </a:gs>
                    <a:gs pos="100000">
                      <a:srgbClr val="472F18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996633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</p:grpSp>
        <p:sp>
          <p:nvSpPr>
            <p:cNvPr id="151" name="Text Box 169">
              <a:extLst>
                <a:ext uri="{FF2B5EF4-FFF2-40B4-BE49-F238E27FC236}">
                  <a16:creationId xmlns:a16="http://schemas.microsoft.com/office/drawing/2014/main" id="{B7E2F9AA-9125-4B6C-9CBF-39689DE5E6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0072" y="5429275"/>
              <a:ext cx="9461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000" b="1"/>
                <a:t>Tumor</a:t>
              </a:r>
            </a:p>
          </p:txBody>
        </p:sp>
      </p:grpSp>
      <p:sp>
        <p:nvSpPr>
          <p:cNvPr id="188" name="Line 170">
            <a:extLst>
              <a:ext uri="{FF2B5EF4-FFF2-40B4-BE49-F238E27FC236}">
                <a16:creationId xmlns:a16="http://schemas.microsoft.com/office/drawing/2014/main" id="{72339937-4FD2-439E-B178-27EFE4EEA5C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58599" y="4290480"/>
            <a:ext cx="762000" cy="9144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ja-JP" altLang="en-US"/>
          </a:p>
        </p:txBody>
      </p:sp>
      <p:sp>
        <p:nvSpPr>
          <p:cNvPr id="189" name="Text Box 171">
            <a:extLst>
              <a:ext uri="{FF2B5EF4-FFF2-40B4-BE49-F238E27FC236}">
                <a16:creationId xmlns:a16="http://schemas.microsoft.com/office/drawing/2014/main" id="{ABF3E684-5F48-42FC-A1DA-60114F45F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7949" y="3060167"/>
            <a:ext cx="2460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chemeClr val="accent2"/>
                </a:solidFill>
              </a:rPr>
              <a:t>Antigen presentation</a:t>
            </a:r>
          </a:p>
        </p:txBody>
      </p:sp>
      <p:grpSp>
        <p:nvGrpSpPr>
          <p:cNvPr id="190" name="グループ化 189">
            <a:extLst>
              <a:ext uri="{FF2B5EF4-FFF2-40B4-BE49-F238E27FC236}">
                <a16:creationId xmlns:a16="http://schemas.microsoft.com/office/drawing/2014/main" id="{85E4BA76-520C-45D6-84C0-AC5D29D37FB8}"/>
              </a:ext>
            </a:extLst>
          </p:cNvPr>
          <p:cNvGrpSpPr/>
          <p:nvPr/>
        </p:nvGrpSpPr>
        <p:grpSpPr>
          <a:xfrm>
            <a:off x="6930599" y="1536167"/>
            <a:ext cx="1590675" cy="1349375"/>
            <a:chOff x="6930599" y="1536167"/>
            <a:chExt cx="1590675" cy="1349375"/>
          </a:xfrm>
        </p:grpSpPr>
        <p:grpSp>
          <p:nvGrpSpPr>
            <p:cNvPr id="191" name="Group 173">
              <a:extLst>
                <a:ext uri="{FF2B5EF4-FFF2-40B4-BE49-F238E27FC236}">
                  <a16:creationId xmlns:a16="http://schemas.microsoft.com/office/drawing/2014/main" id="{5593F1E5-EDDB-4245-AE1E-FF27401560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30599" y="1536167"/>
              <a:ext cx="1295400" cy="1092200"/>
              <a:chOff x="2400" y="3120"/>
              <a:chExt cx="816" cy="688"/>
            </a:xfrm>
          </p:grpSpPr>
          <p:sp>
            <p:nvSpPr>
              <p:cNvPr id="193" name="Freeform 174">
                <a:extLst>
                  <a:ext uri="{FF2B5EF4-FFF2-40B4-BE49-F238E27FC236}">
                    <a16:creationId xmlns:a16="http://schemas.microsoft.com/office/drawing/2014/main" id="{F2F352A7-0EFA-498C-8079-467668B1A7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0" y="3120"/>
                <a:ext cx="816" cy="688"/>
              </a:xfrm>
              <a:custGeom>
                <a:avLst/>
                <a:gdLst>
                  <a:gd name="T0" fmla="*/ 152 w 816"/>
                  <a:gd name="T1" fmla="*/ 112 h 688"/>
                  <a:gd name="T2" fmla="*/ 224 w 816"/>
                  <a:gd name="T3" fmla="*/ 104 h 688"/>
                  <a:gd name="T4" fmla="*/ 280 w 816"/>
                  <a:gd name="T5" fmla="*/ 32 h 688"/>
                  <a:gd name="T6" fmla="*/ 352 w 816"/>
                  <a:gd name="T7" fmla="*/ 0 h 688"/>
                  <a:gd name="T8" fmla="*/ 432 w 816"/>
                  <a:gd name="T9" fmla="*/ 8 h 688"/>
                  <a:gd name="T10" fmla="*/ 456 w 816"/>
                  <a:gd name="T11" fmla="*/ 72 h 688"/>
                  <a:gd name="T12" fmla="*/ 520 w 816"/>
                  <a:gd name="T13" fmla="*/ 136 h 688"/>
                  <a:gd name="T14" fmla="*/ 760 w 816"/>
                  <a:gd name="T15" fmla="*/ 168 h 688"/>
                  <a:gd name="T16" fmla="*/ 704 w 816"/>
                  <a:gd name="T17" fmla="*/ 416 h 688"/>
                  <a:gd name="T18" fmla="*/ 648 w 816"/>
                  <a:gd name="T19" fmla="*/ 568 h 688"/>
                  <a:gd name="T20" fmla="*/ 624 w 816"/>
                  <a:gd name="T21" fmla="*/ 648 h 688"/>
                  <a:gd name="T22" fmla="*/ 464 w 816"/>
                  <a:gd name="T23" fmla="*/ 688 h 688"/>
                  <a:gd name="T24" fmla="*/ 408 w 816"/>
                  <a:gd name="T25" fmla="*/ 576 h 688"/>
                  <a:gd name="T26" fmla="*/ 376 w 816"/>
                  <a:gd name="T27" fmla="*/ 552 h 688"/>
                  <a:gd name="T28" fmla="*/ 96 w 816"/>
                  <a:gd name="T29" fmla="*/ 560 h 688"/>
                  <a:gd name="T30" fmla="*/ 24 w 816"/>
                  <a:gd name="T31" fmla="*/ 552 h 688"/>
                  <a:gd name="T32" fmla="*/ 0 w 816"/>
                  <a:gd name="T33" fmla="*/ 504 h 688"/>
                  <a:gd name="T34" fmla="*/ 8 w 816"/>
                  <a:gd name="T35" fmla="*/ 456 h 688"/>
                  <a:gd name="T36" fmla="*/ 64 w 816"/>
                  <a:gd name="T37" fmla="*/ 360 h 688"/>
                  <a:gd name="T38" fmla="*/ 40 w 816"/>
                  <a:gd name="T39" fmla="*/ 232 h 688"/>
                  <a:gd name="T40" fmla="*/ 48 w 816"/>
                  <a:gd name="T41" fmla="*/ 168 h 688"/>
                  <a:gd name="T42" fmla="*/ 152 w 816"/>
                  <a:gd name="T43" fmla="*/ 112 h 6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816"/>
                  <a:gd name="T67" fmla="*/ 0 h 688"/>
                  <a:gd name="T68" fmla="*/ 816 w 816"/>
                  <a:gd name="T69" fmla="*/ 688 h 68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816" h="688">
                    <a:moveTo>
                      <a:pt x="152" y="112"/>
                    </a:moveTo>
                    <a:cubicBezTo>
                      <a:pt x="176" y="109"/>
                      <a:pt x="201" y="112"/>
                      <a:pt x="224" y="104"/>
                    </a:cubicBezTo>
                    <a:cubicBezTo>
                      <a:pt x="243" y="98"/>
                      <a:pt x="274" y="36"/>
                      <a:pt x="280" y="32"/>
                    </a:cubicBezTo>
                    <a:cubicBezTo>
                      <a:pt x="302" y="17"/>
                      <a:pt x="352" y="0"/>
                      <a:pt x="352" y="0"/>
                    </a:cubicBezTo>
                    <a:cubicBezTo>
                      <a:pt x="379" y="3"/>
                      <a:pt x="407" y="0"/>
                      <a:pt x="432" y="8"/>
                    </a:cubicBezTo>
                    <a:cubicBezTo>
                      <a:pt x="451" y="14"/>
                      <a:pt x="453" y="64"/>
                      <a:pt x="456" y="72"/>
                    </a:cubicBezTo>
                    <a:cubicBezTo>
                      <a:pt x="465" y="95"/>
                      <a:pt x="496" y="128"/>
                      <a:pt x="520" y="136"/>
                    </a:cubicBezTo>
                    <a:cubicBezTo>
                      <a:pt x="596" y="161"/>
                      <a:pt x="681" y="152"/>
                      <a:pt x="760" y="168"/>
                    </a:cubicBezTo>
                    <a:cubicBezTo>
                      <a:pt x="816" y="253"/>
                      <a:pt x="808" y="381"/>
                      <a:pt x="704" y="416"/>
                    </a:cubicBezTo>
                    <a:cubicBezTo>
                      <a:pt x="678" y="467"/>
                      <a:pt x="657" y="511"/>
                      <a:pt x="648" y="568"/>
                    </a:cubicBezTo>
                    <a:cubicBezTo>
                      <a:pt x="644" y="593"/>
                      <a:pt x="648" y="629"/>
                      <a:pt x="624" y="648"/>
                    </a:cubicBezTo>
                    <a:cubicBezTo>
                      <a:pt x="584" y="680"/>
                      <a:pt x="509" y="683"/>
                      <a:pt x="464" y="688"/>
                    </a:cubicBezTo>
                    <a:cubicBezTo>
                      <a:pt x="385" y="668"/>
                      <a:pt x="435" y="641"/>
                      <a:pt x="408" y="576"/>
                    </a:cubicBezTo>
                    <a:cubicBezTo>
                      <a:pt x="403" y="564"/>
                      <a:pt x="387" y="560"/>
                      <a:pt x="376" y="552"/>
                    </a:cubicBezTo>
                    <a:cubicBezTo>
                      <a:pt x="283" y="555"/>
                      <a:pt x="189" y="560"/>
                      <a:pt x="96" y="560"/>
                    </a:cubicBezTo>
                    <a:cubicBezTo>
                      <a:pt x="72" y="560"/>
                      <a:pt x="46" y="561"/>
                      <a:pt x="24" y="552"/>
                    </a:cubicBezTo>
                    <a:cubicBezTo>
                      <a:pt x="7" y="545"/>
                      <a:pt x="10" y="519"/>
                      <a:pt x="0" y="504"/>
                    </a:cubicBezTo>
                    <a:cubicBezTo>
                      <a:pt x="3" y="488"/>
                      <a:pt x="2" y="471"/>
                      <a:pt x="8" y="456"/>
                    </a:cubicBezTo>
                    <a:cubicBezTo>
                      <a:pt x="23" y="419"/>
                      <a:pt x="52" y="397"/>
                      <a:pt x="64" y="360"/>
                    </a:cubicBezTo>
                    <a:cubicBezTo>
                      <a:pt x="59" y="312"/>
                      <a:pt x="55" y="276"/>
                      <a:pt x="40" y="232"/>
                    </a:cubicBezTo>
                    <a:cubicBezTo>
                      <a:pt x="43" y="211"/>
                      <a:pt x="41" y="188"/>
                      <a:pt x="48" y="168"/>
                    </a:cubicBezTo>
                    <a:cubicBezTo>
                      <a:pt x="60" y="136"/>
                      <a:pt x="124" y="112"/>
                      <a:pt x="152" y="11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rect">
                  <a:fillToRect l="50000" t="50000" r="50000" b="50000"/>
                </a:path>
              </a:gradFill>
              <a:ln w="9525" cap="flat" cmpd="sng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194" name="Oval 175">
                <a:extLst>
                  <a:ext uri="{FF2B5EF4-FFF2-40B4-BE49-F238E27FC236}">
                    <a16:creationId xmlns:a16="http://schemas.microsoft.com/office/drawing/2014/main" id="{15CC6229-C435-4454-B972-50ACC169E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3360"/>
                <a:ext cx="384" cy="240"/>
              </a:xfrm>
              <a:prstGeom prst="ellipse">
                <a:avLst/>
              </a:prstGeom>
              <a:gradFill rotWithShape="0">
                <a:gsLst>
                  <a:gs pos="0">
                    <a:srgbClr val="996633"/>
                  </a:gs>
                  <a:gs pos="100000">
                    <a:srgbClr val="472F18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192" name="Text Box 176">
              <a:extLst>
                <a:ext uri="{FF2B5EF4-FFF2-40B4-BE49-F238E27FC236}">
                  <a16:creationId xmlns:a16="http://schemas.microsoft.com/office/drawing/2014/main" id="{AE602B0E-9703-4600-8E5A-C185A1F246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44912" y="2488667"/>
              <a:ext cx="1376362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000" b="1">
                  <a:solidFill>
                    <a:schemeClr val="tx2"/>
                  </a:solidFill>
                </a:rPr>
                <a:t>Tumor cell</a:t>
              </a:r>
            </a:p>
          </p:txBody>
        </p:sp>
      </p:grpSp>
      <p:sp>
        <p:nvSpPr>
          <p:cNvPr id="195" name="Line 177">
            <a:extLst>
              <a:ext uri="{FF2B5EF4-FFF2-40B4-BE49-F238E27FC236}">
                <a16:creationId xmlns:a16="http://schemas.microsoft.com/office/drawing/2014/main" id="{F6F11348-D371-49CC-8E99-BED2D57D26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68599" y="1993367"/>
            <a:ext cx="762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196" name="Group 180">
            <a:extLst>
              <a:ext uri="{FF2B5EF4-FFF2-40B4-BE49-F238E27FC236}">
                <a16:creationId xmlns:a16="http://schemas.microsoft.com/office/drawing/2014/main" id="{D993DB4A-393A-470E-9B7C-84B495BE7AC8}"/>
              </a:ext>
            </a:extLst>
          </p:cNvPr>
          <p:cNvGrpSpPr>
            <a:grpSpLocks/>
          </p:cNvGrpSpPr>
          <p:nvPr/>
        </p:nvGrpSpPr>
        <p:grpSpPr bwMode="auto">
          <a:xfrm>
            <a:off x="6397199" y="2069567"/>
            <a:ext cx="228600" cy="304800"/>
            <a:chOff x="5328" y="2592"/>
            <a:chExt cx="144" cy="192"/>
          </a:xfrm>
        </p:grpSpPr>
        <p:sp>
          <p:nvSpPr>
            <p:cNvPr id="197" name="Line 178">
              <a:extLst>
                <a:ext uri="{FF2B5EF4-FFF2-40B4-BE49-F238E27FC236}">
                  <a16:creationId xmlns:a16="http://schemas.microsoft.com/office/drawing/2014/main" id="{6F82ED00-C3F3-4E15-8FA4-48FE81815F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28" y="2592"/>
              <a:ext cx="144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8" name="Line 179">
              <a:extLst>
                <a:ext uri="{FF2B5EF4-FFF2-40B4-BE49-F238E27FC236}">
                  <a16:creationId xmlns:a16="http://schemas.microsoft.com/office/drawing/2014/main" id="{522835DF-2E26-4030-A9A4-7D16FAA84C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8" y="2592"/>
              <a:ext cx="144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99" name="テキスト ボックス 198">
            <a:extLst>
              <a:ext uri="{FF2B5EF4-FFF2-40B4-BE49-F238E27FC236}">
                <a16:creationId xmlns:a16="http://schemas.microsoft.com/office/drawing/2014/main" id="{F6559925-46EA-4491-AB02-4049541FB4E1}"/>
              </a:ext>
            </a:extLst>
          </p:cNvPr>
          <p:cNvSpPr txBox="1"/>
          <p:nvPr/>
        </p:nvSpPr>
        <p:spPr>
          <a:xfrm>
            <a:off x="722299" y="11756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grpSp>
        <p:nvGrpSpPr>
          <p:cNvPr id="210" name="グループ化 209">
            <a:extLst>
              <a:ext uri="{FF2B5EF4-FFF2-40B4-BE49-F238E27FC236}">
                <a16:creationId xmlns:a16="http://schemas.microsoft.com/office/drawing/2014/main" id="{0234A111-9316-4979-A748-804D3E64EB96}"/>
              </a:ext>
            </a:extLst>
          </p:cNvPr>
          <p:cNvGrpSpPr/>
          <p:nvPr/>
        </p:nvGrpSpPr>
        <p:grpSpPr>
          <a:xfrm>
            <a:off x="1008940" y="3187909"/>
            <a:ext cx="332865" cy="421534"/>
            <a:chOff x="1008940" y="3187909"/>
            <a:chExt cx="332865" cy="421534"/>
          </a:xfrm>
        </p:grpSpPr>
        <p:sp>
          <p:nvSpPr>
            <p:cNvPr id="200" name="Freeform 91">
              <a:extLst>
                <a:ext uri="{FF2B5EF4-FFF2-40B4-BE49-F238E27FC236}">
                  <a16:creationId xmlns:a16="http://schemas.microsoft.com/office/drawing/2014/main" id="{D457BE3D-93D2-4E85-82AF-298B40840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895" y="3230477"/>
              <a:ext cx="293910" cy="328165"/>
            </a:xfrm>
            <a:custGeom>
              <a:avLst/>
              <a:gdLst/>
              <a:ahLst/>
              <a:cxnLst>
                <a:cxn ang="0">
                  <a:pos x="69" y="294"/>
                </a:cxn>
                <a:cxn ang="0">
                  <a:pos x="21" y="78"/>
                </a:cxn>
                <a:cxn ang="0">
                  <a:pos x="9" y="0"/>
                </a:cxn>
                <a:cxn ang="0">
                  <a:pos x="69" y="36"/>
                </a:cxn>
                <a:cxn ang="0">
                  <a:pos x="123" y="78"/>
                </a:cxn>
                <a:cxn ang="0">
                  <a:pos x="189" y="72"/>
                </a:cxn>
                <a:cxn ang="0">
                  <a:pos x="237" y="36"/>
                </a:cxn>
                <a:cxn ang="0">
                  <a:pos x="291" y="18"/>
                </a:cxn>
                <a:cxn ang="0">
                  <a:pos x="249" y="78"/>
                </a:cxn>
                <a:cxn ang="0">
                  <a:pos x="129" y="108"/>
                </a:cxn>
                <a:cxn ang="0">
                  <a:pos x="81" y="324"/>
                </a:cxn>
                <a:cxn ang="0">
                  <a:pos x="69" y="294"/>
                </a:cxn>
              </a:cxnLst>
              <a:rect l="0" t="0" r="r" b="b"/>
              <a:pathLst>
                <a:path w="291" h="324">
                  <a:moveTo>
                    <a:pt x="69" y="294"/>
                  </a:moveTo>
                  <a:cubicBezTo>
                    <a:pt x="86" y="243"/>
                    <a:pt x="96" y="103"/>
                    <a:pt x="21" y="78"/>
                  </a:cubicBezTo>
                  <a:cubicBezTo>
                    <a:pt x="0" y="46"/>
                    <a:pt x="3" y="41"/>
                    <a:pt x="9" y="0"/>
                  </a:cubicBezTo>
                  <a:cubicBezTo>
                    <a:pt x="70" y="10"/>
                    <a:pt x="27" y="8"/>
                    <a:pt x="69" y="36"/>
                  </a:cubicBezTo>
                  <a:cubicBezTo>
                    <a:pt x="85" y="85"/>
                    <a:pt x="68" y="70"/>
                    <a:pt x="123" y="78"/>
                  </a:cubicBezTo>
                  <a:cubicBezTo>
                    <a:pt x="145" y="76"/>
                    <a:pt x="167" y="77"/>
                    <a:pt x="189" y="72"/>
                  </a:cubicBezTo>
                  <a:cubicBezTo>
                    <a:pt x="211" y="67"/>
                    <a:pt x="215" y="43"/>
                    <a:pt x="237" y="36"/>
                  </a:cubicBezTo>
                  <a:cubicBezTo>
                    <a:pt x="247" y="5"/>
                    <a:pt x="261" y="12"/>
                    <a:pt x="291" y="18"/>
                  </a:cubicBezTo>
                  <a:cubicBezTo>
                    <a:pt x="283" y="73"/>
                    <a:pt x="286" y="53"/>
                    <a:pt x="249" y="78"/>
                  </a:cubicBezTo>
                  <a:cubicBezTo>
                    <a:pt x="234" y="123"/>
                    <a:pt x="169" y="105"/>
                    <a:pt x="129" y="108"/>
                  </a:cubicBezTo>
                  <a:cubicBezTo>
                    <a:pt x="86" y="173"/>
                    <a:pt x="155" y="299"/>
                    <a:pt x="81" y="324"/>
                  </a:cubicBezTo>
                  <a:cubicBezTo>
                    <a:pt x="74" y="302"/>
                    <a:pt x="78" y="312"/>
                    <a:pt x="69" y="29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01" name="Freeform 92">
              <a:extLst>
                <a:ext uri="{FF2B5EF4-FFF2-40B4-BE49-F238E27FC236}">
                  <a16:creationId xmlns:a16="http://schemas.microsoft.com/office/drawing/2014/main" id="{17D17265-AFA4-4CB8-9143-03951F3B5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514" y="3364590"/>
              <a:ext cx="98648" cy="244853"/>
            </a:xfrm>
            <a:custGeom>
              <a:avLst/>
              <a:gdLst>
                <a:gd name="T0" fmla="*/ 8 w 97"/>
                <a:gd name="T1" fmla="*/ 178 h 241"/>
                <a:gd name="T2" fmla="*/ 14 w 97"/>
                <a:gd name="T3" fmla="*/ 16 h 241"/>
                <a:gd name="T4" fmla="*/ 56 w 97"/>
                <a:gd name="T5" fmla="*/ 40 h 241"/>
                <a:gd name="T6" fmla="*/ 8 w 97"/>
                <a:gd name="T7" fmla="*/ 178 h 2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7"/>
                <a:gd name="T13" fmla="*/ 0 h 241"/>
                <a:gd name="T14" fmla="*/ 97 w 97"/>
                <a:gd name="T15" fmla="*/ 241 h 2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7" h="241">
                  <a:moveTo>
                    <a:pt x="8" y="178"/>
                  </a:moveTo>
                  <a:cubicBezTo>
                    <a:pt x="10" y="124"/>
                    <a:pt x="0" y="68"/>
                    <a:pt x="14" y="16"/>
                  </a:cubicBezTo>
                  <a:cubicBezTo>
                    <a:pt x="18" y="0"/>
                    <a:pt x="51" y="25"/>
                    <a:pt x="56" y="40"/>
                  </a:cubicBezTo>
                  <a:cubicBezTo>
                    <a:pt x="48" y="241"/>
                    <a:pt x="97" y="178"/>
                    <a:pt x="8" y="178"/>
                  </a:cubicBezTo>
                  <a:close/>
                </a:path>
              </a:pathLst>
            </a:custGeom>
            <a:gradFill rotWithShape="1">
              <a:gsLst>
                <a:gs pos="0">
                  <a:srgbClr val="36206D"/>
                </a:gs>
                <a:gs pos="50000">
                  <a:srgbClr val="7546EC"/>
                </a:gs>
                <a:gs pos="100000">
                  <a:srgbClr val="36206D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2" name="Oval 100">
              <a:extLst>
                <a:ext uri="{FF2B5EF4-FFF2-40B4-BE49-F238E27FC236}">
                  <a16:creationId xmlns:a16="http://schemas.microsoft.com/office/drawing/2014/main" id="{56396C2B-D9E7-454F-9F8F-D9E5D81A46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0409" y="3189199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3" name="Oval 100">
              <a:extLst>
                <a:ext uri="{FF2B5EF4-FFF2-40B4-BE49-F238E27FC236}">
                  <a16:creationId xmlns:a16="http://schemas.microsoft.com/office/drawing/2014/main" id="{672B1393-FC8D-49FC-9CD0-035753DA40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940" y="3197132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4" name="Oval 100">
              <a:extLst>
                <a:ext uri="{FF2B5EF4-FFF2-40B4-BE49-F238E27FC236}">
                  <a16:creationId xmlns:a16="http://schemas.microsoft.com/office/drawing/2014/main" id="{B40ED5F5-15C7-4A04-9B23-2A60A47E5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550" y="3235953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5" name="Oval 100">
              <a:extLst>
                <a:ext uri="{FF2B5EF4-FFF2-40B4-BE49-F238E27FC236}">
                  <a16:creationId xmlns:a16="http://schemas.microsoft.com/office/drawing/2014/main" id="{B11C9EFB-40CA-4695-8B65-842C188548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6386" y="3239771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6" name="Oval 100">
              <a:extLst>
                <a:ext uri="{FF2B5EF4-FFF2-40B4-BE49-F238E27FC236}">
                  <a16:creationId xmlns:a16="http://schemas.microsoft.com/office/drawing/2014/main" id="{225E2861-1469-4249-A179-5F2B9DBC0A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037" y="3187909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7" name="Oval 100">
              <a:extLst>
                <a:ext uri="{FF2B5EF4-FFF2-40B4-BE49-F238E27FC236}">
                  <a16:creationId xmlns:a16="http://schemas.microsoft.com/office/drawing/2014/main" id="{238F9253-FE01-4219-AD96-267320006C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327" y="3199026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8" name="Oval 100">
              <a:extLst>
                <a:ext uri="{FF2B5EF4-FFF2-40B4-BE49-F238E27FC236}">
                  <a16:creationId xmlns:a16="http://schemas.microsoft.com/office/drawing/2014/main" id="{35E1987C-80CB-4B31-BA26-1A88295D2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7064" y="3211100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9" name="Oval 100">
              <a:extLst>
                <a:ext uri="{FF2B5EF4-FFF2-40B4-BE49-F238E27FC236}">
                  <a16:creationId xmlns:a16="http://schemas.microsoft.com/office/drawing/2014/main" id="{69C52FAA-5CAC-40A5-A30C-07E7C90A9F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7381" y="3194851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211" name="グループ化 210">
            <a:extLst>
              <a:ext uri="{FF2B5EF4-FFF2-40B4-BE49-F238E27FC236}">
                <a16:creationId xmlns:a16="http://schemas.microsoft.com/office/drawing/2014/main" id="{25C66944-63FD-4CCE-B3E9-70E48E89C342}"/>
              </a:ext>
            </a:extLst>
          </p:cNvPr>
          <p:cNvGrpSpPr/>
          <p:nvPr/>
        </p:nvGrpSpPr>
        <p:grpSpPr>
          <a:xfrm>
            <a:off x="1670368" y="3231988"/>
            <a:ext cx="332865" cy="421534"/>
            <a:chOff x="1008940" y="3187909"/>
            <a:chExt cx="332865" cy="421534"/>
          </a:xfrm>
        </p:grpSpPr>
        <p:sp>
          <p:nvSpPr>
            <p:cNvPr id="212" name="Freeform 91">
              <a:extLst>
                <a:ext uri="{FF2B5EF4-FFF2-40B4-BE49-F238E27FC236}">
                  <a16:creationId xmlns:a16="http://schemas.microsoft.com/office/drawing/2014/main" id="{E957FEA1-FDA3-4099-B6EF-A7CFBACC2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895" y="3230477"/>
              <a:ext cx="293910" cy="328165"/>
            </a:xfrm>
            <a:custGeom>
              <a:avLst/>
              <a:gdLst/>
              <a:ahLst/>
              <a:cxnLst>
                <a:cxn ang="0">
                  <a:pos x="69" y="294"/>
                </a:cxn>
                <a:cxn ang="0">
                  <a:pos x="21" y="78"/>
                </a:cxn>
                <a:cxn ang="0">
                  <a:pos x="9" y="0"/>
                </a:cxn>
                <a:cxn ang="0">
                  <a:pos x="69" y="36"/>
                </a:cxn>
                <a:cxn ang="0">
                  <a:pos x="123" y="78"/>
                </a:cxn>
                <a:cxn ang="0">
                  <a:pos x="189" y="72"/>
                </a:cxn>
                <a:cxn ang="0">
                  <a:pos x="237" y="36"/>
                </a:cxn>
                <a:cxn ang="0">
                  <a:pos x="291" y="18"/>
                </a:cxn>
                <a:cxn ang="0">
                  <a:pos x="249" y="78"/>
                </a:cxn>
                <a:cxn ang="0">
                  <a:pos x="129" y="108"/>
                </a:cxn>
                <a:cxn ang="0">
                  <a:pos x="81" y="324"/>
                </a:cxn>
                <a:cxn ang="0">
                  <a:pos x="69" y="294"/>
                </a:cxn>
              </a:cxnLst>
              <a:rect l="0" t="0" r="r" b="b"/>
              <a:pathLst>
                <a:path w="291" h="324">
                  <a:moveTo>
                    <a:pt x="69" y="294"/>
                  </a:moveTo>
                  <a:cubicBezTo>
                    <a:pt x="86" y="243"/>
                    <a:pt x="96" y="103"/>
                    <a:pt x="21" y="78"/>
                  </a:cubicBezTo>
                  <a:cubicBezTo>
                    <a:pt x="0" y="46"/>
                    <a:pt x="3" y="41"/>
                    <a:pt x="9" y="0"/>
                  </a:cubicBezTo>
                  <a:cubicBezTo>
                    <a:pt x="70" y="10"/>
                    <a:pt x="27" y="8"/>
                    <a:pt x="69" y="36"/>
                  </a:cubicBezTo>
                  <a:cubicBezTo>
                    <a:pt x="85" y="85"/>
                    <a:pt x="68" y="70"/>
                    <a:pt x="123" y="78"/>
                  </a:cubicBezTo>
                  <a:cubicBezTo>
                    <a:pt x="145" y="76"/>
                    <a:pt x="167" y="77"/>
                    <a:pt x="189" y="72"/>
                  </a:cubicBezTo>
                  <a:cubicBezTo>
                    <a:pt x="211" y="67"/>
                    <a:pt x="215" y="43"/>
                    <a:pt x="237" y="36"/>
                  </a:cubicBezTo>
                  <a:cubicBezTo>
                    <a:pt x="247" y="5"/>
                    <a:pt x="261" y="12"/>
                    <a:pt x="291" y="18"/>
                  </a:cubicBezTo>
                  <a:cubicBezTo>
                    <a:pt x="283" y="73"/>
                    <a:pt x="286" y="53"/>
                    <a:pt x="249" y="78"/>
                  </a:cubicBezTo>
                  <a:cubicBezTo>
                    <a:pt x="234" y="123"/>
                    <a:pt x="169" y="105"/>
                    <a:pt x="129" y="108"/>
                  </a:cubicBezTo>
                  <a:cubicBezTo>
                    <a:pt x="86" y="173"/>
                    <a:pt x="155" y="299"/>
                    <a:pt x="81" y="324"/>
                  </a:cubicBezTo>
                  <a:cubicBezTo>
                    <a:pt x="74" y="302"/>
                    <a:pt x="78" y="312"/>
                    <a:pt x="69" y="29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13" name="Freeform 92">
              <a:extLst>
                <a:ext uri="{FF2B5EF4-FFF2-40B4-BE49-F238E27FC236}">
                  <a16:creationId xmlns:a16="http://schemas.microsoft.com/office/drawing/2014/main" id="{1C87908A-F89B-4806-B5CE-A95EB39E6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514" y="3364590"/>
              <a:ext cx="98648" cy="244853"/>
            </a:xfrm>
            <a:custGeom>
              <a:avLst/>
              <a:gdLst>
                <a:gd name="T0" fmla="*/ 8 w 97"/>
                <a:gd name="T1" fmla="*/ 178 h 241"/>
                <a:gd name="T2" fmla="*/ 14 w 97"/>
                <a:gd name="T3" fmla="*/ 16 h 241"/>
                <a:gd name="T4" fmla="*/ 56 w 97"/>
                <a:gd name="T5" fmla="*/ 40 h 241"/>
                <a:gd name="T6" fmla="*/ 8 w 97"/>
                <a:gd name="T7" fmla="*/ 178 h 2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7"/>
                <a:gd name="T13" fmla="*/ 0 h 241"/>
                <a:gd name="T14" fmla="*/ 97 w 97"/>
                <a:gd name="T15" fmla="*/ 241 h 2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7" h="241">
                  <a:moveTo>
                    <a:pt x="8" y="178"/>
                  </a:moveTo>
                  <a:cubicBezTo>
                    <a:pt x="10" y="124"/>
                    <a:pt x="0" y="68"/>
                    <a:pt x="14" y="16"/>
                  </a:cubicBezTo>
                  <a:cubicBezTo>
                    <a:pt x="18" y="0"/>
                    <a:pt x="51" y="25"/>
                    <a:pt x="56" y="40"/>
                  </a:cubicBezTo>
                  <a:cubicBezTo>
                    <a:pt x="48" y="241"/>
                    <a:pt x="97" y="178"/>
                    <a:pt x="8" y="178"/>
                  </a:cubicBezTo>
                  <a:close/>
                </a:path>
              </a:pathLst>
            </a:custGeom>
            <a:gradFill rotWithShape="1">
              <a:gsLst>
                <a:gs pos="0">
                  <a:srgbClr val="36206D"/>
                </a:gs>
                <a:gs pos="50000">
                  <a:srgbClr val="7546EC"/>
                </a:gs>
                <a:gs pos="100000">
                  <a:srgbClr val="36206D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4" name="Oval 100">
              <a:extLst>
                <a:ext uri="{FF2B5EF4-FFF2-40B4-BE49-F238E27FC236}">
                  <a16:creationId xmlns:a16="http://schemas.microsoft.com/office/drawing/2014/main" id="{E11712AD-4004-4D2C-A417-32076F787C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0409" y="3189199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15" name="Oval 100">
              <a:extLst>
                <a:ext uri="{FF2B5EF4-FFF2-40B4-BE49-F238E27FC236}">
                  <a16:creationId xmlns:a16="http://schemas.microsoft.com/office/drawing/2014/main" id="{F3349FAC-DF26-4358-BC96-68C66FF4F4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940" y="3197132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16" name="Oval 100">
              <a:extLst>
                <a:ext uri="{FF2B5EF4-FFF2-40B4-BE49-F238E27FC236}">
                  <a16:creationId xmlns:a16="http://schemas.microsoft.com/office/drawing/2014/main" id="{7A117C73-3B71-474F-AE50-00D783612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550" y="3235953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17" name="Oval 100">
              <a:extLst>
                <a:ext uri="{FF2B5EF4-FFF2-40B4-BE49-F238E27FC236}">
                  <a16:creationId xmlns:a16="http://schemas.microsoft.com/office/drawing/2014/main" id="{BFB8D221-0C8F-4A8A-A06B-ACF274FB4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6386" y="3239771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18" name="Oval 100">
              <a:extLst>
                <a:ext uri="{FF2B5EF4-FFF2-40B4-BE49-F238E27FC236}">
                  <a16:creationId xmlns:a16="http://schemas.microsoft.com/office/drawing/2014/main" id="{0B8B5614-F49E-4056-9DE1-5ADD596CDB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037" y="3187909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19" name="Oval 100">
              <a:extLst>
                <a:ext uri="{FF2B5EF4-FFF2-40B4-BE49-F238E27FC236}">
                  <a16:creationId xmlns:a16="http://schemas.microsoft.com/office/drawing/2014/main" id="{437AA016-B16B-4AC9-8933-88982B3E3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327" y="3199026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0" name="Oval 100">
              <a:extLst>
                <a:ext uri="{FF2B5EF4-FFF2-40B4-BE49-F238E27FC236}">
                  <a16:creationId xmlns:a16="http://schemas.microsoft.com/office/drawing/2014/main" id="{9D46E136-920C-49B2-954C-9371F6F6CA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7064" y="3211100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1" name="Oval 100">
              <a:extLst>
                <a:ext uri="{FF2B5EF4-FFF2-40B4-BE49-F238E27FC236}">
                  <a16:creationId xmlns:a16="http://schemas.microsoft.com/office/drawing/2014/main" id="{726BE090-CB7F-4C6B-A334-91C2194471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7381" y="3194851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222" name="グループ化 221">
            <a:extLst>
              <a:ext uri="{FF2B5EF4-FFF2-40B4-BE49-F238E27FC236}">
                <a16:creationId xmlns:a16="http://schemas.microsoft.com/office/drawing/2014/main" id="{A197D0C3-E66F-4301-B5E0-DFDA072B232C}"/>
              </a:ext>
            </a:extLst>
          </p:cNvPr>
          <p:cNvGrpSpPr/>
          <p:nvPr/>
        </p:nvGrpSpPr>
        <p:grpSpPr>
          <a:xfrm>
            <a:off x="404716" y="3548130"/>
            <a:ext cx="332865" cy="421534"/>
            <a:chOff x="1008940" y="3187909"/>
            <a:chExt cx="332865" cy="421534"/>
          </a:xfrm>
        </p:grpSpPr>
        <p:sp>
          <p:nvSpPr>
            <p:cNvPr id="223" name="Freeform 91">
              <a:extLst>
                <a:ext uri="{FF2B5EF4-FFF2-40B4-BE49-F238E27FC236}">
                  <a16:creationId xmlns:a16="http://schemas.microsoft.com/office/drawing/2014/main" id="{B96825A1-288C-4431-AC2B-F6AD1DB5F2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895" y="3230477"/>
              <a:ext cx="293910" cy="328165"/>
            </a:xfrm>
            <a:custGeom>
              <a:avLst/>
              <a:gdLst/>
              <a:ahLst/>
              <a:cxnLst>
                <a:cxn ang="0">
                  <a:pos x="69" y="294"/>
                </a:cxn>
                <a:cxn ang="0">
                  <a:pos x="21" y="78"/>
                </a:cxn>
                <a:cxn ang="0">
                  <a:pos x="9" y="0"/>
                </a:cxn>
                <a:cxn ang="0">
                  <a:pos x="69" y="36"/>
                </a:cxn>
                <a:cxn ang="0">
                  <a:pos x="123" y="78"/>
                </a:cxn>
                <a:cxn ang="0">
                  <a:pos x="189" y="72"/>
                </a:cxn>
                <a:cxn ang="0">
                  <a:pos x="237" y="36"/>
                </a:cxn>
                <a:cxn ang="0">
                  <a:pos x="291" y="18"/>
                </a:cxn>
                <a:cxn ang="0">
                  <a:pos x="249" y="78"/>
                </a:cxn>
                <a:cxn ang="0">
                  <a:pos x="129" y="108"/>
                </a:cxn>
                <a:cxn ang="0">
                  <a:pos x="81" y="324"/>
                </a:cxn>
                <a:cxn ang="0">
                  <a:pos x="69" y="294"/>
                </a:cxn>
              </a:cxnLst>
              <a:rect l="0" t="0" r="r" b="b"/>
              <a:pathLst>
                <a:path w="291" h="324">
                  <a:moveTo>
                    <a:pt x="69" y="294"/>
                  </a:moveTo>
                  <a:cubicBezTo>
                    <a:pt x="86" y="243"/>
                    <a:pt x="96" y="103"/>
                    <a:pt x="21" y="78"/>
                  </a:cubicBezTo>
                  <a:cubicBezTo>
                    <a:pt x="0" y="46"/>
                    <a:pt x="3" y="41"/>
                    <a:pt x="9" y="0"/>
                  </a:cubicBezTo>
                  <a:cubicBezTo>
                    <a:pt x="70" y="10"/>
                    <a:pt x="27" y="8"/>
                    <a:pt x="69" y="36"/>
                  </a:cubicBezTo>
                  <a:cubicBezTo>
                    <a:pt x="85" y="85"/>
                    <a:pt x="68" y="70"/>
                    <a:pt x="123" y="78"/>
                  </a:cubicBezTo>
                  <a:cubicBezTo>
                    <a:pt x="145" y="76"/>
                    <a:pt x="167" y="77"/>
                    <a:pt x="189" y="72"/>
                  </a:cubicBezTo>
                  <a:cubicBezTo>
                    <a:pt x="211" y="67"/>
                    <a:pt x="215" y="43"/>
                    <a:pt x="237" y="36"/>
                  </a:cubicBezTo>
                  <a:cubicBezTo>
                    <a:pt x="247" y="5"/>
                    <a:pt x="261" y="12"/>
                    <a:pt x="291" y="18"/>
                  </a:cubicBezTo>
                  <a:cubicBezTo>
                    <a:pt x="283" y="73"/>
                    <a:pt x="286" y="53"/>
                    <a:pt x="249" y="78"/>
                  </a:cubicBezTo>
                  <a:cubicBezTo>
                    <a:pt x="234" y="123"/>
                    <a:pt x="169" y="105"/>
                    <a:pt x="129" y="108"/>
                  </a:cubicBezTo>
                  <a:cubicBezTo>
                    <a:pt x="86" y="173"/>
                    <a:pt x="155" y="299"/>
                    <a:pt x="81" y="324"/>
                  </a:cubicBezTo>
                  <a:cubicBezTo>
                    <a:pt x="74" y="302"/>
                    <a:pt x="78" y="312"/>
                    <a:pt x="69" y="29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24" name="Freeform 92">
              <a:extLst>
                <a:ext uri="{FF2B5EF4-FFF2-40B4-BE49-F238E27FC236}">
                  <a16:creationId xmlns:a16="http://schemas.microsoft.com/office/drawing/2014/main" id="{D3AC9F70-A373-4116-AD73-D53B10EA3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514" y="3364590"/>
              <a:ext cx="98648" cy="244853"/>
            </a:xfrm>
            <a:custGeom>
              <a:avLst/>
              <a:gdLst>
                <a:gd name="T0" fmla="*/ 8 w 97"/>
                <a:gd name="T1" fmla="*/ 178 h 241"/>
                <a:gd name="T2" fmla="*/ 14 w 97"/>
                <a:gd name="T3" fmla="*/ 16 h 241"/>
                <a:gd name="T4" fmla="*/ 56 w 97"/>
                <a:gd name="T5" fmla="*/ 40 h 241"/>
                <a:gd name="T6" fmla="*/ 8 w 97"/>
                <a:gd name="T7" fmla="*/ 178 h 2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7"/>
                <a:gd name="T13" fmla="*/ 0 h 241"/>
                <a:gd name="T14" fmla="*/ 97 w 97"/>
                <a:gd name="T15" fmla="*/ 241 h 2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7" h="241">
                  <a:moveTo>
                    <a:pt x="8" y="178"/>
                  </a:moveTo>
                  <a:cubicBezTo>
                    <a:pt x="10" y="124"/>
                    <a:pt x="0" y="68"/>
                    <a:pt x="14" y="16"/>
                  </a:cubicBezTo>
                  <a:cubicBezTo>
                    <a:pt x="18" y="0"/>
                    <a:pt x="51" y="25"/>
                    <a:pt x="56" y="40"/>
                  </a:cubicBezTo>
                  <a:cubicBezTo>
                    <a:pt x="48" y="241"/>
                    <a:pt x="97" y="178"/>
                    <a:pt x="8" y="178"/>
                  </a:cubicBezTo>
                  <a:close/>
                </a:path>
              </a:pathLst>
            </a:custGeom>
            <a:gradFill rotWithShape="1">
              <a:gsLst>
                <a:gs pos="0">
                  <a:srgbClr val="36206D"/>
                </a:gs>
                <a:gs pos="50000">
                  <a:srgbClr val="7546EC"/>
                </a:gs>
                <a:gs pos="100000">
                  <a:srgbClr val="36206D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5" name="Oval 100">
              <a:extLst>
                <a:ext uri="{FF2B5EF4-FFF2-40B4-BE49-F238E27FC236}">
                  <a16:creationId xmlns:a16="http://schemas.microsoft.com/office/drawing/2014/main" id="{EBBF6749-9E1A-4D47-AB81-C85DA9F4C6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0409" y="3189199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6" name="Oval 100">
              <a:extLst>
                <a:ext uri="{FF2B5EF4-FFF2-40B4-BE49-F238E27FC236}">
                  <a16:creationId xmlns:a16="http://schemas.microsoft.com/office/drawing/2014/main" id="{B73B0390-9584-482A-B0DE-44A3DE761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940" y="3197132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7" name="Oval 100">
              <a:extLst>
                <a:ext uri="{FF2B5EF4-FFF2-40B4-BE49-F238E27FC236}">
                  <a16:creationId xmlns:a16="http://schemas.microsoft.com/office/drawing/2014/main" id="{A93980CB-0138-44EC-8445-92072FFB8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550" y="3235953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8" name="Oval 100">
              <a:extLst>
                <a:ext uri="{FF2B5EF4-FFF2-40B4-BE49-F238E27FC236}">
                  <a16:creationId xmlns:a16="http://schemas.microsoft.com/office/drawing/2014/main" id="{8DBD2230-979C-4737-AD0A-87FD0E184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6386" y="3239771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9" name="Oval 100">
              <a:extLst>
                <a:ext uri="{FF2B5EF4-FFF2-40B4-BE49-F238E27FC236}">
                  <a16:creationId xmlns:a16="http://schemas.microsoft.com/office/drawing/2014/main" id="{DE95DEB9-6DB1-4A4B-AD2D-FB91D7F1FE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037" y="3187909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30" name="Oval 100">
              <a:extLst>
                <a:ext uri="{FF2B5EF4-FFF2-40B4-BE49-F238E27FC236}">
                  <a16:creationId xmlns:a16="http://schemas.microsoft.com/office/drawing/2014/main" id="{F4E2D3A0-F93D-4440-A6C4-FA39FE6E72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327" y="3199026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31" name="Oval 100">
              <a:extLst>
                <a:ext uri="{FF2B5EF4-FFF2-40B4-BE49-F238E27FC236}">
                  <a16:creationId xmlns:a16="http://schemas.microsoft.com/office/drawing/2014/main" id="{2569B617-375B-42DD-878C-785EBEDF89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7064" y="3211100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32" name="Oval 100">
              <a:extLst>
                <a:ext uri="{FF2B5EF4-FFF2-40B4-BE49-F238E27FC236}">
                  <a16:creationId xmlns:a16="http://schemas.microsoft.com/office/drawing/2014/main" id="{075A84E3-71D4-40C8-BBC4-BC9D3927D7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7381" y="3194851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233" name="グループ化 232">
            <a:extLst>
              <a:ext uri="{FF2B5EF4-FFF2-40B4-BE49-F238E27FC236}">
                <a16:creationId xmlns:a16="http://schemas.microsoft.com/office/drawing/2014/main" id="{EA002FE5-221D-4437-AF7F-D1757C59027F}"/>
              </a:ext>
            </a:extLst>
          </p:cNvPr>
          <p:cNvGrpSpPr/>
          <p:nvPr/>
        </p:nvGrpSpPr>
        <p:grpSpPr>
          <a:xfrm>
            <a:off x="1415071" y="4061177"/>
            <a:ext cx="332865" cy="421534"/>
            <a:chOff x="1008940" y="3187909"/>
            <a:chExt cx="332865" cy="421534"/>
          </a:xfrm>
        </p:grpSpPr>
        <p:sp>
          <p:nvSpPr>
            <p:cNvPr id="234" name="Freeform 91">
              <a:extLst>
                <a:ext uri="{FF2B5EF4-FFF2-40B4-BE49-F238E27FC236}">
                  <a16:creationId xmlns:a16="http://schemas.microsoft.com/office/drawing/2014/main" id="{E4AAF956-A4CB-4EA8-AFDF-7042E994C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895" y="3230477"/>
              <a:ext cx="293910" cy="328165"/>
            </a:xfrm>
            <a:custGeom>
              <a:avLst/>
              <a:gdLst/>
              <a:ahLst/>
              <a:cxnLst>
                <a:cxn ang="0">
                  <a:pos x="69" y="294"/>
                </a:cxn>
                <a:cxn ang="0">
                  <a:pos x="21" y="78"/>
                </a:cxn>
                <a:cxn ang="0">
                  <a:pos x="9" y="0"/>
                </a:cxn>
                <a:cxn ang="0">
                  <a:pos x="69" y="36"/>
                </a:cxn>
                <a:cxn ang="0">
                  <a:pos x="123" y="78"/>
                </a:cxn>
                <a:cxn ang="0">
                  <a:pos x="189" y="72"/>
                </a:cxn>
                <a:cxn ang="0">
                  <a:pos x="237" y="36"/>
                </a:cxn>
                <a:cxn ang="0">
                  <a:pos x="291" y="18"/>
                </a:cxn>
                <a:cxn ang="0">
                  <a:pos x="249" y="78"/>
                </a:cxn>
                <a:cxn ang="0">
                  <a:pos x="129" y="108"/>
                </a:cxn>
                <a:cxn ang="0">
                  <a:pos x="81" y="324"/>
                </a:cxn>
                <a:cxn ang="0">
                  <a:pos x="69" y="294"/>
                </a:cxn>
              </a:cxnLst>
              <a:rect l="0" t="0" r="r" b="b"/>
              <a:pathLst>
                <a:path w="291" h="324">
                  <a:moveTo>
                    <a:pt x="69" y="294"/>
                  </a:moveTo>
                  <a:cubicBezTo>
                    <a:pt x="86" y="243"/>
                    <a:pt x="96" y="103"/>
                    <a:pt x="21" y="78"/>
                  </a:cubicBezTo>
                  <a:cubicBezTo>
                    <a:pt x="0" y="46"/>
                    <a:pt x="3" y="41"/>
                    <a:pt x="9" y="0"/>
                  </a:cubicBezTo>
                  <a:cubicBezTo>
                    <a:pt x="70" y="10"/>
                    <a:pt x="27" y="8"/>
                    <a:pt x="69" y="36"/>
                  </a:cubicBezTo>
                  <a:cubicBezTo>
                    <a:pt x="85" y="85"/>
                    <a:pt x="68" y="70"/>
                    <a:pt x="123" y="78"/>
                  </a:cubicBezTo>
                  <a:cubicBezTo>
                    <a:pt x="145" y="76"/>
                    <a:pt x="167" y="77"/>
                    <a:pt x="189" y="72"/>
                  </a:cubicBezTo>
                  <a:cubicBezTo>
                    <a:pt x="211" y="67"/>
                    <a:pt x="215" y="43"/>
                    <a:pt x="237" y="36"/>
                  </a:cubicBezTo>
                  <a:cubicBezTo>
                    <a:pt x="247" y="5"/>
                    <a:pt x="261" y="12"/>
                    <a:pt x="291" y="18"/>
                  </a:cubicBezTo>
                  <a:cubicBezTo>
                    <a:pt x="283" y="73"/>
                    <a:pt x="286" y="53"/>
                    <a:pt x="249" y="78"/>
                  </a:cubicBezTo>
                  <a:cubicBezTo>
                    <a:pt x="234" y="123"/>
                    <a:pt x="169" y="105"/>
                    <a:pt x="129" y="108"/>
                  </a:cubicBezTo>
                  <a:cubicBezTo>
                    <a:pt x="86" y="173"/>
                    <a:pt x="155" y="299"/>
                    <a:pt x="81" y="324"/>
                  </a:cubicBezTo>
                  <a:cubicBezTo>
                    <a:pt x="74" y="302"/>
                    <a:pt x="78" y="312"/>
                    <a:pt x="69" y="29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35" name="Freeform 92">
              <a:extLst>
                <a:ext uri="{FF2B5EF4-FFF2-40B4-BE49-F238E27FC236}">
                  <a16:creationId xmlns:a16="http://schemas.microsoft.com/office/drawing/2014/main" id="{E5719D20-18F7-4AA6-AF99-8FF87C7C47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514" y="3364590"/>
              <a:ext cx="98648" cy="244853"/>
            </a:xfrm>
            <a:custGeom>
              <a:avLst/>
              <a:gdLst>
                <a:gd name="T0" fmla="*/ 8 w 97"/>
                <a:gd name="T1" fmla="*/ 178 h 241"/>
                <a:gd name="T2" fmla="*/ 14 w 97"/>
                <a:gd name="T3" fmla="*/ 16 h 241"/>
                <a:gd name="T4" fmla="*/ 56 w 97"/>
                <a:gd name="T5" fmla="*/ 40 h 241"/>
                <a:gd name="T6" fmla="*/ 8 w 97"/>
                <a:gd name="T7" fmla="*/ 178 h 2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7"/>
                <a:gd name="T13" fmla="*/ 0 h 241"/>
                <a:gd name="T14" fmla="*/ 97 w 97"/>
                <a:gd name="T15" fmla="*/ 241 h 2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7" h="241">
                  <a:moveTo>
                    <a:pt x="8" y="178"/>
                  </a:moveTo>
                  <a:cubicBezTo>
                    <a:pt x="10" y="124"/>
                    <a:pt x="0" y="68"/>
                    <a:pt x="14" y="16"/>
                  </a:cubicBezTo>
                  <a:cubicBezTo>
                    <a:pt x="18" y="0"/>
                    <a:pt x="51" y="25"/>
                    <a:pt x="56" y="40"/>
                  </a:cubicBezTo>
                  <a:cubicBezTo>
                    <a:pt x="48" y="241"/>
                    <a:pt x="97" y="178"/>
                    <a:pt x="8" y="178"/>
                  </a:cubicBezTo>
                  <a:close/>
                </a:path>
              </a:pathLst>
            </a:custGeom>
            <a:gradFill rotWithShape="1">
              <a:gsLst>
                <a:gs pos="0">
                  <a:srgbClr val="36206D"/>
                </a:gs>
                <a:gs pos="50000">
                  <a:srgbClr val="7546EC"/>
                </a:gs>
                <a:gs pos="100000">
                  <a:srgbClr val="36206D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" name="Oval 100">
              <a:extLst>
                <a:ext uri="{FF2B5EF4-FFF2-40B4-BE49-F238E27FC236}">
                  <a16:creationId xmlns:a16="http://schemas.microsoft.com/office/drawing/2014/main" id="{97692956-FAA4-402D-BFE6-1959C249B9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0409" y="3189199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37" name="Oval 100">
              <a:extLst>
                <a:ext uri="{FF2B5EF4-FFF2-40B4-BE49-F238E27FC236}">
                  <a16:creationId xmlns:a16="http://schemas.microsoft.com/office/drawing/2014/main" id="{10A69047-AF04-4E4B-89F3-9111A4766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940" y="3197132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38" name="Oval 100">
              <a:extLst>
                <a:ext uri="{FF2B5EF4-FFF2-40B4-BE49-F238E27FC236}">
                  <a16:creationId xmlns:a16="http://schemas.microsoft.com/office/drawing/2014/main" id="{B1D2B8E6-E636-405F-AD85-2128DA548C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550" y="3235953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39" name="Oval 100">
              <a:extLst>
                <a:ext uri="{FF2B5EF4-FFF2-40B4-BE49-F238E27FC236}">
                  <a16:creationId xmlns:a16="http://schemas.microsoft.com/office/drawing/2014/main" id="{2A70A700-F1DC-4E34-B07A-A84B7CB607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6386" y="3239771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0" name="Oval 100">
              <a:extLst>
                <a:ext uri="{FF2B5EF4-FFF2-40B4-BE49-F238E27FC236}">
                  <a16:creationId xmlns:a16="http://schemas.microsoft.com/office/drawing/2014/main" id="{7DB3C222-92F4-4AE9-8BF1-ABBD93FE7C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037" y="3187909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1" name="Oval 100">
              <a:extLst>
                <a:ext uri="{FF2B5EF4-FFF2-40B4-BE49-F238E27FC236}">
                  <a16:creationId xmlns:a16="http://schemas.microsoft.com/office/drawing/2014/main" id="{D049CFC0-1E7B-42B3-9307-EBC9BB09A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327" y="3199026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2" name="Oval 100">
              <a:extLst>
                <a:ext uri="{FF2B5EF4-FFF2-40B4-BE49-F238E27FC236}">
                  <a16:creationId xmlns:a16="http://schemas.microsoft.com/office/drawing/2014/main" id="{E5AD7E0C-5A3C-4E14-BF38-D9ED8C3657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7064" y="3211100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3" name="Oval 100">
              <a:extLst>
                <a:ext uri="{FF2B5EF4-FFF2-40B4-BE49-F238E27FC236}">
                  <a16:creationId xmlns:a16="http://schemas.microsoft.com/office/drawing/2014/main" id="{6251DBD5-8A41-4CE5-ADC5-56B6772366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7381" y="3194851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244" name="グループ化 243">
            <a:extLst>
              <a:ext uri="{FF2B5EF4-FFF2-40B4-BE49-F238E27FC236}">
                <a16:creationId xmlns:a16="http://schemas.microsoft.com/office/drawing/2014/main" id="{15A3D3BF-39E8-4878-997B-4DED234B3C4B}"/>
              </a:ext>
            </a:extLst>
          </p:cNvPr>
          <p:cNvGrpSpPr/>
          <p:nvPr/>
        </p:nvGrpSpPr>
        <p:grpSpPr>
          <a:xfrm>
            <a:off x="2355311" y="3544255"/>
            <a:ext cx="332865" cy="421534"/>
            <a:chOff x="1008940" y="3187909"/>
            <a:chExt cx="332865" cy="421534"/>
          </a:xfrm>
        </p:grpSpPr>
        <p:sp>
          <p:nvSpPr>
            <p:cNvPr id="245" name="Freeform 91">
              <a:extLst>
                <a:ext uri="{FF2B5EF4-FFF2-40B4-BE49-F238E27FC236}">
                  <a16:creationId xmlns:a16="http://schemas.microsoft.com/office/drawing/2014/main" id="{057FEC40-D835-4A2F-85D2-1678007DA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895" y="3230477"/>
              <a:ext cx="293910" cy="328165"/>
            </a:xfrm>
            <a:custGeom>
              <a:avLst/>
              <a:gdLst/>
              <a:ahLst/>
              <a:cxnLst>
                <a:cxn ang="0">
                  <a:pos x="69" y="294"/>
                </a:cxn>
                <a:cxn ang="0">
                  <a:pos x="21" y="78"/>
                </a:cxn>
                <a:cxn ang="0">
                  <a:pos x="9" y="0"/>
                </a:cxn>
                <a:cxn ang="0">
                  <a:pos x="69" y="36"/>
                </a:cxn>
                <a:cxn ang="0">
                  <a:pos x="123" y="78"/>
                </a:cxn>
                <a:cxn ang="0">
                  <a:pos x="189" y="72"/>
                </a:cxn>
                <a:cxn ang="0">
                  <a:pos x="237" y="36"/>
                </a:cxn>
                <a:cxn ang="0">
                  <a:pos x="291" y="18"/>
                </a:cxn>
                <a:cxn ang="0">
                  <a:pos x="249" y="78"/>
                </a:cxn>
                <a:cxn ang="0">
                  <a:pos x="129" y="108"/>
                </a:cxn>
                <a:cxn ang="0">
                  <a:pos x="81" y="324"/>
                </a:cxn>
                <a:cxn ang="0">
                  <a:pos x="69" y="294"/>
                </a:cxn>
              </a:cxnLst>
              <a:rect l="0" t="0" r="r" b="b"/>
              <a:pathLst>
                <a:path w="291" h="324">
                  <a:moveTo>
                    <a:pt x="69" y="294"/>
                  </a:moveTo>
                  <a:cubicBezTo>
                    <a:pt x="86" y="243"/>
                    <a:pt x="96" y="103"/>
                    <a:pt x="21" y="78"/>
                  </a:cubicBezTo>
                  <a:cubicBezTo>
                    <a:pt x="0" y="46"/>
                    <a:pt x="3" y="41"/>
                    <a:pt x="9" y="0"/>
                  </a:cubicBezTo>
                  <a:cubicBezTo>
                    <a:pt x="70" y="10"/>
                    <a:pt x="27" y="8"/>
                    <a:pt x="69" y="36"/>
                  </a:cubicBezTo>
                  <a:cubicBezTo>
                    <a:pt x="85" y="85"/>
                    <a:pt x="68" y="70"/>
                    <a:pt x="123" y="78"/>
                  </a:cubicBezTo>
                  <a:cubicBezTo>
                    <a:pt x="145" y="76"/>
                    <a:pt x="167" y="77"/>
                    <a:pt x="189" y="72"/>
                  </a:cubicBezTo>
                  <a:cubicBezTo>
                    <a:pt x="211" y="67"/>
                    <a:pt x="215" y="43"/>
                    <a:pt x="237" y="36"/>
                  </a:cubicBezTo>
                  <a:cubicBezTo>
                    <a:pt x="247" y="5"/>
                    <a:pt x="261" y="12"/>
                    <a:pt x="291" y="18"/>
                  </a:cubicBezTo>
                  <a:cubicBezTo>
                    <a:pt x="283" y="73"/>
                    <a:pt x="286" y="53"/>
                    <a:pt x="249" y="78"/>
                  </a:cubicBezTo>
                  <a:cubicBezTo>
                    <a:pt x="234" y="123"/>
                    <a:pt x="169" y="105"/>
                    <a:pt x="129" y="108"/>
                  </a:cubicBezTo>
                  <a:cubicBezTo>
                    <a:pt x="86" y="173"/>
                    <a:pt x="155" y="299"/>
                    <a:pt x="81" y="324"/>
                  </a:cubicBezTo>
                  <a:cubicBezTo>
                    <a:pt x="74" y="302"/>
                    <a:pt x="78" y="312"/>
                    <a:pt x="69" y="29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46" name="Freeform 92">
              <a:extLst>
                <a:ext uri="{FF2B5EF4-FFF2-40B4-BE49-F238E27FC236}">
                  <a16:creationId xmlns:a16="http://schemas.microsoft.com/office/drawing/2014/main" id="{8EBFC17D-B16E-4C86-9DF6-ADD59EC38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514" y="3364590"/>
              <a:ext cx="98648" cy="244853"/>
            </a:xfrm>
            <a:custGeom>
              <a:avLst/>
              <a:gdLst>
                <a:gd name="T0" fmla="*/ 8 w 97"/>
                <a:gd name="T1" fmla="*/ 178 h 241"/>
                <a:gd name="T2" fmla="*/ 14 w 97"/>
                <a:gd name="T3" fmla="*/ 16 h 241"/>
                <a:gd name="T4" fmla="*/ 56 w 97"/>
                <a:gd name="T5" fmla="*/ 40 h 241"/>
                <a:gd name="T6" fmla="*/ 8 w 97"/>
                <a:gd name="T7" fmla="*/ 178 h 2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7"/>
                <a:gd name="T13" fmla="*/ 0 h 241"/>
                <a:gd name="T14" fmla="*/ 97 w 97"/>
                <a:gd name="T15" fmla="*/ 241 h 2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7" h="241">
                  <a:moveTo>
                    <a:pt x="8" y="178"/>
                  </a:moveTo>
                  <a:cubicBezTo>
                    <a:pt x="10" y="124"/>
                    <a:pt x="0" y="68"/>
                    <a:pt x="14" y="16"/>
                  </a:cubicBezTo>
                  <a:cubicBezTo>
                    <a:pt x="18" y="0"/>
                    <a:pt x="51" y="25"/>
                    <a:pt x="56" y="40"/>
                  </a:cubicBezTo>
                  <a:cubicBezTo>
                    <a:pt x="48" y="241"/>
                    <a:pt x="97" y="178"/>
                    <a:pt x="8" y="178"/>
                  </a:cubicBezTo>
                  <a:close/>
                </a:path>
              </a:pathLst>
            </a:custGeom>
            <a:gradFill rotWithShape="1">
              <a:gsLst>
                <a:gs pos="0">
                  <a:srgbClr val="36206D"/>
                </a:gs>
                <a:gs pos="50000">
                  <a:srgbClr val="7546EC"/>
                </a:gs>
                <a:gs pos="100000">
                  <a:srgbClr val="36206D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7" name="Oval 100">
              <a:extLst>
                <a:ext uri="{FF2B5EF4-FFF2-40B4-BE49-F238E27FC236}">
                  <a16:creationId xmlns:a16="http://schemas.microsoft.com/office/drawing/2014/main" id="{421D95F2-32F6-4DE0-B804-C40577515E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0409" y="3189199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8" name="Oval 100">
              <a:extLst>
                <a:ext uri="{FF2B5EF4-FFF2-40B4-BE49-F238E27FC236}">
                  <a16:creationId xmlns:a16="http://schemas.microsoft.com/office/drawing/2014/main" id="{C3281DF5-5DDD-4BD8-9C27-F0968C7338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940" y="3197132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9" name="Oval 100">
              <a:extLst>
                <a:ext uri="{FF2B5EF4-FFF2-40B4-BE49-F238E27FC236}">
                  <a16:creationId xmlns:a16="http://schemas.microsoft.com/office/drawing/2014/main" id="{B64CB459-35C6-4F84-9410-3B66BDEFB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550" y="3235953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50" name="Oval 100">
              <a:extLst>
                <a:ext uri="{FF2B5EF4-FFF2-40B4-BE49-F238E27FC236}">
                  <a16:creationId xmlns:a16="http://schemas.microsoft.com/office/drawing/2014/main" id="{84695059-DAF3-4913-B8FB-C69017EA2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6386" y="3239771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51" name="Oval 100">
              <a:extLst>
                <a:ext uri="{FF2B5EF4-FFF2-40B4-BE49-F238E27FC236}">
                  <a16:creationId xmlns:a16="http://schemas.microsoft.com/office/drawing/2014/main" id="{2B0003C4-B63E-4C9F-8B52-0EC63953B6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037" y="3187909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52" name="Oval 100">
              <a:extLst>
                <a:ext uri="{FF2B5EF4-FFF2-40B4-BE49-F238E27FC236}">
                  <a16:creationId xmlns:a16="http://schemas.microsoft.com/office/drawing/2014/main" id="{8A7D6D67-BD95-4E8C-A669-0142DEAF90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327" y="3199026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53" name="Oval 100">
              <a:extLst>
                <a:ext uri="{FF2B5EF4-FFF2-40B4-BE49-F238E27FC236}">
                  <a16:creationId xmlns:a16="http://schemas.microsoft.com/office/drawing/2014/main" id="{03ABDAF2-323F-4B0F-89C9-5AD326B92F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7064" y="3211100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54" name="Oval 100">
              <a:extLst>
                <a:ext uri="{FF2B5EF4-FFF2-40B4-BE49-F238E27FC236}">
                  <a16:creationId xmlns:a16="http://schemas.microsoft.com/office/drawing/2014/main" id="{B8186843-790D-4167-9CBE-D00350DD9E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7381" y="3194851"/>
              <a:ext cx="46782" cy="4673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273" name="グループ化 272">
            <a:extLst>
              <a:ext uri="{FF2B5EF4-FFF2-40B4-BE49-F238E27FC236}">
                <a16:creationId xmlns:a16="http://schemas.microsoft.com/office/drawing/2014/main" id="{7866745D-5905-47A2-B562-E200D7BB83A5}"/>
              </a:ext>
            </a:extLst>
          </p:cNvPr>
          <p:cNvGrpSpPr/>
          <p:nvPr/>
        </p:nvGrpSpPr>
        <p:grpSpPr>
          <a:xfrm>
            <a:off x="3553987" y="1743472"/>
            <a:ext cx="685800" cy="919820"/>
            <a:chOff x="3553987" y="1743472"/>
            <a:chExt cx="685800" cy="919820"/>
          </a:xfrm>
        </p:grpSpPr>
        <p:grpSp>
          <p:nvGrpSpPr>
            <p:cNvPr id="38" name="グループ化 192">
              <a:extLst>
                <a:ext uri="{FF2B5EF4-FFF2-40B4-BE49-F238E27FC236}">
                  <a16:creationId xmlns:a16="http://schemas.microsoft.com/office/drawing/2014/main" id="{98CE8B7D-2D92-42A0-BB07-B397F81006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3987" y="1977492"/>
              <a:ext cx="685800" cy="685800"/>
              <a:chOff x="3481388" y="2346325"/>
              <a:chExt cx="685800" cy="685800"/>
            </a:xfrm>
          </p:grpSpPr>
          <p:sp>
            <p:nvSpPr>
              <p:cNvPr id="39" name="Oval 17">
                <a:extLst>
                  <a:ext uri="{FF2B5EF4-FFF2-40B4-BE49-F238E27FC236}">
                    <a16:creationId xmlns:a16="http://schemas.microsoft.com/office/drawing/2014/main" id="{844C0B0A-E258-48DD-A559-100C06231C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1388" y="2346325"/>
                <a:ext cx="685800" cy="685800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40" name="Oval 18">
                <a:extLst>
                  <a:ext uri="{FF2B5EF4-FFF2-40B4-BE49-F238E27FC236}">
                    <a16:creationId xmlns:a16="http://schemas.microsoft.com/office/drawing/2014/main" id="{979EC9F2-2F83-4CE9-8457-16EEEE26A2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7588" y="2422525"/>
                <a:ext cx="457200" cy="457200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41" name="Oval 19">
                <a:extLst>
                  <a:ext uri="{FF2B5EF4-FFF2-40B4-BE49-F238E27FC236}">
                    <a16:creationId xmlns:a16="http://schemas.microsoft.com/office/drawing/2014/main" id="{9E836286-030F-42FC-8625-945E5C3AF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2388" y="2879725"/>
                <a:ext cx="76200" cy="76200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2" name="Oval 20">
                <a:extLst>
                  <a:ext uri="{FF2B5EF4-FFF2-40B4-BE49-F238E27FC236}">
                    <a16:creationId xmlns:a16="http://schemas.microsoft.com/office/drawing/2014/main" id="{4099E5F6-5C95-49FA-84FA-3B122003A9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4788" y="2803525"/>
                <a:ext cx="76200" cy="76200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3" name="Oval 21">
                <a:extLst>
                  <a:ext uri="{FF2B5EF4-FFF2-40B4-BE49-F238E27FC236}">
                    <a16:creationId xmlns:a16="http://schemas.microsoft.com/office/drawing/2014/main" id="{A9D55391-CA11-4AAF-BE26-4A7FDCF7B0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4788" y="2574925"/>
                <a:ext cx="76200" cy="76200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4" name="Oval 22">
                <a:extLst>
                  <a:ext uri="{FF2B5EF4-FFF2-40B4-BE49-F238E27FC236}">
                    <a16:creationId xmlns:a16="http://schemas.microsoft.com/office/drawing/2014/main" id="{962838B5-B150-4078-849D-71DFD7CD0C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9988" y="2879725"/>
                <a:ext cx="76200" cy="76200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5" name="Oval 23">
                <a:extLst>
                  <a:ext uri="{FF2B5EF4-FFF2-40B4-BE49-F238E27FC236}">
                    <a16:creationId xmlns:a16="http://schemas.microsoft.com/office/drawing/2014/main" id="{770FD196-9868-4988-A05B-7810259B50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8588" y="2422525"/>
                <a:ext cx="76200" cy="76200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" name="Oval 24">
                <a:extLst>
                  <a:ext uri="{FF2B5EF4-FFF2-40B4-BE49-F238E27FC236}">
                    <a16:creationId xmlns:a16="http://schemas.microsoft.com/office/drawing/2014/main" id="{3CEB194D-7F45-4CC6-8D83-B555A18F80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4788" y="2727325"/>
                <a:ext cx="76200" cy="76200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257" name="グループ化 256">
              <a:extLst>
                <a:ext uri="{FF2B5EF4-FFF2-40B4-BE49-F238E27FC236}">
                  <a16:creationId xmlns:a16="http://schemas.microsoft.com/office/drawing/2014/main" id="{780693D5-7A29-48EC-B683-5623077FD27A}"/>
                </a:ext>
              </a:extLst>
            </p:cNvPr>
            <p:cNvGrpSpPr/>
            <p:nvPr/>
          </p:nvGrpSpPr>
          <p:grpSpPr>
            <a:xfrm rot="12501244">
              <a:off x="3848598" y="1743472"/>
              <a:ext cx="358775" cy="287337"/>
              <a:chOff x="4188987" y="1295168"/>
              <a:chExt cx="358775" cy="287337"/>
            </a:xfrm>
          </p:grpSpPr>
          <p:sp>
            <p:nvSpPr>
              <p:cNvPr id="255" name="Freeform 103">
                <a:extLst>
                  <a:ext uri="{FF2B5EF4-FFF2-40B4-BE49-F238E27FC236}">
                    <a16:creationId xmlns:a16="http://schemas.microsoft.com/office/drawing/2014/main" id="{57D0199E-3249-4B24-9607-A0652E3D2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8987" y="1295168"/>
                <a:ext cx="203080" cy="287337"/>
              </a:xfrm>
              <a:custGeom>
                <a:avLst/>
                <a:gdLst/>
                <a:ahLst/>
                <a:cxnLst>
                  <a:cxn ang="0">
                    <a:pos x="126" y="12"/>
                  </a:cxn>
                  <a:cxn ang="0">
                    <a:pos x="90" y="162"/>
                  </a:cxn>
                  <a:cxn ang="0">
                    <a:pos x="54" y="174"/>
                  </a:cxn>
                  <a:cxn ang="0">
                    <a:pos x="42" y="192"/>
                  </a:cxn>
                  <a:cxn ang="0">
                    <a:pos x="24" y="198"/>
                  </a:cxn>
                  <a:cxn ang="0">
                    <a:pos x="0" y="252"/>
                  </a:cxn>
                  <a:cxn ang="0">
                    <a:pos x="18" y="264"/>
                  </a:cxn>
                  <a:cxn ang="0">
                    <a:pos x="30" y="246"/>
                  </a:cxn>
                  <a:cxn ang="0">
                    <a:pos x="48" y="234"/>
                  </a:cxn>
                  <a:cxn ang="0">
                    <a:pos x="120" y="198"/>
                  </a:cxn>
                  <a:cxn ang="0">
                    <a:pos x="120" y="48"/>
                  </a:cxn>
                  <a:cxn ang="0">
                    <a:pos x="126" y="12"/>
                  </a:cxn>
                </a:cxnLst>
                <a:rect l="0" t="0" r="r" b="b"/>
                <a:pathLst>
                  <a:path w="150" h="265">
                    <a:moveTo>
                      <a:pt x="126" y="12"/>
                    </a:moveTo>
                    <a:cubicBezTo>
                      <a:pt x="41" y="29"/>
                      <a:pt x="134" y="0"/>
                      <a:pt x="90" y="162"/>
                    </a:cubicBezTo>
                    <a:cubicBezTo>
                      <a:pt x="87" y="174"/>
                      <a:pt x="54" y="174"/>
                      <a:pt x="54" y="174"/>
                    </a:cubicBezTo>
                    <a:cubicBezTo>
                      <a:pt x="50" y="180"/>
                      <a:pt x="48" y="187"/>
                      <a:pt x="42" y="192"/>
                    </a:cubicBezTo>
                    <a:cubicBezTo>
                      <a:pt x="37" y="196"/>
                      <a:pt x="28" y="194"/>
                      <a:pt x="24" y="198"/>
                    </a:cubicBezTo>
                    <a:cubicBezTo>
                      <a:pt x="19" y="203"/>
                      <a:pt x="3" y="244"/>
                      <a:pt x="0" y="252"/>
                    </a:cubicBezTo>
                    <a:cubicBezTo>
                      <a:pt x="6" y="256"/>
                      <a:pt x="11" y="265"/>
                      <a:pt x="18" y="264"/>
                    </a:cubicBezTo>
                    <a:cubicBezTo>
                      <a:pt x="25" y="263"/>
                      <a:pt x="25" y="251"/>
                      <a:pt x="30" y="246"/>
                    </a:cubicBezTo>
                    <a:cubicBezTo>
                      <a:pt x="35" y="241"/>
                      <a:pt x="42" y="237"/>
                      <a:pt x="48" y="234"/>
                    </a:cubicBezTo>
                    <a:cubicBezTo>
                      <a:pt x="72" y="222"/>
                      <a:pt x="94" y="207"/>
                      <a:pt x="120" y="198"/>
                    </a:cubicBezTo>
                    <a:cubicBezTo>
                      <a:pt x="150" y="153"/>
                      <a:pt x="136" y="97"/>
                      <a:pt x="120" y="48"/>
                    </a:cubicBezTo>
                    <a:cubicBezTo>
                      <a:pt x="128" y="24"/>
                      <a:pt x="126" y="36"/>
                      <a:pt x="126" y="1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256" name="Freeform 104">
                <a:extLst>
                  <a:ext uri="{FF2B5EF4-FFF2-40B4-BE49-F238E27FC236}">
                    <a16:creationId xmlns:a16="http://schemas.microsoft.com/office/drawing/2014/main" id="{290D4397-144F-42CB-9DA8-CB2E1F6CBB6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44682" y="1295168"/>
                <a:ext cx="203080" cy="287337"/>
              </a:xfrm>
              <a:custGeom>
                <a:avLst/>
                <a:gdLst/>
                <a:ahLst/>
                <a:cxnLst>
                  <a:cxn ang="0">
                    <a:pos x="126" y="12"/>
                  </a:cxn>
                  <a:cxn ang="0">
                    <a:pos x="90" y="162"/>
                  </a:cxn>
                  <a:cxn ang="0">
                    <a:pos x="54" y="174"/>
                  </a:cxn>
                  <a:cxn ang="0">
                    <a:pos x="42" y="192"/>
                  </a:cxn>
                  <a:cxn ang="0">
                    <a:pos x="24" y="198"/>
                  </a:cxn>
                  <a:cxn ang="0">
                    <a:pos x="0" y="252"/>
                  </a:cxn>
                  <a:cxn ang="0">
                    <a:pos x="18" y="264"/>
                  </a:cxn>
                  <a:cxn ang="0">
                    <a:pos x="30" y="246"/>
                  </a:cxn>
                  <a:cxn ang="0">
                    <a:pos x="48" y="234"/>
                  </a:cxn>
                  <a:cxn ang="0">
                    <a:pos x="120" y="198"/>
                  </a:cxn>
                  <a:cxn ang="0">
                    <a:pos x="120" y="48"/>
                  </a:cxn>
                  <a:cxn ang="0">
                    <a:pos x="126" y="12"/>
                  </a:cxn>
                </a:cxnLst>
                <a:rect l="0" t="0" r="r" b="b"/>
                <a:pathLst>
                  <a:path w="150" h="265">
                    <a:moveTo>
                      <a:pt x="126" y="12"/>
                    </a:moveTo>
                    <a:cubicBezTo>
                      <a:pt x="41" y="29"/>
                      <a:pt x="134" y="0"/>
                      <a:pt x="90" y="162"/>
                    </a:cubicBezTo>
                    <a:cubicBezTo>
                      <a:pt x="87" y="174"/>
                      <a:pt x="54" y="174"/>
                      <a:pt x="54" y="174"/>
                    </a:cubicBezTo>
                    <a:cubicBezTo>
                      <a:pt x="50" y="180"/>
                      <a:pt x="48" y="187"/>
                      <a:pt x="42" y="192"/>
                    </a:cubicBezTo>
                    <a:cubicBezTo>
                      <a:pt x="37" y="196"/>
                      <a:pt x="28" y="194"/>
                      <a:pt x="24" y="198"/>
                    </a:cubicBezTo>
                    <a:cubicBezTo>
                      <a:pt x="19" y="203"/>
                      <a:pt x="3" y="244"/>
                      <a:pt x="0" y="252"/>
                    </a:cubicBezTo>
                    <a:cubicBezTo>
                      <a:pt x="6" y="256"/>
                      <a:pt x="11" y="265"/>
                      <a:pt x="18" y="264"/>
                    </a:cubicBezTo>
                    <a:cubicBezTo>
                      <a:pt x="25" y="263"/>
                      <a:pt x="25" y="251"/>
                      <a:pt x="30" y="246"/>
                    </a:cubicBezTo>
                    <a:cubicBezTo>
                      <a:pt x="35" y="241"/>
                      <a:pt x="42" y="237"/>
                      <a:pt x="48" y="234"/>
                    </a:cubicBezTo>
                    <a:cubicBezTo>
                      <a:pt x="72" y="222"/>
                      <a:pt x="94" y="207"/>
                      <a:pt x="120" y="198"/>
                    </a:cubicBezTo>
                    <a:cubicBezTo>
                      <a:pt x="150" y="153"/>
                      <a:pt x="136" y="97"/>
                      <a:pt x="120" y="48"/>
                    </a:cubicBezTo>
                    <a:cubicBezTo>
                      <a:pt x="128" y="24"/>
                      <a:pt x="126" y="36"/>
                      <a:pt x="126" y="1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shade val="46275"/>
                      <a:invGamma/>
                    </a:schemeClr>
                  </a:gs>
                  <a:gs pos="5000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ja-JP" altLang="en-US"/>
              </a:p>
            </p:txBody>
          </p:sp>
        </p:grpSp>
      </p:grpSp>
      <p:grpSp>
        <p:nvGrpSpPr>
          <p:cNvPr id="276" name="グループ化 275">
            <a:extLst>
              <a:ext uri="{FF2B5EF4-FFF2-40B4-BE49-F238E27FC236}">
                <a16:creationId xmlns:a16="http://schemas.microsoft.com/office/drawing/2014/main" id="{87D107C3-9D3D-4760-A436-70EDF946F10B}"/>
              </a:ext>
            </a:extLst>
          </p:cNvPr>
          <p:cNvGrpSpPr/>
          <p:nvPr/>
        </p:nvGrpSpPr>
        <p:grpSpPr>
          <a:xfrm rot="6769297">
            <a:off x="1748999" y="2145767"/>
            <a:ext cx="894557" cy="685800"/>
            <a:chOff x="1748999" y="2145767"/>
            <a:chExt cx="894557" cy="685800"/>
          </a:xfrm>
        </p:grpSpPr>
        <p:grpSp>
          <p:nvGrpSpPr>
            <p:cNvPr id="74" name="Group 52">
              <a:extLst>
                <a:ext uri="{FF2B5EF4-FFF2-40B4-BE49-F238E27FC236}">
                  <a16:creationId xmlns:a16="http://schemas.microsoft.com/office/drawing/2014/main" id="{BD67AB72-473B-4BA8-862E-F724879B5D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48999" y="2145767"/>
              <a:ext cx="685800" cy="685800"/>
              <a:chOff x="1473" y="2390"/>
              <a:chExt cx="432" cy="432"/>
            </a:xfrm>
          </p:grpSpPr>
          <p:sp>
            <p:nvSpPr>
              <p:cNvPr id="75" name="Oval 53">
                <a:extLst>
                  <a:ext uri="{FF2B5EF4-FFF2-40B4-BE49-F238E27FC236}">
                    <a16:creationId xmlns:a16="http://schemas.microsoft.com/office/drawing/2014/main" id="{989DFC40-DCB1-435C-8939-7146892162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3" y="2390"/>
                <a:ext cx="432" cy="432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76" name="Oval 54">
                <a:extLst>
                  <a:ext uri="{FF2B5EF4-FFF2-40B4-BE49-F238E27FC236}">
                    <a16:creationId xmlns:a16="http://schemas.microsoft.com/office/drawing/2014/main" id="{84075BDF-55BB-4D36-B917-622738BE64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1" y="2438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77" name="Oval 55">
                <a:extLst>
                  <a:ext uri="{FF2B5EF4-FFF2-40B4-BE49-F238E27FC236}">
                    <a16:creationId xmlns:a16="http://schemas.microsoft.com/office/drawing/2014/main" id="{C0C36861-02F2-48EA-BD5D-5BF45E764D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3" y="2726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8" name="Oval 56">
                <a:extLst>
                  <a:ext uri="{FF2B5EF4-FFF2-40B4-BE49-F238E27FC236}">
                    <a16:creationId xmlns:a16="http://schemas.microsoft.com/office/drawing/2014/main" id="{C506BBED-7FAF-4A5C-B65B-82BC5A2CBA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9" y="2678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9" name="Oval 57">
                <a:extLst>
                  <a:ext uri="{FF2B5EF4-FFF2-40B4-BE49-F238E27FC236}">
                    <a16:creationId xmlns:a16="http://schemas.microsoft.com/office/drawing/2014/main" id="{D8F5E535-98C6-45F9-ADC0-036DDFF1EB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9" y="2534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0" name="Oval 58">
                <a:extLst>
                  <a:ext uri="{FF2B5EF4-FFF2-40B4-BE49-F238E27FC236}">
                    <a16:creationId xmlns:a16="http://schemas.microsoft.com/office/drawing/2014/main" id="{EA657599-E050-4462-A99A-ACB486959F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" y="2726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1" name="Oval 59">
                <a:extLst>
                  <a:ext uri="{FF2B5EF4-FFF2-40B4-BE49-F238E27FC236}">
                    <a16:creationId xmlns:a16="http://schemas.microsoft.com/office/drawing/2014/main" id="{163C8768-17C1-4101-AE5C-446F367D4A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1" y="2438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2" name="Oval 60">
                <a:extLst>
                  <a:ext uri="{FF2B5EF4-FFF2-40B4-BE49-F238E27FC236}">
                    <a16:creationId xmlns:a16="http://schemas.microsoft.com/office/drawing/2014/main" id="{1D653EFC-F5AB-41C7-B80F-F8EC972C30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9" y="2630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258" name="グループ化 257">
              <a:extLst>
                <a:ext uri="{FF2B5EF4-FFF2-40B4-BE49-F238E27FC236}">
                  <a16:creationId xmlns:a16="http://schemas.microsoft.com/office/drawing/2014/main" id="{A09A67C3-A135-44C5-B113-60BAD059A71A}"/>
                </a:ext>
              </a:extLst>
            </p:cNvPr>
            <p:cNvGrpSpPr/>
            <p:nvPr/>
          </p:nvGrpSpPr>
          <p:grpSpPr>
            <a:xfrm rot="15694745">
              <a:off x="2320500" y="2209542"/>
              <a:ext cx="358775" cy="287337"/>
              <a:chOff x="4188987" y="1295168"/>
              <a:chExt cx="358775" cy="287337"/>
            </a:xfrm>
          </p:grpSpPr>
          <p:sp>
            <p:nvSpPr>
              <p:cNvPr id="259" name="Freeform 103">
                <a:extLst>
                  <a:ext uri="{FF2B5EF4-FFF2-40B4-BE49-F238E27FC236}">
                    <a16:creationId xmlns:a16="http://schemas.microsoft.com/office/drawing/2014/main" id="{EA1D5C52-4358-4F8D-8F78-83C5B6B5F2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8987" y="1295168"/>
                <a:ext cx="203080" cy="287337"/>
              </a:xfrm>
              <a:custGeom>
                <a:avLst/>
                <a:gdLst/>
                <a:ahLst/>
                <a:cxnLst>
                  <a:cxn ang="0">
                    <a:pos x="126" y="12"/>
                  </a:cxn>
                  <a:cxn ang="0">
                    <a:pos x="90" y="162"/>
                  </a:cxn>
                  <a:cxn ang="0">
                    <a:pos x="54" y="174"/>
                  </a:cxn>
                  <a:cxn ang="0">
                    <a:pos x="42" y="192"/>
                  </a:cxn>
                  <a:cxn ang="0">
                    <a:pos x="24" y="198"/>
                  </a:cxn>
                  <a:cxn ang="0">
                    <a:pos x="0" y="252"/>
                  </a:cxn>
                  <a:cxn ang="0">
                    <a:pos x="18" y="264"/>
                  </a:cxn>
                  <a:cxn ang="0">
                    <a:pos x="30" y="246"/>
                  </a:cxn>
                  <a:cxn ang="0">
                    <a:pos x="48" y="234"/>
                  </a:cxn>
                  <a:cxn ang="0">
                    <a:pos x="120" y="198"/>
                  </a:cxn>
                  <a:cxn ang="0">
                    <a:pos x="120" y="48"/>
                  </a:cxn>
                  <a:cxn ang="0">
                    <a:pos x="126" y="12"/>
                  </a:cxn>
                </a:cxnLst>
                <a:rect l="0" t="0" r="r" b="b"/>
                <a:pathLst>
                  <a:path w="150" h="265">
                    <a:moveTo>
                      <a:pt x="126" y="12"/>
                    </a:moveTo>
                    <a:cubicBezTo>
                      <a:pt x="41" y="29"/>
                      <a:pt x="134" y="0"/>
                      <a:pt x="90" y="162"/>
                    </a:cubicBezTo>
                    <a:cubicBezTo>
                      <a:pt x="87" y="174"/>
                      <a:pt x="54" y="174"/>
                      <a:pt x="54" y="174"/>
                    </a:cubicBezTo>
                    <a:cubicBezTo>
                      <a:pt x="50" y="180"/>
                      <a:pt x="48" y="187"/>
                      <a:pt x="42" y="192"/>
                    </a:cubicBezTo>
                    <a:cubicBezTo>
                      <a:pt x="37" y="196"/>
                      <a:pt x="28" y="194"/>
                      <a:pt x="24" y="198"/>
                    </a:cubicBezTo>
                    <a:cubicBezTo>
                      <a:pt x="19" y="203"/>
                      <a:pt x="3" y="244"/>
                      <a:pt x="0" y="252"/>
                    </a:cubicBezTo>
                    <a:cubicBezTo>
                      <a:pt x="6" y="256"/>
                      <a:pt x="11" y="265"/>
                      <a:pt x="18" y="264"/>
                    </a:cubicBezTo>
                    <a:cubicBezTo>
                      <a:pt x="25" y="263"/>
                      <a:pt x="25" y="251"/>
                      <a:pt x="30" y="246"/>
                    </a:cubicBezTo>
                    <a:cubicBezTo>
                      <a:pt x="35" y="241"/>
                      <a:pt x="42" y="237"/>
                      <a:pt x="48" y="234"/>
                    </a:cubicBezTo>
                    <a:cubicBezTo>
                      <a:pt x="72" y="222"/>
                      <a:pt x="94" y="207"/>
                      <a:pt x="120" y="198"/>
                    </a:cubicBezTo>
                    <a:cubicBezTo>
                      <a:pt x="150" y="153"/>
                      <a:pt x="136" y="97"/>
                      <a:pt x="120" y="48"/>
                    </a:cubicBezTo>
                    <a:cubicBezTo>
                      <a:pt x="128" y="24"/>
                      <a:pt x="126" y="36"/>
                      <a:pt x="126" y="1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260" name="Freeform 104">
                <a:extLst>
                  <a:ext uri="{FF2B5EF4-FFF2-40B4-BE49-F238E27FC236}">
                    <a16:creationId xmlns:a16="http://schemas.microsoft.com/office/drawing/2014/main" id="{997F25CE-80CA-4462-8937-023EB15899D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44682" y="1295168"/>
                <a:ext cx="203080" cy="287337"/>
              </a:xfrm>
              <a:custGeom>
                <a:avLst/>
                <a:gdLst/>
                <a:ahLst/>
                <a:cxnLst>
                  <a:cxn ang="0">
                    <a:pos x="126" y="12"/>
                  </a:cxn>
                  <a:cxn ang="0">
                    <a:pos x="90" y="162"/>
                  </a:cxn>
                  <a:cxn ang="0">
                    <a:pos x="54" y="174"/>
                  </a:cxn>
                  <a:cxn ang="0">
                    <a:pos x="42" y="192"/>
                  </a:cxn>
                  <a:cxn ang="0">
                    <a:pos x="24" y="198"/>
                  </a:cxn>
                  <a:cxn ang="0">
                    <a:pos x="0" y="252"/>
                  </a:cxn>
                  <a:cxn ang="0">
                    <a:pos x="18" y="264"/>
                  </a:cxn>
                  <a:cxn ang="0">
                    <a:pos x="30" y="246"/>
                  </a:cxn>
                  <a:cxn ang="0">
                    <a:pos x="48" y="234"/>
                  </a:cxn>
                  <a:cxn ang="0">
                    <a:pos x="120" y="198"/>
                  </a:cxn>
                  <a:cxn ang="0">
                    <a:pos x="120" y="48"/>
                  </a:cxn>
                  <a:cxn ang="0">
                    <a:pos x="126" y="12"/>
                  </a:cxn>
                </a:cxnLst>
                <a:rect l="0" t="0" r="r" b="b"/>
                <a:pathLst>
                  <a:path w="150" h="265">
                    <a:moveTo>
                      <a:pt x="126" y="12"/>
                    </a:moveTo>
                    <a:cubicBezTo>
                      <a:pt x="41" y="29"/>
                      <a:pt x="134" y="0"/>
                      <a:pt x="90" y="162"/>
                    </a:cubicBezTo>
                    <a:cubicBezTo>
                      <a:pt x="87" y="174"/>
                      <a:pt x="54" y="174"/>
                      <a:pt x="54" y="174"/>
                    </a:cubicBezTo>
                    <a:cubicBezTo>
                      <a:pt x="50" y="180"/>
                      <a:pt x="48" y="187"/>
                      <a:pt x="42" y="192"/>
                    </a:cubicBezTo>
                    <a:cubicBezTo>
                      <a:pt x="37" y="196"/>
                      <a:pt x="28" y="194"/>
                      <a:pt x="24" y="198"/>
                    </a:cubicBezTo>
                    <a:cubicBezTo>
                      <a:pt x="19" y="203"/>
                      <a:pt x="3" y="244"/>
                      <a:pt x="0" y="252"/>
                    </a:cubicBezTo>
                    <a:cubicBezTo>
                      <a:pt x="6" y="256"/>
                      <a:pt x="11" y="265"/>
                      <a:pt x="18" y="264"/>
                    </a:cubicBezTo>
                    <a:cubicBezTo>
                      <a:pt x="25" y="263"/>
                      <a:pt x="25" y="251"/>
                      <a:pt x="30" y="246"/>
                    </a:cubicBezTo>
                    <a:cubicBezTo>
                      <a:pt x="35" y="241"/>
                      <a:pt x="42" y="237"/>
                      <a:pt x="48" y="234"/>
                    </a:cubicBezTo>
                    <a:cubicBezTo>
                      <a:pt x="72" y="222"/>
                      <a:pt x="94" y="207"/>
                      <a:pt x="120" y="198"/>
                    </a:cubicBezTo>
                    <a:cubicBezTo>
                      <a:pt x="150" y="153"/>
                      <a:pt x="136" y="97"/>
                      <a:pt x="120" y="48"/>
                    </a:cubicBezTo>
                    <a:cubicBezTo>
                      <a:pt x="128" y="24"/>
                      <a:pt x="126" y="36"/>
                      <a:pt x="126" y="1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shade val="46275"/>
                      <a:invGamma/>
                    </a:schemeClr>
                  </a:gs>
                  <a:gs pos="5000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ja-JP" altLang="en-US"/>
              </a:p>
            </p:txBody>
          </p:sp>
        </p:grpSp>
      </p:grpSp>
      <p:grpSp>
        <p:nvGrpSpPr>
          <p:cNvPr id="275" name="グループ化 274">
            <a:extLst>
              <a:ext uri="{FF2B5EF4-FFF2-40B4-BE49-F238E27FC236}">
                <a16:creationId xmlns:a16="http://schemas.microsoft.com/office/drawing/2014/main" id="{E96ACA71-69A0-48F9-9107-D932C7F52582}"/>
              </a:ext>
            </a:extLst>
          </p:cNvPr>
          <p:cNvGrpSpPr/>
          <p:nvPr/>
        </p:nvGrpSpPr>
        <p:grpSpPr>
          <a:xfrm rot="18604821">
            <a:off x="1829800" y="2358742"/>
            <a:ext cx="828481" cy="773002"/>
            <a:chOff x="1811106" y="2434692"/>
            <a:chExt cx="828481" cy="773002"/>
          </a:xfrm>
        </p:grpSpPr>
        <p:grpSp>
          <p:nvGrpSpPr>
            <p:cNvPr id="65" name="Group 25">
              <a:extLst>
                <a:ext uri="{FF2B5EF4-FFF2-40B4-BE49-F238E27FC236}">
                  <a16:creationId xmlns:a16="http://schemas.microsoft.com/office/drawing/2014/main" id="{BAE58256-21C0-4E7B-AC86-C5741A86E0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53787" y="2434692"/>
              <a:ext cx="685800" cy="685800"/>
              <a:chOff x="1473" y="2390"/>
              <a:chExt cx="432" cy="432"/>
            </a:xfrm>
          </p:grpSpPr>
          <p:sp>
            <p:nvSpPr>
              <p:cNvPr id="66" name="Oval 26">
                <a:extLst>
                  <a:ext uri="{FF2B5EF4-FFF2-40B4-BE49-F238E27FC236}">
                    <a16:creationId xmlns:a16="http://schemas.microsoft.com/office/drawing/2014/main" id="{77044FE3-EF87-4C68-8BD3-383331004C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3" y="2390"/>
                <a:ext cx="432" cy="432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67" name="Oval 27">
                <a:extLst>
                  <a:ext uri="{FF2B5EF4-FFF2-40B4-BE49-F238E27FC236}">
                    <a16:creationId xmlns:a16="http://schemas.microsoft.com/office/drawing/2014/main" id="{D2D7F5AB-FC25-4815-B0D3-7CB6EAFDE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1" y="2438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68" name="Oval 28">
                <a:extLst>
                  <a:ext uri="{FF2B5EF4-FFF2-40B4-BE49-F238E27FC236}">
                    <a16:creationId xmlns:a16="http://schemas.microsoft.com/office/drawing/2014/main" id="{FDC17E43-5A19-42CA-BC02-1CEA83836D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3" y="2726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9" name="Oval 29">
                <a:extLst>
                  <a:ext uri="{FF2B5EF4-FFF2-40B4-BE49-F238E27FC236}">
                    <a16:creationId xmlns:a16="http://schemas.microsoft.com/office/drawing/2014/main" id="{E981A4FC-890C-4C7A-85EB-9E77554CB2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9" y="2678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0" name="Oval 30">
                <a:extLst>
                  <a:ext uri="{FF2B5EF4-FFF2-40B4-BE49-F238E27FC236}">
                    <a16:creationId xmlns:a16="http://schemas.microsoft.com/office/drawing/2014/main" id="{7CDA402E-D20A-43ED-8B08-0CC22717CE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9" y="2534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1" name="Oval 31">
                <a:extLst>
                  <a:ext uri="{FF2B5EF4-FFF2-40B4-BE49-F238E27FC236}">
                    <a16:creationId xmlns:a16="http://schemas.microsoft.com/office/drawing/2014/main" id="{AE1E094D-0579-48EB-A335-6DABE2E7A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" y="2726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2" name="Oval 32">
                <a:extLst>
                  <a:ext uri="{FF2B5EF4-FFF2-40B4-BE49-F238E27FC236}">
                    <a16:creationId xmlns:a16="http://schemas.microsoft.com/office/drawing/2014/main" id="{C0617AC7-A322-491B-87A5-A591D25C92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1" y="2438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3" name="Oval 33">
                <a:extLst>
                  <a:ext uri="{FF2B5EF4-FFF2-40B4-BE49-F238E27FC236}">
                    <a16:creationId xmlns:a16="http://schemas.microsoft.com/office/drawing/2014/main" id="{C2603DEA-8359-455A-9C10-81A212359D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9" y="2630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261" name="グループ化 260">
              <a:extLst>
                <a:ext uri="{FF2B5EF4-FFF2-40B4-BE49-F238E27FC236}">
                  <a16:creationId xmlns:a16="http://schemas.microsoft.com/office/drawing/2014/main" id="{E9FC18F5-9797-498C-81E6-EA316686B9F1}"/>
                </a:ext>
              </a:extLst>
            </p:cNvPr>
            <p:cNvGrpSpPr/>
            <p:nvPr/>
          </p:nvGrpSpPr>
          <p:grpSpPr>
            <a:xfrm rot="3418916">
              <a:off x="1775387" y="2884638"/>
              <a:ext cx="358775" cy="287337"/>
              <a:chOff x="4188987" y="1295168"/>
              <a:chExt cx="358775" cy="287337"/>
            </a:xfrm>
          </p:grpSpPr>
          <p:sp>
            <p:nvSpPr>
              <p:cNvPr id="262" name="Freeform 103">
                <a:extLst>
                  <a:ext uri="{FF2B5EF4-FFF2-40B4-BE49-F238E27FC236}">
                    <a16:creationId xmlns:a16="http://schemas.microsoft.com/office/drawing/2014/main" id="{CA8A3A6B-FF7F-4647-A3CB-B96D3FCA8D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8987" y="1295168"/>
                <a:ext cx="203080" cy="287337"/>
              </a:xfrm>
              <a:custGeom>
                <a:avLst/>
                <a:gdLst/>
                <a:ahLst/>
                <a:cxnLst>
                  <a:cxn ang="0">
                    <a:pos x="126" y="12"/>
                  </a:cxn>
                  <a:cxn ang="0">
                    <a:pos x="90" y="162"/>
                  </a:cxn>
                  <a:cxn ang="0">
                    <a:pos x="54" y="174"/>
                  </a:cxn>
                  <a:cxn ang="0">
                    <a:pos x="42" y="192"/>
                  </a:cxn>
                  <a:cxn ang="0">
                    <a:pos x="24" y="198"/>
                  </a:cxn>
                  <a:cxn ang="0">
                    <a:pos x="0" y="252"/>
                  </a:cxn>
                  <a:cxn ang="0">
                    <a:pos x="18" y="264"/>
                  </a:cxn>
                  <a:cxn ang="0">
                    <a:pos x="30" y="246"/>
                  </a:cxn>
                  <a:cxn ang="0">
                    <a:pos x="48" y="234"/>
                  </a:cxn>
                  <a:cxn ang="0">
                    <a:pos x="120" y="198"/>
                  </a:cxn>
                  <a:cxn ang="0">
                    <a:pos x="120" y="48"/>
                  </a:cxn>
                  <a:cxn ang="0">
                    <a:pos x="126" y="12"/>
                  </a:cxn>
                </a:cxnLst>
                <a:rect l="0" t="0" r="r" b="b"/>
                <a:pathLst>
                  <a:path w="150" h="265">
                    <a:moveTo>
                      <a:pt x="126" y="12"/>
                    </a:moveTo>
                    <a:cubicBezTo>
                      <a:pt x="41" y="29"/>
                      <a:pt x="134" y="0"/>
                      <a:pt x="90" y="162"/>
                    </a:cubicBezTo>
                    <a:cubicBezTo>
                      <a:pt x="87" y="174"/>
                      <a:pt x="54" y="174"/>
                      <a:pt x="54" y="174"/>
                    </a:cubicBezTo>
                    <a:cubicBezTo>
                      <a:pt x="50" y="180"/>
                      <a:pt x="48" y="187"/>
                      <a:pt x="42" y="192"/>
                    </a:cubicBezTo>
                    <a:cubicBezTo>
                      <a:pt x="37" y="196"/>
                      <a:pt x="28" y="194"/>
                      <a:pt x="24" y="198"/>
                    </a:cubicBezTo>
                    <a:cubicBezTo>
                      <a:pt x="19" y="203"/>
                      <a:pt x="3" y="244"/>
                      <a:pt x="0" y="252"/>
                    </a:cubicBezTo>
                    <a:cubicBezTo>
                      <a:pt x="6" y="256"/>
                      <a:pt x="11" y="265"/>
                      <a:pt x="18" y="264"/>
                    </a:cubicBezTo>
                    <a:cubicBezTo>
                      <a:pt x="25" y="263"/>
                      <a:pt x="25" y="251"/>
                      <a:pt x="30" y="246"/>
                    </a:cubicBezTo>
                    <a:cubicBezTo>
                      <a:pt x="35" y="241"/>
                      <a:pt x="42" y="237"/>
                      <a:pt x="48" y="234"/>
                    </a:cubicBezTo>
                    <a:cubicBezTo>
                      <a:pt x="72" y="222"/>
                      <a:pt x="94" y="207"/>
                      <a:pt x="120" y="198"/>
                    </a:cubicBezTo>
                    <a:cubicBezTo>
                      <a:pt x="150" y="153"/>
                      <a:pt x="136" y="97"/>
                      <a:pt x="120" y="48"/>
                    </a:cubicBezTo>
                    <a:cubicBezTo>
                      <a:pt x="128" y="24"/>
                      <a:pt x="126" y="36"/>
                      <a:pt x="126" y="1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263" name="Freeform 104">
                <a:extLst>
                  <a:ext uri="{FF2B5EF4-FFF2-40B4-BE49-F238E27FC236}">
                    <a16:creationId xmlns:a16="http://schemas.microsoft.com/office/drawing/2014/main" id="{1C173286-D988-461C-8C7F-B521117D950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44682" y="1295168"/>
                <a:ext cx="203080" cy="287337"/>
              </a:xfrm>
              <a:custGeom>
                <a:avLst/>
                <a:gdLst/>
                <a:ahLst/>
                <a:cxnLst>
                  <a:cxn ang="0">
                    <a:pos x="126" y="12"/>
                  </a:cxn>
                  <a:cxn ang="0">
                    <a:pos x="90" y="162"/>
                  </a:cxn>
                  <a:cxn ang="0">
                    <a:pos x="54" y="174"/>
                  </a:cxn>
                  <a:cxn ang="0">
                    <a:pos x="42" y="192"/>
                  </a:cxn>
                  <a:cxn ang="0">
                    <a:pos x="24" y="198"/>
                  </a:cxn>
                  <a:cxn ang="0">
                    <a:pos x="0" y="252"/>
                  </a:cxn>
                  <a:cxn ang="0">
                    <a:pos x="18" y="264"/>
                  </a:cxn>
                  <a:cxn ang="0">
                    <a:pos x="30" y="246"/>
                  </a:cxn>
                  <a:cxn ang="0">
                    <a:pos x="48" y="234"/>
                  </a:cxn>
                  <a:cxn ang="0">
                    <a:pos x="120" y="198"/>
                  </a:cxn>
                  <a:cxn ang="0">
                    <a:pos x="120" y="48"/>
                  </a:cxn>
                  <a:cxn ang="0">
                    <a:pos x="126" y="12"/>
                  </a:cxn>
                </a:cxnLst>
                <a:rect l="0" t="0" r="r" b="b"/>
                <a:pathLst>
                  <a:path w="150" h="265">
                    <a:moveTo>
                      <a:pt x="126" y="12"/>
                    </a:moveTo>
                    <a:cubicBezTo>
                      <a:pt x="41" y="29"/>
                      <a:pt x="134" y="0"/>
                      <a:pt x="90" y="162"/>
                    </a:cubicBezTo>
                    <a:cubicBezTo>
                      <a:pt x="87" y="174"/>
                      <a:pt x="54" y="174"/>
                      <a:pt x="54" y="174"/>
                    </a:cubicBezTo>
                    <a:cubicBezTo>
                      <a:pt x="50" y="180"/>
                      <a:pt x="48" y="187"/>
                      <a:pt x="42" y="192"/>
                    </a:cubicBezTo>
                    <a:cubicBezTo>
                      <a:pt x="37" y="196"/>
                      <a:pt x="28" y="194"/>
                      <a:pt x="24" y="198"/>
                    </a:cubicBezTo>
                    <a:cubicBezTo>
                      <a:pt x="19" y="203"/>
                      <a:pt x="3" y="244"/>
                      <a:pt x="0" y="252"/>
                    </a:cubicBezTo>
                    <a:cubicBezTo>
                      <a:pt x="6" y="256"/>
                      <a:pt x="11" y="265"/>
                      <a:pt x="18" y="264"/>
                    </a:cubicBezTo>
                    <a:cubicBezTo>
                      <a:pt x="25" y="263"/>
                      <a:pt x="25" y="251"/>
                      <a:pt x="30" y="246"/>
                    </a:cubicBezTo>
                    <a:cubicBezTo>
                      <a:pt x="35" y="241"/>
                      <a:pt x="42" y="237"/>
                      <a:pt x="48" y="234"/>
                    </a:cubicBezTo>
                    <a:cubicBezTo>
                      <a:pt x="72" y="222"/>
                      <a:pt x="94" y="207"/>
                      <a:pt x="120" y="198"/>
                    </a:cubicBezTo>
                    <a:cubicBezTo>
                      <a:pt x="150" y="153"/>
                      <a:pt x="136" y="97"/>
                      <a:pt x="120" y="48"/>
                    </a:cubicBezTo>
                    <a:cubicBezTo>
                      <a:pt x="128" y="24"/>
                      <a:pt x="126" y="36"/>
                      <a:pt x="126" y="1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shade val="46275"/>
                      <a:invGamma/>
                    </a:schemeClr>
                  </a:gs>
                  <a:gs pos="5000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ja-JP" altLang="en-US"/>
              </a:p>
            </p:txBody>
          </p:sp>
        </p:grpSp>
      </p:grpSp>
      <p:grpSp>
        <p:nvGrpSpPr>
          <p:cNvPr id="278" name="グループ化 277">
            <a:extLst>
              <a:ext uri="{FF2B5EF4-FFF2-40B4-BE49-F238E27FC236}">
                <a16:creationId xmlns:a16="http://schemas.microsoft.com/office/drawing/2014/main" id="{C7B68ED1-1253-4189-A3B1-0D145339485D}"/>
              </a:ext>
            </a:extLst>
          </p:cNvPr>
          <p:cNvGrpSpPr/>
          <p:nvPr/>
        </p:nvGrpSpPr>
        <p:grpSpPr>
          <a:xfrm rot="19561829">
            <a:off x="1168181" y="2069567"/>
            <a:ext cx="809418" cy="807422"/>
            <a:chOff x="1168181" y="2069567"/>
            <a:chExt cx="809418" cy="807422"/>
          </a:xfrm>
        </p:grpSpPr>
        <p:grpSp>
          <p:nvGrpSpPr>
            <p:cNvPr id="83" name="Group 61">
              <a:extLst>
                <a:ext uri="{FF2B5EF4-FFF2-40B4-BE49-F238E27FC236}">
                  <a16:creationId xmlns:a16="http://schemas.microsoft.com/office/drawing/2014/main" id="{AC7B9C5B-FF87-4D07-84B1-9FC664A2BB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1799" y="2069567"/>
              <a:ext cx="685800" cy="685800"/>
              <a:chOff x="1473" y="2390"/>
              <a:chExt cx="432" cy="432"/>
            </a:xfrm>
          </p:grpSpPr>
          <p:sp>
            <p:nvSpPr>
              <p:cNvPr id="84" name="Oval 62">
                <a:extLst>
                  <a:ext uri="{FF2B5EF4-FFF2-40B4-BE49-F238E27FC236}">
                    <a16:creationId xmlns:a16="http://schemas.microsoft.com/office/drawing/2014/main" id="{91B4033A-EEDA-4B91-8C71-BD06ED95B7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3" y="2390"/>
                <a:ext cx="432" cy="432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85" name="Oval 63">
                <a:extLst>
                  <a:ext uri="{FF2B5EF4-FFF2-40B4-BE49-F238E27FC236}">
                    <a16:creationId xmlns:a16="http://schemas.microsoft.com/office/drawing/2014/main" id="{7C9E0B28-4AD3-4DEF-B086-EAA8B977DD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1" y="2438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86" name="Oval 64">
                <a:extLst>
                  <a:ext uri="{FF2B5EF4-FFF2-40B4-BE49-F238E27FC236}">
                    <a16:creationId xmlns:a16="http://schemas.microsoft.com/office/drawing/2014/main" id="{CC01A1D9-C955-4615-AA04-B8C276E903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3" y="2726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7" name="Oval 65">
                <a:extLst>
                  <a:ext uri="{FF2B5EF4-FFF2-40B4-BE49-F238E27FC236}">
                    <a16:creationId xmlns:a16="http://schemas.microsoft.com/office/drawing/2014/main" id="{E0911EE5-9E11-446B-B5B8-624A092C47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9" y="2678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8" name="Oval 66">
                <a:extLst>
                  <a:ext uri="{FF2B5EF4-FFF2-40B4-BE49-F238E27FC236}">
                    <a16:creationId xmlns:a16="http://schemas.microsoft.com/office/drawing/2014/main" id="{8107C70D-B978-4AC7-9C75-3CF842AAF4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9" y="2534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9" name="Oval 67">
                <a:extLst>
                  <a:ext uri="{FF2B5EF4-FFF2-40B4-BE49-F238E27FC236}">
                    <a16:creationId xmlns:a16="http://schemas.microsoft.com/office/drawing/2014/main" id="{045C251E-FC51-4E48-90E3-A35F9D2CD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" y="2726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0" name="Oval 68">
                <a:extLst>
                  <a:ext uri="{FF2B5EF4-FFF2-40B4-BE49-F238E27FC236}">
                    <a16:creationId xmlns:a16="http://schemas.microsoft.com/office/drawing/2014/main" id="{79C54FAD-222E-46EA-A2DB-7E894935FB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1" y="2438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1" name="Oval 69">
                <a:extLst>
                  <a:ext uri="{FF2B5EF4-FFF2-40B4-BE49-F238E27FC236}">
                    <a16:creationId xmlns:a16="http://schemas.microsoft.com/office/drawing/2014/main" id="{AF5833F8-8A20-4612-B5FB-AE49588672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9" y="2630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264" name="グループ化 263">
              <a:extLst>
                <a:ext uri="{FF2B5EF4-FFF2-40B4-BE49-F238E27FC236}">
                  <a16:creationId xmlns:a16="http://schemas.microsoft.com/office/drawing/2014/main" id="{72961014-447D-4EEB-B015-22C501773983}"/>
                </a:ext>
              </a:extLst>
            </p:cNvPr>
            <p:cNvGrpSpPr/>
            <p:nvPr/>
          </p:nvGrpSpPr>
          <p:grpSpPr>
            <a:xfrm rot="1937413">
              <a:off x="1168181" y="2589652"/>
              <a:ext cx="358775" cy="287337"/>
              <a:chOff x="4188987" y="1295168"/>
              <a:chExt cx="358775" cy="287337"/>
            </a:xfrm>
          </p:grpSpPr>
          <p:sp>
            <p:nvSpPr>
              <p:cNvPr id="265" name="Freeform 103">
                <a:extLst>
                  <a:ext uri="{FF2B5EF4-FFF2-40B4-BE49-F238E27FC236}">
                    <a16:creationId xmlns:a16="http://schemas.microsoft.com/office/drawing/2014/main" id="{BADF9C98-2FE5-422A-98C8-42E79ECB4E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8987" y="1295168"/>
                <a:ext cx="203080" cy="287337"/>
              </a:xfrm>
              <a:custGeom>
                <a:avLst/>
                <a:gdLst/>
                <a:ahLst/>
                <a:cxnLst>
                  <a:cxn ang="0">
                    <a:pos x="126" y="12"/>
                  </a:cxn>
                  <a:cxn ang="0">
                    <a:pos x="90" y="162"/>
                  </a:cxn>
                  <a:cxn ang="0">
                    <a:pos x="54" y="174"/>
                  </a:cxn>
                  <a:cxn ang="0">
                    <a:pos x="42" y="192"/>
                  </a:cxn>
                  <a:cxn ang="0">
                    <a:pos x="24" y="198"/>
                  </a:cxn>
                  <a:cxn ang="0">
                    <a:pos x="0" y="252"/>
                  </a:cxn>
                  <a:cxn ang="0">
                    <a:pos x="18" y="264"/>
                  </a:cxn>
                  <a:cxn ang="0">
                    <a:pos x="30" y="246"/>
                  </a:cxn>
                  <a:cxn ang="0">
                    <a:pos x="48" y="234"/>
                  </a:cxn>
                  <a:cxn ang="0">
                    <a:pos x="120" y="198"/>
                  </a:cxn>
                  <a:cxn ang="0">
                    <a:pos x="120" y="48"/>
                  </a:cxn>
                  <a:cxn ang="0">
                    <a:pos x="126" y="12"/>
                  </a:cxn>
                </a:cxnLst>
                <a:rect l="0" t="0" r="r" b="b"/>
                <a:pathLst>
                  <a:path w="150" h="265">
                    <a:moveTo>
                      <a:pt x="126" y="12"/>
                    </a:moveTo>
                    <a:cubicBezTo>
                      <a:pt x="41" y="29"/>
                      <a:pt x="134" y="0"/>
                      <a:pt x="90" y="162"/>
                    </a:cubicBezTo>
                    <a:cubicBezTo>
                      <a:pt x="87" y="174"/>
                      <a:pt x="54" y="174"/>
                      <a:pt x="54" y="174"/>
                    </a:cubicBezTo>
                    <a:cubicBezTo>
                      <a:pt x="50" y="180"/>
                      <a:pt x="48" y="187"/>
                      <a:pt x="42" y="192"/>
                    </a:cubicBezTo>
                    <a:cubicBezTo>
                      <a:pt x="37" y="196"/>
                      <a:pt x="28" y="194"/>
                      <a:pt x="24" y="198"/>
                    </a:cubicBezTo>
                    <a:cubicBezTo>
                      <a:pt x="19" y="203"/>
                      <a:pt x="3" y="244"/>
                      <a:pt x="0" y="252"/>
                    </a:cubicBezTo>
                    <a:cubicBezTo>
                      <a:pt x="6" y="256"/>
                      <a:pt x="11" y="265"/>
                      <a:pt x="18" y="264"/>
                    </a:cubicBezTo>
                    <a:cubicBezTo>
                      <a:pt x="25" y="263"/>
                      <a:pt x="25" y="251"/>
                      <a:pt x="30" y="246"/>
                    </a:cubicBezTo>
                    <a:cubicBezTo>
                      <a:pt x="35" y="241"/>
                      <a:pt x="42" y="237"/>
                      <a:pt x="48" y="234"/>
                    </a:cubicBezTo>
                    <a:cubicBezTo>
                      <a:pt x="72" y="222"/>
                      <a:pt x="94" y="207"/>
                      <a:pt x="120" y="198"/>
                    </a:cubicBezTo>
                    <a:cubicBezTo>
                      <a:pt x="150" y="153"/>
                      <a:pt x="136" y="97"/>
                      <a:pt x="120" y="48"/>
                    </a:cubicBezTo>
                    <a:cubicBezTo>
                      <a:pt x="128" y="24"/>
                      <a:pt x="126" y="36"/>
                      <a:pt x="126" y="1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266" name="Freeform 104">
                <a:extLst>
                  <a:ext uri="{FF2B5EF4-FFF2-40B4-BE49-F238E27FC236}">
                    <a16:creationId xmlns:a16="http://schemas.microsoft.com/office/drawing/2014/main" id="{B40FF1A2-85C0-4FAC-B47B-D68718CBCB2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44682" y="1295168"/>
                <a:ext cx="203080" cy="287337"/>
              </a:xfrm>
              <a:custGeom>
                <a:avLst/>
                <a:gdLst/>
                <a:ahLst/>
                <a:cxnLst>
                  <a:cxn ang="0">
                    <a:pos x="126" y="12"/>
                  </a:cxn>
                  <a:cxn ang="0">
                    <a:pos x="90" y="162"/>
                  </a:cxn>
                  <a:cxn ang="0">
                    <a:pos x="54" y="174"/>
                  </a:cxn>
                  <a:cxn ang="0">
                    <a:pos x="42" y="192"/>
                  </a:cxn>
                  <a:cxn ang="0">
                    <a:pos x="24" y="198"/>
                  </a:cxn>
                  <a:cxn ang="0">
                    <a:pos x="0" y="252"/>
                  </a:cxn>
                  <a:cxn ang="0">
                    <a:pos x="18" y="264"/>
                  </a:cxn>
                  <a:cxn ang="0">
                    <a:pos x="30" y="246"/>
                  </a:cxn>
                  <a:cxn ang="0">
                    <a:pos x="48" y="234"/>
                  </a:cxn>
                  <a:cxn ang="0">
                    <a:pos x="120" y="198"/>
                  </a:cxn>
                  <a:cxn ang="0">
                    <a:pos x="120" y="48"/>
                  </a:cxn>
                  <a:cxn ang="0">
                    <a:pos x="126" y="12"/>
                  </a:cxn>
                </a:cxnLst>
                <a:rect l="0" t="0" r="r" b="b"/>
                <a:pathLst>
                  <a:path w="150" h="265">
                    <a:moveTo>
                      <a:pt x="126" y="12"/>
                    </a:moveTo>
                    <a:cubicBezTo>
                      <a:pt x="41" y="29"/>
                      <a:pt x="134" y="0"/>
                      <a:pt x="90" y="162"/>
                    </a:cubicBezTo>
                    <a:cubicBezTo>
                      <a:pt x="87" y="174"/>
                      <a:pt x="54" y="174"/>
                      <a:pt x="54" y="174"/>
                    </a:cubicBezTo>
                    <a:cubicBezTo>
                      <a:pt x="50" y="180"/>
                      <a:pt x="48" y="187"/>
                      <a:pt x="42" y="192"/>
                    </a:cubicBezTo>
                    <a:cubicBezTo>
                      <a:pt x="37" y="196"/>
                      <a:pt x="28" y="194"/>
                      <a:pt x="24" y="198"/>
                    </a:cubicBezTo>
                    <a:cubicBezTo>
                      <a:pt x="19" y="203"/>
                      <a:pt x="3" y="244"/>
                      <a:pt x="0" y="252"/>
                    </a:cubicBezTo>
                    <a:cubicBezTo>
                      <a:pt x="6" y="256"/>
                      <a:pt x="11" y="265"/>
                      <a:pt x="18" y="264"/>
                    </a:cubicBezTo>
                    <a:cubicBezTo>
                      <a:pt x="25" y="263"/>
                      <a:pt x="25" y="251"/>
                      <a:pt x="30" y="246"/>
                    </a:cubicBezTo>
                    <a:cubicBezTo>
                      <a:pt x="35" y="241"/>
                      <a:pt x="42" y="237"/>
                      <a:pt x="48" y="234"/>
                    </a:cubicBezTo>
                    <a:cubicBezTo>
                      <a:pt x="72" y="222"/>
                      <a:pt x="94" y="207"/>
                      <a:pt x="120" y="198"/>
                    </a:cubicBezTo>
                    <a:cubicBezTo>
                      <a:pt x="150" y="153"/>
                      <a:pt x="136" y="97"/>
                      <a:pt x="120" y="48"/>
                    </a:cubicBezTo>
                    <a:cubicBezTo>
                      <a:pt x="128" y="24"/>
                      <a:pt x="126" y="36"/>
                      <a:pt x="126" y="1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shade val="46275"/>
                      <a:invGamma/>
                    </a:schemeClr>
                  </a:gs>
                  <a:gs pos="5000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ja-JP" altLang="en-US"/>
              </a:p>
            </p:txBody>
          </p:sp>
        </p:grpSp>
      </p:grpSp>
      <p:grpSp>
        <p:nvGrpSpPr>
          <p:cNvPr id="277" name="グループ化 276">
            <a:extLst>
              <a:ext uri="{FF2B5EF4-FFF2-40B4-BE49-F238E27FC236}">
                <a16:creationId xmlns:a16="http://schemas.microsoft.com/office/drawing/2014/main" id="{79033915-2521-401A-89EB-2C0E9D765C51}"/>
              </a:ext>
            </a:extLst>
          </p:cNvPr>
          <p:cNvGrpSpPr/>
          <p:nvPr/>
        </p:nvGrpSpPr>
        <p:grpSpPr>
          <a:xfrm rot="9742075">
            <a:off x="1596599" y="1558577"/>
            <a:ext cx="685800" cy="891990"/>
            <a:chOff x="1596599" y="1558577"/>
            <a:chExt cx="685800" cy="891990"/>
          </a:xfrm>
        </p:grpSpPr>
        <p:grpSp>
          <p:nvGrpSpPr>
            <p:cNvPr id="92" name="Group 70">
              <a:extLst>
                <a:ext uri="{FF2B5EF4-FFF2-40B4-BE49-F238E27FC236}">
                  <a16:creationId xmlns:a16="http://schemas.microsoft.com/office/drawing/2014/main" id="{89DD6AD7-FFC6-42A1-A250-EF37DA9626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6599" y="1764767"/>
              <a:ext cx="685800" cy="685800"/>
              <a:chOff x="1473" y="2390"/>
              <a:chExt cx="432" cy="432"/>
            </a:xfrm>
          </p:grpSpPr>
          <p:sp>
            <p:nvSpPr>
              <p:cNvPr id="93" name="Oval 71">
                <a:extLst>
                  <a:ext uri="{FF2B5EF4-FFF2-40B4-BE49-F238E27FC236}">
                    <a16:creationId xmlns:a16="http://schemas.microsoft.com/office/drawing/2014/main" id="{3132C8A9-3170-4A1C-BFA0-D22513731D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3" y="2390"/>
                <a:ext cx="432" cy="432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94" name="Oval 72">
                <a:extLst>
                  <a:ext uri="{FF2B5EF4-FFF2-40B4-BE49-F238E27FC236}">
                    <a16:creationId xmlns:a16="http://schemas.microsoft.com/office/drawing/2014/main" id="{3F854AB7-978E-4174-9F88-68FD4629D2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1" y="2438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95" name="Oval 73">
                <a:extLst>
                  <a:ext uri="{FF2B5EF4-FFF2-40B4-BE49-F238E27FC236}">
                    <a16:creationId xmlns:a16="http://schemas.microsoft.com/office/drawing/2014/main" id="{D2848E64-568A-44E8-910E-8D1828136C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3" y="2726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6" name="Oval 74">
                <a:extLst>
                  <a:ext uri="{FF2B5EF4-FFF2-40B4-BE49-F238E27FC236}">
                    <a16:creationId xmlns:a16="http://schemas.microsoft.com/office/drawing/2014/main" id="{4F8C4AC1-7173-4812-BF1C-83D74E539D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9" y="2678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7" name="Oval 75">
                <a:extLst>
                  <a:ext uri="{FF2B5EF4-FFF2-40B4-BE49-F238E27FC236}">
                    <a16:creationId xmlns:a16="http://schemas.microsoft.com/office/drawing/2014/main" id="{B9264B4F-BE9E-447C-8915-22B4C879A2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9" y="2534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8" name="Oval 76">
                <a:extLst>
                  <a:ext uri="{FF2B5EF4-FFF2-40B4-BE49-F238E27FC236}">
                    <a16:creationId xmlns:a16="http://schemas.microsoft.com/office/drawing/2014/main" id="{1A0E9136-5366-4493-8738-1CFEF101FD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" y="2726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9" name="Oval 77">
                <a:extLst>
                  <a:ext uri="{FF2B5EF4-FFF2-40B4-BE49-F238E27FC236}">
                    <a16:creationId xmlns:a16="http://schemas.microsoft.com/office/drawing/2014/main" id="{57F52E8E-D336-478A-B91C-90D016CF0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1" y="2438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00" name="Oval 78">
                <a:extLst>
                  <a:ext uri="{FF2B5EF4-FFF2-40B4-BE49-F238E27FC236}">
                    <a16:creationId xmlns:a16="http://schemas.microsoft.com/office/drawing/2014/main" id="{01B0FA6C-FC53-42B9-BDB5-9738E57DB4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9" y="2630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267" name="グループ化 266">
              <a:extLst>
                <a:ext uri="{FF2B5EF4-FFF2-40B4-BE49-F238E27FC236}">
                  <a16:creationId xmlns:a16="http://schemas.microsoft.com/office/drawing/2014/main" id="{F5EE18E6-DF68-4A13-807D-30AF60D9B40E}"/>
                </a:ext>
              </a:extLst>
            </p:cNvPr>
            <p:cNvGrpSpPr/>
            <p:nvPr/>
          </p:nvGrpSpPr>
          <p:grpSpPr>
            <a:xfrm rot="12501244">
              <a:off x="1908482" y="1558577"/>
              <a:ext cx="358775" cy="287337"/>
              <a:chOff x="4188987" y="1295168"/>
              <a:chExt cx="358775" cy="287337"/>
            </a:xfrm>
          </p:grpSpPr>
          <p:sp>
            <p:nvSpPr>
              <p:cNvPr id="268" name="Freeform 103">
                <a:extLst>
                  <a:ext uri="{FF2B5EF4-FFF2-40B4-BE49-F238E27FC236}">
                    <a16:creationId xmlns:a16="http://schemas.microsoft.com/office/drawing/2014/main" id="{C06A6387-3F46-434A-8364-4AC0EF52D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8987" y="1295168"/>
                <a:ext cx="203080" cy="287337"/>
              </a:xfrm>
              <a:custGeom>
                <a:avLst/>
                <a:gdLst/>
                <a:ahLst/>
                <a:cxnLst>
                  <a:cxn ang="0">
                    <a:pos x="126" y="12"/>
                  </a:cxn>
                  <a:cxn ang="0">
                    <a:pos x="90" y="162"/>
                  </a:cxn>
                  <a:cxn ang="0">
                    <a:pos x="54" y="174"/>
                  </a:cxn>
                  <a:cxn ang="0">
                    <a:pos x="42" y="192"/>
                  </a:cxn>
                  <a:cxn ang="0">
                    <a:pos x="24" y="198"/>
                  </a:cxn>
                  <a:cxn ang="0">
                    <a:pos x="0" y="252"/>
                  </a:cxn>
                  <a:cxn ang="0">
                    <a:pos x="18" y="264"/>
                  </a:cxn>
                  <a:cxn ang="0">
                    <a:pos x="30" y="246"/>
                  </a:cxn>
                  <a:cxn ang="0">
                    <a:pos x="48" y="234"/>
                  </a:cxn>
                  <a:cxn ang="0">
                    <a:pos x="120" y="198"/>
                  </a:cxn>
                  <a:cxn ang="0">
                    <a:pos x="120" y="48"/>
                  </a:cxn>
                  <a:cxn ang="0">
                    <a:pos x="126" y="12"/>
                  </a:cxn>
                </a:cxnLst>
                <a:rect l="0" t="0" r="r" b="b"/>
                <a:pathLst>
                  <a:path w="150" h="265">
                    <a:moveTo>
                      <a:pt x="126" y="12"/>
                    </a:moveTo>
                    <a:cubicBezTo>
                      <a:pt x="41" y="29"/>
                      <a:pt x="134" y="0"/>
                      <a:pt x="90" y="162"/>
                    </a:cubicBezTo>
                    <a:cubicBezTo>
                      <a:pt x="87" y="174"/>
                      <a:pt x="54" y="174"/>
                      <a:pt x="54" y="174"/>
                    </a:cubicBezTo>
                    <a:cubicBezTo>
                      <a:pt x="50" y="180"/>
                      <a:pt x="48" y="187"/>
                      <a:pt x="42" y="192"/>
                    </a:cubicBezTo>
                    <a:cubicBezTo>
                      <a:pt x="37" y="196"/>
                      <a:pt x="28" y="194"/>
                      <a:pt x="24" y="198"/>
                    </a:cubicBezTo>
                    <a:cubicBezTo>
                      <a:pt x="19" y="203"/>
                      <a:pt x="3" y="244"/>
                      <a:pt x="0" y="252"/>
                    </a:cubicBezTo>
                    <a:cubicBezTo>
                      <a:pt x="6" y="256"/>
                      <a:pt x="11" y="265"/>
                      <a:pt x="18" y="264"/>
                    </a:cubicBezTo>
                    <a:cubicBezTo>
                      <a:pt x="25" y="263"/>
                      <a:pt x="25" y="251"/>
                      <a:pt x="30" y="246"/>
                    </a:cubicBezTo>
                    <a:cubicBezTo>
                      <a:pt x="35" y="241"/>
                      <a:pt x="42" y="237"/>
                      <a:pt x="48" y="234"/>
                    </a:cubicBezTo>
                    <a:cubicBezTo>
                      <a:pt x="72" y="222"/>
                      <a:pt x="94" y="207"/>
                      <a:pt x="120" y="198"/>
                    </a:cubicBezTo>
                    <a:cubicBezTo>
                      <a:pt x="150" y="153"/>
                      <a:pt x="136" y="97"/>
                      <a:pt x="120" y="48"/>
                    </a:cubicBezTo>
                    <a:cubicBezTo>
                      <a:pt x="128" y="24"/>
                      <a:pt x="126" y="36"/>
                      <a:pt x="126" y="1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269" name="Freeform 104">
                <a:extLst>
                  <a:ext uri="{FF2B5EF4-FFF2-40B4-BE49-F238E27FC236}">
                    <a16:creationId xmlns:a16="http://schemas.microsoft.com/office/drawing/2014/main" id="{753E171B-72B9-4286-8768-A8B686EED0B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44682" y="1295168"/>
                <a:ext cx="203080" cy="287337"/>
              </a:xfrm>
              <a:custGeom>
                <a:avLst/>
                <a:gdLst/>
                <a:ahLst/>
                <a:cxnLst>
                  <a:cxn ang="0">
                    <a:pos x="126" y="12"/>
                  </a:cxn>
                  <a:cxn ang="0">
                    <a:pos x="90" y="162"/>
                  </a:cxn>
                  <a:cxn ang="0">
                    <a:pos x="54" y="174"/>
                  </a:cxn>
                  <a:cxn ang="0">
                    <a:pos x="42" y="192"/>
                  </a:cxn>
                  <a:cxn ang="0">
                    <a:pos x="24" y="198"/>
                  </a:cxn>
                  <a:cxn ang="0">
                    <a:pos x="0" y="252"/>
                  </a:cxn>
                  <a:cxn ang="0">
                    <a:pos x="18" y="264"/>
                  </a:cxn>
                  <a:cxn ang="0">
                    <a:pos x="30" y="246"/>
                  </a:cxn>
                  <a:cxn ang="0">
                    <a:pos x="48" y="234"/>
                  </a:cxn>
                  <a:cxn ang="0">
                    <a:pos x="120" y="198"/>
                  </a:cxn>
                  <a:cxn ang="0">
                    <a:pos x="120" y="48"/>
                  </a:cxn>
                  <a:cxn ang="0">
                    <a:pos x="126" y="12"/>
                  </a:cxn>
                </a:cxnLst>
                <a:rect l="0" t="0" r="r" b="b"/>
                <a:pathLst>
                  <a:path w="150" h="265">
                    <a:moveTo>
                      <a:pt x="126" y="12"/>
                    </a:moveTo>
                    <a:cubicBezTo>
                      <a:pt x="41" y="29"/>
                      <a:pt x="134" y="0"/>
                      <a:pt x="90" y="162"/>
                    </a:cubicBezTo>
                    <a:cubicBezTo>
                      <a:pt x="87" y="174"/>
                      <a:pt x="54" y="174"/>
                      <a:pt x="54" y="174"/>
                    </a:cubicBezTo>
                    <a:cubicBezTo>
                      <a:pt x="50" y="180"/>
                      <a:pt x="48" y="187"/>
                      <a:pt x="42" y="192"/>
                    </a:cubicBezTo>
                    <a:cubicBezTo>
                      <a:pt x="37" y="196"/>
                      <a:pt x="28" y="194"/>
                      <a:pt x="24" y="198"/>
                    </a:cubicBezTo>
                    <a:cubicBezTo>
                      <a:pt x="19" y="203"/>
                      <a:pt x="3" y="244"/>
                      <a:pt x="0" y="252"/>
                    </a:cubicBezTo>
                    <a:cubicBezTo>
                      <a:pt x="6" y="256"/>
                      <a:pt x="11" y="265"/>
                      <a:pt x="18" y="264"/>
                    </a:cubicBezTo>
                    <a:cubicBezTo>
                      <a:pt x="25" y="263"/>
                      <a:pt x="25" y="251"/>
                      <a:pt x="30" y="246"/>
                    </a:cubicBezTo>
                    <a:cubicBezTo>
                      <a:pt x="35" y="241"/>
                      <a:pt x="42" y="237"/>
                      <a:pt x="48" y="234"/>
                    </a:cubicBezTo>
                    <a:cubicBezTo>
                      <a:pt x="72" y="222"/>
                      <a:pt x="94" y="207"/>
                      <a:pt x="120" y="198"/>
                    </a:cubicBezTo>
                    <a:cubicBezTo>
                      <a:pt x="150" y="153"/>
                      <a:pt x="136" y="97"/>
                      <a:pt x="120" y="48"/>
                    </a:cubicBezTo>
                    <a:cubicBezTo>
                      <a:pt x="128" y="24"/>
                      <a:pt x="126" y="36"/>
                      <a:pt x="126" y="1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shade val="46275"/>
                      <a:invGamma/>
                    </a:schemeClr>
                  </a:gs>
                  <a:gs pos="5000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ja-JP" altLang="en-US"/>
              </a:p>
            </p:txBody>
          </p:sp>
        </p:grpSp>
      </p:grpSp>
      <p:grpSp>
        <p:nvGrpSpPr>
          <p:cNvPr id="274" name="グループ化 273">
            <a:extLst>
              <a:ext uri="{FF2B5EF4-FFF2-40B4-BE49-F238E27FC236}">
                <a16:creationId xmlns:a16="http://schemas.microsoft.com/office/drawing/2014/main" id="{C9A1C75D-82FA-49CA-82D7-F562257FED4C}"/>
              </a:ext>
            </a:extLst>
          </p:cNvPr>
          <p:cNvGrpSpPr/>
          <p:nvPr/>
        </p:nvGrpSpPr>
        <p:grpSpPr>
          <a:xfrm rot="5786258">
            <a:off x="2427013" y="2762765"/>
            <a:ext cx="900232" cy="685800"/>
            <a:chOff x="2434799" y="2755367"/>
            <a:chExt cx="900232" cy="685800"/>
          </a:xfrm>
        </p:grpSpPr>
        <p:grpSp>
          <p:nvGrpSpPr>
            <p:cNvPr id="101" name="Group 79">
              <a:extLst>
                <a:ext uri="{FF2B5EF4-FFF2-40B4-BE49-F238E27FC236}">
                  <a16:creationId xmlns:a16="http://schemas.microsoft.com/office/drawing/2014/main" id="{314AD3FD-FBC1-47C4-B7F2-1F9163E0B5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34799" y="2755367"/>
              <a:ext cx="685800" cy="685800"/>
              <a:chOff x="1473" y="2390"/>
              <a:chExt cx="432" cy="432"/>
            </a:xfrm>
          </p:grpSpPr>
          <p:sp>
            <p:nvSpPr>
              <p:cNvPr id="102" name="Oval 80">
                <a:extLst>
                  <a:ext uri="{FF2B5EF4-FFF2-40B4-BE49-F238E27FC236}">
                    <a16:creationId xmlns:a16="http://schemas.microsoft.com/office/drawing/2014/main" id="{342EBBF9-2444-43C3-A773-08DCF2FAC0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3" y="2390"/>
                <a:ext cx="432" cy="432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103" name="Oval 81">
                <a:extLst>
                  <a:ext uri="{FF2B5EF4-FFF2-40B4-BE49-F238E27FC236}">
                    <a16:creationId xmlns:a16="http://schemas.microsoft.com/office/drawing/2014/main" id="{34280EF7-C144-4060-8BB1-543F83886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1" y="2438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104" name="Oval 82">
                <a:extLst>
                  <a:ext uri="{FF2B5EF4-FFF2-40B4-BE49-F238E27FC236}">
                    <a16:creationId xmlns:a16="http://schemas.microsoft.com/office/drawing/2014/main" id="{C530EDF0-C0A7-444D-A22F-9362B7CC2F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3" y="2726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05" name="Oval 83">
                <a:extLst>
                  <a:ext uri="{FF2B5EF4-FFF2-40B4-BE49-F238E27FC236}">
                    <a16:creationId xmlns:a16="http://schemas.microsoft.com/office/drawing/2014/main" id="{67C98F99-35CE-41F4-941A-3600752C7E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9" y="2678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06" name="Oval 84">
                <a:extLst>
                  <a:ext uri="{FF2B5EF4-FFF2-40B4-BE49-F238E27FC236}">
                    <a16:creationId xmlns:a16="http://schemas.microsoft.com/office/drawing/2014/main" id="{41DB7428-939C-4BCD-ADC6-F2ACECF190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9" y="2534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07" name="Oval 85">
                <a:extLst>
                  <a:ext uri="{FF2B5EF4-FFF2-40B4-BE49-F238E27FC236}">
                    <a16:creationId xmlns:a16="http://schemas.microsoft.com/office/drawing/2014/main" id="{341A32D7-33FB-45DA-B126-DC7794DFDF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" y="2726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08" name="Oval 86">
                <a:extLst>
                  <a:ext uri="{FF2B5EF4-FFF2-40B4-BE49-F238E27FC236}">
                    <a16:creationId xmlns:a16="http://schemas.microsoft.com/office/drawing/2014/main" id="{C5957B5E-DFEF-4E40-9C45-63B7CDA3F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1" y="2438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09" name="Oval 87">
                <a:extLst>
                  <a:ext uri="{FF2B5EF4-FFF2-40B4-BE49-F238E27FC236}">
                    <a16:creationId xmlns:a16="http://schemas.microsoft.com/office/drawing/2014/main" id="{DC8FEB2B-151A-4772-AD19-D96911F189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9" y="2630"/>
                <a:ext cx="48" cy="48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270" name="グループ化 269">
              <a:extLst>
                <a:ext uri="{FF2B5EF4-FFF2-40B4-BE49-F238E27FC236}">
                  <a16:creationId xmlns:a16="http://schemas.microsoft.com/office/drawing/2014/main" id="{96D12001-BB17-4036-B487-5A8F7C8BB6BE}"/>
                </a:ext>
              </a:extLst>
            </p:cNvPr>
            <p:cNvGrpSpPr/>
            <p:nvPr/>
          </p:nvGrpSpPr>
          <p:grpSpPr>
            <a:xfrm rot="16200000">
              <a:off x="3011975" y="3014864"/>
              <a:ext cx="358775" cy="287337"/>
              <a:chOff x="4188987" y="1295168"/>
              <a:chExt cx="358775" cy="287337"/>
            </a:xfrm>
          </p:grpSpPr>
          <p:sp>
            <p:nvSpPr>
              <p:cNvPr id="271" name="Freeform 103">
                <a:extLst>
                  <a:ext uri="{FF2B5EF4-FFF2-40B4-BE49-F238E27FC236}">
                    <a16:creationId xmlns:a16="http://schemas.microsoft.com/office/drawing/2014/main" id="{07250080-F072-4F11-90FA-EB8F26EED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8987" y="1295168"/>
                <a:ext cx="203080" cy="287337"/>
              </a:xfrm>
              <a:custGeom>
                <a:avLst/>
                <a:gdLst/>
                <a:ahLst/>
                <a:cxnLst>
                  <a:cxn ang="0">
                    <a:pos x="126" y="12"/>
                  </a:cxn>
                  <a:cxn ang="0">
                    <a:pos x="90" y="162"/>
                  </a:cxn>
                  <a:cxn ang="0">
                    <a:pos x="54" y="174"/>
                  </a:cxn>
                  <a:cxn ang="0">
                    <a:pos x="42" y="192"/>
                  </a:cxn>
                  <a:cxn ang="0">
                    <a:pos x="24" y="198"/>
                  </a:cxn>
                  <a:cxn ang="0">
                    <a:pos x="0" y="252"/>
                  </a:cxn>
                  <a:cxn ang="0">
                    <a:pos x="18" y="264"/>
                  </a:cxn>
                  <a:cxn ang="0">
                    <a:pos x="30" y="246"/>
                  </a:cxn>
                  <a:cxn ang="0">
                    <a:pos x="48" y="234"/>
                  </a:cxn>
                  <a:cxn ang="0">
                    <a:pos x="120" y="198"/>
                  </a:cxn>
                  <a:cxn ang="0">
                    <a:pos x="120" y="48"/>
                  </a:cxn>
                  <a:cxn ang="0">
                    <a:pos x="126" y="12"/>
                  </a:cxn>
                </a:cxnLst>
                <a:rect l="0" t="0" r="r" b="b"/>
                <a:pathLst>
                  <a:path w="150" h="265">
                    <a:moveTo>
                      <a:pt x="126" y="12"/>
                    </a:moveTo>
                    <a:cubicBezTo>
                      <a:pt x="41" y="29"/>
                      <a:pt x="134" y="0"/>
                      <a:pt x="90" y="162"/>
                    </a:cubicBezTo>
                    <a:cubicBezTo>
                      <a:pt x="87" y="174"/>
                      <a:pt x="54" y="174"/>
                      <a:pt x="54" y="174"/>
                    </a:cubicBezTo>
                    <a:cubicBezTo>
                      <a:pt x="50" y="180"/>
                      <a:pt x="48" y="187"/>
                      <a:pt x="42" y="192"/>
                    </a:cubicBezTo>
                    <a:cubicBezTo>
                      <a:pt x="37" y="196"/>
                      <a:pt x="28" y="194"/>
                      <a:pt x="24" y="198"/>
                    </a:cubicBezTo>
                    <a:cubicBezTo>
                      <a:pt x="19" y="203"/>
                      <a:pt x="3" y="244"/>
                      <a:pt x="0" y="252"/>
                    </a:cubicBezTo>
                    <a:cubicBezTo>
                      <a:pt x="6" y="256"/>
                      <a:pt x="11" y="265"/>
                      <a:pt x="18" y="264"/>
                    </a:cubicBezTo>
                    <a:cubicBezTo>
                      <a:pt x="25" y="263"/>
                      <a:pt x="25" y="251"/>
                      <a:pt x="30" y="246"/>
                    </a:cubicBezTo>
                    <a:cubicBezTo>
                      <a:pt x="35" y="241"/>
                      <a:pt x="42" y="237"/>
                      <a:pt x="48" y="234"/>
                    </a:cubicBezTo>
                    <a:cubicBezTo>
                      <a:pt x="72" y="222"/>
                      <a:pt x="94" y="207"/>
                      <a:pt x="120" y="198"/>
                    </a:cubicBezTo>
                    <a:cubicBezTo>
                      <a:pt x="150" y="153"/>
                      <a:pt x="136" y="97"/>
                      <a:pt x="120" y="48"/>
                    </a:cubicBezTo>
                    <a:cubicBezTo>
                      <a:pt x="128" y="24"/>
                      <a:pt x="126" y="36"/>
                      <a:pt x="126" y="1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272" name="Freeform 104">
                <a:extLst>
                  <a:ext uri="{FF2B5EF4-FFF2-40B4-BE49-F238E27FC236}">
                    <a16:creationId xmlns:a16="http://schemas.microsoft.com/office/drawing/2014/main" id="{35404AC4-188B-40EF-BACF-68AC08AA181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44682" y="1295168"/>
                <a:ext cx="203080" cy="287337"/>
              </a:xfrm>
              <a:custGeom>
                <a:avLst/>
                <a:gdLst/>
                <a:ahLst/>
                <a:cxnLst>
                  <a:cxn ang="0">
                    <a:pos x="126" y="12"/>
                  </a:cxn>
                  <a:cxn ang="0">
                    <a:pos x="90" y="162"/>
                  </a:cxn>
                  <a:cxn ang="0">
                    <a:pos x="54" y="174"/>
                  </a:cxn>
                  <a:cxn ang="0">
                    <a:pos x="42" y="192"/>
                  </a:cxn>
                  <a:cxn ang="0">
                    <a:pos x="24" y="198"/>
                  </a:cxn>
                  <a:cxn ang="0">
                    <a:pos x="0" y="252"/>
                  </a:cxn>
                  <a:cxn ang="0">
                    <a:pos x="18" y="264"/>
                  </a:cxn>
                  <a:cxn ang="0">
                    <a:pos x="30" y="246"/>
                  </a:cxn>
                  <a:cxn ang="0">
                    <a:pos x="48" y="234"/>
                  </a:cxn>
                  <a:cxn ang="0">
                    <a:pos x="120" y="198"/>
                  </a:cxn>
                  <a:cxn ang="0">
                    <a:pos x="120" y="48"/>
                  </a:cxn>
                  <a:cxn ang="0">
                    <a:pos x="126" y="12"/>
                  </a:cxn>
                </a:cxnLst>
                <a:rect l="0" t="0" r="r" b="b"/>
                <a:pathLst>
                  <a:path w="150" h="265">
                    <a:moveTo>
                      <a:pt x="126" y="12"/>
                    </a:moveTo>
                    <a:cubicBezTo>
                      <a:pt x="41" y="29"/>
                      <a:pt x="134" y="0"/>
                      <a:pt x="90" y="162"/>
                    </a:cubicBezTo>
                    <a:cubicBezTo>
                      <a:pt x="87" y="174"/>
                      <a:pt x="54" y="174"/>
                      <a:pt x="54" y="174"/>
                    </a:cubicBezTo>
                    <a:cubicBezTo>
                      <a:pt x="50" y="180"/>
                      <a:pt x="48" y="187"/>
                      <a:pt x="42" y="192"/>
                    </a:cubicBezTo>
                    <a:cubicBezTo>
                      <a:pt x="37" y="196"/>
                      <a:pt x="28" y="194"/>
                      <a:pt x="24" y="198"/>
                    </a:cubicBezTo>
                    <a:cubicBezTo>
                      <a:pt x="19" y="203"/>
                      <a:pt x="3" y="244"/>
                      <a:pt x="0" y="252"/>
                    </a:cubicBezTo>
                    <a:cubicBezTo>
                      <a:pt x="6" y="256"/>
                      <a:pt x="11" y="265"/>
                      <a:pt x="18" y="264"/>
                    </a:cubicBezTo>
                    <a:cubicBezTo>
                      <a:pt x="25" y="263"/>
                      <a:pt x="25" y="251"/>
                      <a:pt x="30" y="246"/>
                    </a:cubicBezTo>
                    <a:cubicBezTo>
                      <a:pt x="35" y="241"/>
                      <a:pt x="42" y="237"/>
                      <a:pt x="48" y="234"/>
                    </a:cubicBezTo>
                    <a:cubicBezTo>
                      <a:pt x="72" y="222"/>
                      <a:pt x="94" y="207"/>
                      <a:pt x="120" y="198"/>
                    </a:cubicBezTo>
                    <a:cubicBezTo>
                      <a:pt x="150" y="153"/>
                      <a:pt x="136" y="97"/>
                      <a:pt x="120" y="48"/>
                    </a:cubicBezTo>
                    <a:cubicBezTo>
                      <a:pt x="128" y="24"/>
                      <a:pt x="126" y="36"/>
                      <a:pt x="126" y="1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shade val="46275"/>
                      <a:invGamma/>
                    </a:schemeClr>
                  </a:gs>
                  <a:gs pos="5000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ja-JP" altLang="en-US"/>
              </a:p>
            </p:txBody>
          </p:sp>
        </p:grpSp>
      </p:grpSp>
      <p:sp>
        <p:nvSpPr>
          <p:cNvPr id="110" name="Text Box 88">
            <a:extLst>
              <a:ext uri="{FF2B5EF4-FFF2-40B4-BE49-F238E27FC236}">
                <a16:creationId xmlns:a16="http://schemas.microsoft.com/office/drawing/2014/main" id="{FF2C9444-B6F9-4B6D-8728-2F2D777FE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44" y="2548197"/>
            <a:ext cx="917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chemeClr val="accent2"/>
                </a:solidFill>
              </a:rPr>
              <a:t>Attack</a:t>
            </a:r>
          </a:p>
        </p:txBody>
      </p:sp>
    </p:spTree>
    <p:extLst>
      <p:ext uri="{BB962C8B-B14F-4D97-AF65-F5344CB8AC3E}">
        <p14:creationId xmlns:p14="http://schemas.microsoft.com/office/powerpoint/2010/main" val="195045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07407E-6 L 0.00435 -0.0497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L -0.03785 0.0405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11111E-6 L -0.14132 0.1620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66" y="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02691 0.0085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0.00093 L -0.03837 0.0069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0.0625 0.16713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8356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  <p:bldP spid="37" grpId="0"/>
      <p:bldP spid="47" grpId="0" animBg="1"/>
      <p:bldP spid="64" grpId="0"/>
      <p:bldP spid="188" grpId="0" animBg="1"/>
      <p:bldP spid="189" grpId="0"/>
      <p:bldP spid="195" grpId="0" animBg="1"/>
      <p:bldP spid="1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 9"/>
          <p:cNvSpPr>
            <a:spLocks/>
          </p:cNvSpPr>
          <p:nvPr/>
        </p:nvSpPr>
        <p:spPr bwMode="auto">
          <a:xfrm>
            <a:off x="464357" y="3103355"/>
            <a:ext cx="4090989" cy="3600450"/>
          </a:xfrm>
          <a:custGeom>
            <a:avLst/>
            <a:gdLst/>
            <a:ahLst/>
            <a:cxnLst>
              <a:cxn ang="0">
                <a:pos x="216" y="58"/>
              </a:cxn>
              <a:cxn ang="0">
                <a:pos x="456" y="34"/>
              </a:cxn>
              <a:cxn ang="0">
                <a:pos x="872" y="26"/>
              </a:cxn>
              <a:cxn ang="0">
                <a:pos x="1512" y="66"/>
              </a:cxn>
              <a:cxn ang="0">
                <a:pos x="1640" y="74"/>
              </a:cxn>
              <a:cxn ang="0">
                <a:pos x="1616" y="106"/>
              </a:cxn>
              <a:cxn ang="0">
                <a:pos x="1600" y="130"/>
              </a:cxn>
              <a:cxn ang="0">
                <a:pos x="1608" y="170"/>
              </a:cxn>
              <a:cxn ang="0">
                <a:pos x="1368" y="178"/>
              </a:cxn>
              <a:cxn ang="0">
                <a:pos x="1248" y="202"/>
              </a:cxn>
              <a:cxn ang="0">
                <a:pos x="1336" y="234"/>
              </a:cxn>
              <a:cxn ang="0">
                <a:pos x="1120" y="258"/>
              </a:cxn>
              <a:cxn ang="0">
                <a:pos x="928" y="282"/>
              </a:cxn>
              <a:cxn ang="0">
                <a:pos x="808" y="314"/>
              </a:cxn>
              <a:cxn ang="0">
                <a:pos x="792" y="274"/>
              </a:cxn>
              <a:cxn ang="0">
                <a:pos x="104" y="266"/>
              </a:cxn>
              <a:cxn ang="0">
                <a:pos x="64" y="258"/>
              </a:cxn>
              <a:cxn ang="0">
                <a:pos x="40" y="250"/>
              </a:cxn>
              <a:cxn ang="0">
                <a:pos x="64" y="234"/>
              </a:cxn>
              <a:cxn ang="0">
                <a:pos x="72" y="186"/>
              </a:cxn>
              <a:cxn ang="0">
                <a:pos x="24" y="170"/>
              </a:cxn>
              <a:cxn ang="0">
                <a:pos x="0" y="162"/>
              </a:cxn>
              <a:cxn ang="0">
                <a:pos x="192" y="114"/>
              </a:cxn>
              <a:cxn ang="0">
                <a:pos x="176" y="90"/>
              </a:cxn>
              <a:cxn ang="0">
                <a:pos x="112" y="74"/>
              </a:cxn>
              <a:cxn ang="0">
                <a:pos x="216" y="58"/>
              </a:cxn>
            </a:cxnLst>
            <a:rect l="0" t="0" r="r" b="b"/>
            <a:pathLst>
              <a:path w="1700" h="314">
                <a:moveTo>
                  <a:pt x="216" y="58"/>
                </a:moveTo>
                <a:cubicBezTo>
                  <a:pt x="310" y="42"/>
                  <a:pt x="335" y="40"/>
                  <a:pt x="456" y="34"/>
                </a:cubicBezTo>
                <a:cubicBezTo>
                  <a:pt x="657" y="0"/>
                  <a:pt x="520" y="17"/>
                  <a:pt x="872" y="26"/>
                </a:cubicBezTo>
                <a:cubicBezTo>
                  <a:pt x="1123" y="89"/>
                  <a:pt x="1064" y="59"/>
                  <a:pt x="1512" y="66"/>
                </a:cubicBezTo>
                <a:cubicBezTo>
                  <a:pt x="1555" y="69"/>
                  <a:pt x="1597" y="70"/>
                  <a:pt x="1640" y="74"/>
                </a:cubicBezTo>
                <a:cubicBezTo>
                  <a:pt x="1700" y="80"/>
                  <a:pt x="1630" y="101"/>
                  <a:pt x="1616" y="106"/>
                </a:cubicBezTo>
                <a:cubicBezTo>
                  <a:pt x="1611" y="114"/>
                  <a:pt x="1601" y="120"/>
                  <a:pt x="1600" y="130"/>
                </a:cubicBezTo>
                <a:cubicBezTo>
                  <a:pt x="1598" y="143"/>
                  <a:pt x="1621" y="167"/>
                  <a:pt x="1608" y="170"/>
                </a:cubicBezTo>
                <a:cubicBezTo>
                  <a:pt x="1530" y="186"/>
                  <a:pt x="1448" y="175"/>
                  <a:pt x="1368" y="178"/>
                </a:cubicBezTo>
                <a:cubicBezTo>
                  <a:pt x="1264" y="195"/>
                  <a:pt x="1303" y="184"/>
                  <a:pt x="1248" y="202"/>
                </a:cubicBezTo>
                <a:cubicBezTo>
                  <a:pt x="1278" y="217"/>
                  <a:pt x="1303" y="226"/>
                  <a:pt x="1336" y="234"/>
                </a:cubicBezTo>
                <a:cubicBezTo>
                  <a:pt x="1257" y="286"/>
                  <a:pt x="1331" y="243"/>
                  <a:pt x="1120" y="258"/>
                </a:cubicBezTo>
                <a:cubicBezTo>
                  <a:pt x="1057" y="262"/>
                  <a:pt x="991" y="273"/>
                  <a:pt x="928" y="282"/>
                </a:cubicBezTo>
                <a:cubicBezTo>
                  <a:pt x="888" y="295"/>
                  <a:pt x="849" y="304"/>
                  <a:pt x="808" y="314"/>
                </a:cubicBezTo>
                <a:cubicBezTo>
                  <a:pt x="813" y="298"/>
                  <a:pt x="829" y="275"/>
                  <a:pt x="792" y="274"/>
                </a:cubicBezTo>
                <a:cubicBezTo>
                  <a:pt x="563" y="266"/>
                  <a:pt x="333" y="269"/>
                  <a:pt x="104" y="266"/>
                </a:cubicBezTo>
                <a:cubicBezTo>
                  <a:pt x="91" y="263"/>
                  <a:pt x="77" y="261"/>
                  <a:pt x="64" y="258"/>
                </a:cubicBezTo>
                <a:cubicBezTo>
                  <a:pt x="56" y="256"/>
                  <a:pt x="40" y="258"/>
                  <a:pt x="40" y="250"/>
                </a:cubicBezTo>
                <a:cubicBezTo>
                  <a:pt x="40" y="240"/>
                  <a:pt x="56" y="239"/>
                  <a:pt x="64" y="234"/>
                </a:cubicBezTo>
                <a:cubicBezTo>
                  <a:pt x="72" y="222"/>
                  <a:pt x="94" y="202"/>
                  <a:pt x="72" y="186"/>
                </a:cubicBezTo>
                <a:cubicBezTo>
                  <a:pt x="58" y="176"/>
                  <a:pt x="40" y="175"/>
                  <a:pt x="24" y="170"/>
                </a:cubicBezTo>
                <a:cubicBezTo>
                  <a:pt x="16" y="167"/>
                  <a:pt x="0" y="162"/>
                  <a:pt x="0" y="162"/>
                </a:cubicBezTo>
                <a:cubicBezTo>
                  <a:pt x="63" y="120"/>
                  <a:pt x="166" y="193"/>
                  <a:pt x="192" y="114"/>
                </a:cubicBezTo>
                <a:cubicBezTo>
                  <a:pt x="187" y="106"/>
                  <a:pt x="185" y="94"/>
                  <a:pt x="176" y="90"/>
                </a:cubicBezTo>
                <a:cubicBezTo>
                  <a:pt x="156" y="80"/>
                  <a:pt x="112" y="74"/>
                  <a:pt x="112" y="74"/>
                </a:cubicBezTo>
                <a:cubicBezTo>
                  <a:pt x="212" y="66"/>
                  <a:pt x="185" y="89"/>
                  <a:pt x="216" y="58"/>
                </a:cubicBezTo>
                <a:close/>
              </a:path>
            </a:pathLst>
          </a:custGeom>
          <a:gradFill>
            <a:gsLst>
              <a:gs pos="93000">
                <a:schemeClr val="accent1">
                  <a:tint val="66000"/>
                  <a:satMod val="160000"/>
                </a:schemeClr>
              </a:gs>
              <a:gs pos="34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ＭＳ Ｐゴシック" pitchFamily="50" charset="-128"/>
            </a:endParaRPr>
          </a:p>
        </p:txBody>
      </p:sp>
      <p:sp>
        <p:nvSpPr>
          <p:cNvPr id="94" name="角丸四角形 93"/>
          <p:cNvSpPr/>
          <p:nvPr/>
        </p:nvSpPr>
        <p:spPr>
          <a:xfrm>
            <a:off x="1425740" y="4251608"/>
            <a:ext cx="1408475" cy="8268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231" name="Text Box 7"/>
          <p:cNvSpPr txBox="1">
            <a:spLocks noChangeArrowheads="1"/>
          </p:cNvSpPr>
          <p:nvPr/>
        </p:nvSpPr>
        <p:spPr bwMode="auto">
          <a:xfrm>
            <a:off x="549037" y="2132910"/>
            <a:ext cx="631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400" b="1" dirty="0"/>
              <a:t>CTL</a:t>
            </a:r>
          </a:p>
        </p:txBody>
      </p:sp>
      <p:sp>
        <p:nvSpPr>
          <p:cNvPr id="9232" name="Oval 106"/>
          <p:cNvSpPr>
            <a:spLocks noChangeArrowheads="1"/>
          </p:cNvSpPr>
          <p:nvPr/>
        </p:nvSpPr>
        <p:spPr bwMode="auto">
          <a:xfrm>
            <a:off x="990284" y="2579685"/>
            <a:ext cx="1223963" cy="10795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endParaRPr lang="ja-JP" altLang="en-US"/>
          </a:p>
        </p:txBody>
      </p:sp>
      <p:sp>
        <p:nvSpPr>
          <p:cNvPr id="9233" name="Line 107"/>
          <p:cNvSpPr>
            <a:spLocks noChangeShapeType="1"/>
          </p:cNvSpPr>
          <p:nvPr/>
        </p:nvSpPr>
        <p:spPr bwMode="auto">
          <a:xfrm flipH="1">
            <a:off x="2188483" y="2806371"/>
            <a:ext cx="460587" cy="201724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CFCEE403-87BD-46C7-B48F-9D287E57FDD1}"/>
              </a:ext>
            </a:extLst>
          </p:cNvPr>
          <p:cNvGrpSpPr/>
          <p:nvPr/>
        </p:nvGrpSpPr>
        <p:grpSpPr>
          <a:xfrm>
            <a:off x="2596599" y="1317049"/>
            <a:ext cx="3355553" cy="1612051"/>
            <a:chOff x="2596599" y="1317049"/>
            <a:chExt cx="3355553" cy="1612051"/>
          </a:xfrm>
        </p:grpSpPr>
        <p:sp>
          <p:nvSpPr>
            <p:cNvPr id="9222" name="AutoShape 3"/>
            <p:cNvSpPr>
              <a:spLocks noChangeArrowheads="1"/>
            </p:cNvSpPr>
            <p:nvPr/>
          </p:nvSpPr>
          <p:spPr bwMode="auto">
            <a:xfrm>
              <a:off x="2596599" y="1317049"/>
              <a:ext cx="3335619" cy="1600200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/>
              <a:endParaRPr lang="ja-JP" altLang="ja-JP" sz="2400">
                <a:solidFill>
                  <a:srgbClr val="FFFF66"/>
                </a:solidFill>
              </a:endParaRPr>
            </a:p>
          </p:txBody>
        </p:sp>
        <p:sp>
          <p:nvSpPr>
            <p:cNvPr id="9223" name="Text Box 125"/>
            <p:cNvSpPr txBox="1">
              <a:spLocks noChangeArrowheads="1"/>
            </p:cNvSpPr>
            <p:nvPr/>
          </p:nvSpPr>
          <p:spPr bwMode="auto">
            <a:xfrm>
              <a:off x="4059852" y="1444787"/>
              <a:ext cx="148748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r>
                <a:rPr lang="en-US" altLang="ja-JP" b="1">
                  <a:latin typeface="Arial" charset="0"/>
                </a:rPr>
                <a:t>T</a:t>
              </a:r>
              <a:r>
                <a:rPr lang="ja-JP" altLang="en-US" b="1">
                  <a:latin typeface="Arial" charset="0"/>
                </a:rPr>
                <a:t>細胞受容体</a:t>
              </a:r>
              <a:endParaRPr lang="en-US" altLang="ja-JP" b="1">
                <a:latin typeface="Arial" charset="0"/>
              </a:endParaRPr>
            </a:p>
          </p:txBody>
        </p:sp>
        <p:sp>
          <p:nvSpPr>
            <p:cNvPr id="9224" name="Line 126"/>
            <p:cNvSpPr>
              <a:spLocks noChangeShapeType="1"/>
            </p:cNvSpPr>
            <p:nvPr/>
          </p:nvSpPr>
          <p:spPr bwMode="auto">
            <a:xfrm flipH="1">
              <a:off x="3267689" y="1628937"/>
              <a:ext cx="7207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diamond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225" name="Line 127"/>
            <p:cNvSpPr>
              <a:spLocks noChangeShapeType="1"/>
            </p:cNvSpPr>
            <p:nvPr/>
          </p:nvSpPr>
          <p:spPr bwMode="auto">
            <a:xfrm flipH="1">
              <a:off x="3412152" y="2052800"/>
              <a:ext cx="5762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diamond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226" name="Text Box 128"/>
            <p:cNvSpPr txBox="1">
              <a:spLocks noChangeArrowheads="1"/>
            </p:cNvSpPr>
            <p:nvPr/>
          </p:nvSpPr>
          <p:spPr bwMode="auto">
            <a:xfrm>
              <a:off x="4059852" y="1844837"/>
              <a:ext cx="1071562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r>
                <a:rPr lang="ja-JP" altLang="en-US" sz="2000" b="1" dirty="0">
                  <a:solidFill>
                    <a:srgbClr val="FF0000"/>
                  </a:solidFill>
                  <a:latin typeface="Arial" charset="0"/>
                </a:rPr>
                <a:t>ペプチド</a:t>
              </a:r>
              <a:endParaRPr lang="en-US" altLang="ja-JP" sz="2000" b="1" dirty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227" name="Line 129"/>
            <p:cNvSpPr>
              <a:spLocks noChangeShapeType="1"/>
            </p:cNvSpPr>
            <p:nvPr/>
          </p:nvSpPr>
          <p:spPr bwMode="auto">
            <a:xfrm flipH="1">
              <a:off x="3196252" y="2668750"/>
              <a:ext cx="7921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diamond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228" name="Text Box 130"/>
            <p:cNvSpPr txBox="1">
              <a:spLocks noChangeArrowheads="1"/>
            </p:cNvSpPr>
            <p:nvPr/>
          </p:nvSpPr>
          <p:spPr bwMode="auto">
            <a:xfrm>
              <a:off x="4059852" y="2449675"/>
              <a:ext cx="189230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r>
                <a:rPr lang="en-US" altLang="ja-JP" b="1">
                  <a:latin typeface="Symbol" pitchFamily="18" charset="2"/>
                </a:rPr>
                <a:t>b</a:t>
              </a:r>
              <a:r>
                <a:rPr lang="en-US" altLang="ja-JP" b="1" baseline="-25000">
                  <a:latin typeface="Arial" charset="0"/>
                </a:rPr>
                <a:t>2</a:t>
              </a:r>
              <a:r>
                <a:rPr lang="en-US" altLang="ja-JP" b="1">
                  <a:latin typeface="Arial" charset="0"/>
                </a:rPr>
                <a:t>Microglobulin</a:t>
              </a:r>
            </a:p>
          </p:txBody>
        </p:sp>
        <p:sp>
          <p:nvSpPr>
            <p:cNvPr id="9229" name="Line 131"/>
            <p:cNvSpPr>
              <a:spLocks noChangeShapeType="1"/>
            </p:cNvSpPr>
            <p:nvPr/>
          </p:nvSpPr>
          <p:spPr bwMode="auto">
            <a:xfrm flipH="1">
              <a:off x="3267689" y="2309975"/>
              <a:ext cx="7207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diamond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230" name="Text Box 132"/>
            <p:cNvSpPr txBox="1">
              <a:spLocks noChangeArrowheads="1"/>
            </p:cNvSpPr>
            <p:nvPr/>
          </p:nvSpPr>
          <p:spPr bwMode="auto">
            <a:xfrm>
              <a:off x="4059852" y="2159162"/>
              <a:ext cx="65881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r>
                <a:rPr lang="en-US" altLang="ja-JP" b="1">
                  <a:latin typeface="Arial" charset="0"/>
                </a:rPr>
                <a:t>HLA</a:t>
              </a:r>
            </a:p>
          </p:txBody>
        </p:sp>
        <p:grpSp>
          <p:nvGrpSpPr>
            <p:cNvPr id="9234" name="Group 109"/>
            <p:cNvGrpSpPr>
              <a:grpSpLocks/>
            </p:cNvGrpSpPr>
            <p:nvPr/>
          </p:nvGrpSpPr>
          <p:grpSpPr bwMode="auto">
            <a:xfrm>
              <a:off x="2691427" y="1962312"/>
              <a:ext cx="728662" cy="966788"/>
              <a:chOff x="2200" y="3748"/>
              <a:chExt cx="320" cy="425"/>
            </a:xfrm>
          </p:grpSpPr>
          <p:grpSp>
            <p:nvGrpSpPr>
              <p:cNvPr id="9366" name="Group 110"/>
              <p:cNvGrpSpPr>
                <a:grpSpLocks/>
              </p:cNvGrpSpPr>
              <p:nvPr/>
            </p:nvGrpSpPr>
            <p:grpSpPr bwMode="auto">
              <a:xfrm>
                <a:off x="2229" y="3792"/>
                <a:ext cx="291" cy="381"/>
                <a:chOff x="2229" y="3792"/>
                <a:chExt cx="291" cy="381"/>
              </a:xfrm>
            </p:grpSpPr>
            <p:sp>
              <p:nvSpPr>
                <p:cNvPr id="28" name="Freeform 111"/>
                <p:cNvSpPr>
                  <a:spLocks/>
                </p:cNvSpPr>
                <p:nvPr/>
              </p:nvSpPr>
              <p:spPr bwMode="auto">
                <a:xfrm>
                  <a:off x="2229" y="3792"/>
                  <a:ext cx="291" cy="324"/>
                </a:xfrm>
                <a:custGeom>
                  <a:avLst/>
                  <a:gdLst/>
                  <a:ahLst/>
                  <a:cxnLst>
                    <a:cxn ang="0">
                      <a:pos x="69" y="294"/>
                    </a:cxn>
                    <a:cxn ang="0">
                      <a:pos x="21" y="78"/>
                    </a:cxn>
                    <a:cxn ang="0">
                      <a:pos x="9" y="0"/>
                    </a:cxn>
                    <a:cxn ang="0">
                      <a:pos x="69" y="36"/>
                    </a:cxn>
                    <a:cxn ang="0">
                      <a:pos x="123" y="78"/>
                    </a:cxn>
                    <a:cxn ang="0">
                      <a:pos x="189" y="72"/>
                    </a:cxn>
                    <a:cxn ang="0">
                      <a:pos x="237" y="36"/>
                    </a:cxn>
                    <a:cxn ang="0">
                      <a:pos x="291" y="18"/>
                    </a:cxn>
                    <a:cxn ang="0">
                      <a:pos x="249" y="78"/>
                    </a:cxn>
                    <a:cxn ang="0">
                      <a:pos x="129" y="108"/>
                    </a:cxn>
                    <a:cxn ang="0">
                      <a:pos x="81" y="324"/>
                    </a:cxn>
                    <a:cxn ang="0">
                      <a:pos x="69" y="294"/>
                    </a:cxn>
                  </a:cxnLst>
                  <a:rect l="0" t="0" r="r" b="b"/>
                  <a:pathLst>
                    <a:path w="291" h="324">
                      <a:moveTo>
                        <a:pt x="69" y="294"/>
                      </a:moveTo>
                      <a:cubicBezTo>
                        <a:pt x="86" y="243"/>
                        <a:pt x="96" y="103"/>
                        <a:pt x="21" y="78"/>
                      </a:cubicBezTo>
                      <a:cubicBezTo>
                        <a:pt x="0" y="46"/>
                        <a:pt x="3" y="41"/>
                        <a:pt x="9" y="0"/>
                      </a:cubicBezTo>
                      <a:cubicBezTo>
                        <a:pt x="70" y="10"/>
                        <a:pt x="27" y="8"/>
                        <a:pt x="69" y="36"/>
                      </a:cubicBezTo>
                      <a:cubicBezTo>
                        <a:pt x="85" y="85"/>
                        <a:pt x="68" y="70"/>
                        <a:pt x="123" y="78"/>
                      </a:cubicBezTo>
                      <a:cubicBezTo>
                        <a:pt x="145" y="76"/>
                        <a:pt x="167" y="77"/>
                        <a:pt x="189" y="72"/>
                      </a:cubicBezTo>
                      <a:cubicBezTo>
                        <a:pt x="211" y="67"/>
                        <a:pt x="215" y="43"/>
                        <a:pt x="237" y="36"/>
                      </a:cubicBezTo>
                      <a:cubicBezTo>
                        <a:pt x="247" y="5"/>
                        <a:pt x="261" y="12"/>
                        <a:pt x="291" y="18"/>
                      </a:cubicBezTo>
                      <a:cubicBezTo>
                        <a:pt x="283" y="73"/>
                        <a:pt x="286" y="53"/>
                        <a:pt x="249" y="78"/>
                      </a:cubicBezTo>
                      <a:cubicBezTo>
                        <a:pt x="234" y="123"/>
                        <a:pt x="169" y="105"/>
                        <a:pt x="129" y="108"/>
                      </a:cubicBezTo>
                      <a:cubicBezTo>
                        <a:pt x="86" y="173"/>
                        <a:pt x="155" y="299"/>
                        <a:pt x="81" y="324"/>
                      </a:cubicBezTo>
                      <a:cubicBezTo>
                        <a:pt x="74" y="302"/>
                        <a:pt x="78" y="312"/>
                        <a:pt x="69" y="294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latin typeface="+mn-lt"/>
                    <a:ea typeface="ＭＳ Ｐゴシック" pitchFamily="50" charset="-128"/>
                  </a:endParaRPr>
                </a:p>
              </p:txBody>
            </p:sp>
            <p:sp>
              <p:nvSpPr>
                <p:cNvPr id="9377" name="Freeform 112"/>
                <p:cNvSpPr>
                  <a:spLocks/>
                </p:cNvSpPr>
                <p:nvPr/>
              </p:nvSpPr>
              <p:spPr bwMode="auto">
                <a:xfrm>
                  <a:off x="2362" y="3932"/>
                  <a:ext cx="97" cy="241"/>
                </a:xfrm>
                <a:custGeom>
                  <a:avLst/>
                  <a:gdLst>
                    <a:gd name="T0" fmla="*/ 8 w 97"/>
                    <a:gd name="T1" fmla="*/ 178 h 241"/>
                    <a:gd name="T2" fmla="*/ 14 w 97"/>
                    <a:gd name="T3" fmla="*/ 16 h 241"/>
                    <a:gd name="T4" fmla="*/ 56 w 97"/>
                    <a:gd name="T5" fmla="*/ 40 h 241"/>
                    <a:gd name="T6" fmla="*/ 8 w 97"/>
                    <a:gd name="T7" fmla="*/ 178 h 24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7"/>
                    <a:gd name="T13" fmla="*/ 0 h 241"/>
                    <a:gd name="T14" fmla="*/ 97 w 97"/>
                    <a:gd name="T15" fmla="*/ 241 h 24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7" h="241">
                      <a:moveTo>
                        <a:pt x="8" y="178"/>
                      </a:moveTo>
                      <a:cubicBezTo>
                        <a:pt x="10" y="124"/>
                        <a:pt x="0" y="68"/>
                        <a:pt x="14" y="16"/>
                      </a:cubicBezTo>
                      <a:cubicBezTo>
                        <a:pt x="18" y="0"/>
                        <a:pt x="51" y="25"/>
                        <a:pt x="56" y="40"/>
                      </a:cubicBezTo>
                      <a:cubicBezTo>
                        <a:pt x="48" y="241"/>
                        <a:pt x="97" y="178"/>
                        <a:pt x="8" y="17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36206D"/>
                    </a:gs>
                    <a:gs pos="50000">
                      <a:srgbClr val="7546EC"/>
                    </a:gs>
                    <a:gs pos="100000">
                      <a:srgbClr val="36206D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9367" name="Group 113"/>
              <p:cNvGrpSpPr>
                <a:grpSpLocks/>
              </p:cNvGrpSpPr>
              <p:nvPr/>
            </p:nvGrpSpPr>
            <p:grpSpPr bwMode="auto">
              <a:xfrm>
                <a:off x="2200" y="3748"/>
                <a:ext cx="318" cy="92"/>
                <a:chOff x="2925" y="3656"/>
                <a:chExt cx="318" cy="92"/>
              </a:xfrm>
            </p:grpSpPr>
            <p:sp>
              <p:nvSpPr>
                <p:cNvPr id="9368" name="Oval 114"/>
                <p:cNvSpPr>
                  <a:spLocks noChangeArrowheads="1"/>
                </p:cNvSpPr>
                <p:nvPr/>
              </p:nvSpPr>
              <p:spPr bwMode="auto">
                <a:xfrm>
                  <a:off x="2971" y="3657"/>
                  <a:ext cx="46" cy="46"/>
                </a:xfrm>
                <a:prstGeom prst="ellipse">
                  <a:avLst/>
                </a:prstGeom>
                <a:solidFill>
                  <a:srgbClr val="7546E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369" name="Oval 115"/>
                <p:cNvSpPr>
                  <a:spLocks noChangeArrowheads="1"/>
                </p:cNvSpPr>
                <p:nvPr/>
              </p:nvSpPr>
              <p:spPr bwMode="auto">
                <a:xfrm>
                  <a:off x="2925" y="3657"/>
                  <a:ext cx="46" cy="46"/>
                </a:xfrm>
                <a:prstGeom prst="ellipse">
                  <a:avLst/>
                </a:prstGeom>
                <a:solidFill>
                  <a:srgbClr val="7546E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370" name="Oval 116"/>
                <p:cNvSpPr>
                  <a:spLocks noChangeArrowheads="1"/>
                </p:cNvSpPr>
                <p:nvPr/>
              </p:nvSpPr>
              <p:spPr bwMode="auto">
                <a:xfrm>
                  <a:off x="3084" y="3702"/>
                  <a:ext cx="46" cy="46"/>
                </a:xfrm>
                <a:prstGeom prst="ellipse">
                  <a:avLst/>
                </a:prstGeom>
                <a:solidFill>
                  <a:srgbClr val="7546E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371" name="Oval 117"/>
                <p:cNvSpPr>
                  <a:spLocks noChangeArrowheads="1"/>
                </p:cNvSpPr>
                <p:nvPr/>
              </p:nvSpPr>
              <p:spPr bwMode="auto">
                <a:xfrm>
                  <a:off x="3039" y="3702"/>
                  <a:ext cx="46" cy="46"/>
                </a:xfrm>
                <a:prstGeom prst="ellipse">
                  <a:avLst/>
                </a:prstGeom>
                <a:solidFill>
                  <a:srgbClr val="7546E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372" name="Oval 118"/>
                <p:cNvSpPr>
                  <a:spLocks noChangeArrowheads="1"/>
                </p:cNvSpPr>
                <p:nvPr/>
              </p:nvSpPr>
              <p:spPr bwMode="auto">
                <a:xfrm>
                  <a:off x="3107" y="3657"/>
                  <a:ext cx="46" cy="46"/>
                </a:xfrm>
                <a:prstGeom prst="ellipse">
                  <a:avLst/>
                </a:prstGeom>
                <a:solidFill>
                  <a:srgbClr val="7546E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373" name="Oval 119"/>
                <p:cNvSpPr>
                  <a:spLocks noChangeArrowheads="1"/>
                </p:cNvSpPr>
                <p:nvPr/>
              </p:nvSpPr>
              <p:spPr bwMode="auto">
                <a:xfrm>
                  <a:off x="3152" y="3657"/>
                  <a:ext cx="46" cy="46"/>
                </a:xfrm>
                <a:prstGeom prst="ellipse">
                  <a:avLst/>
                </a:prstGeom>
                <a:solidFill>
                  <a:srgbClr val="7546E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374" name="Oval 120"/>
                <p:cNvSpPr>
                  <a:spLocks noChangeArrowheads="1"/>
                </p:cNvSpPr>
                <p:nvPr/>
              </p:nvSpPr>
              <p:spPr bwMode="auto">
                <a:xfrm>
                  <a:off x="3197" y="3656"/>
                  <a:ext cx="46" cy="46"/>
                </a:xfrm>
                <a:prstGeom prst="ellipse">
                  <a:avLst/>
                </a:prstGeom>
                <a:solidFill>
                  <a:srgbClr val="7546E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375" name="Oval 121"/>
                <p:cNvSpPr>
                  <a:spLocks noChangeArrowheads="1"/>
                </p:cNvSpPr>
                <p:nvPr/>
              </p:nvSpPr>
              <p:spPr bwMode="auto">
                <a:xfrm>
                  <a:off x="3016" y="3657"/>
                  <a:ext cx="46" cy="46"/>
                </a:xfrm>
                <a:prstGeom prst="ellipse">
                  <a:avLst/>
                </a:prstGeom>
                <a:solidFill>
                  <a:srgbClr val="7546E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9pPr>
                </a:lstStyle>
                <a:p>
                  <a:endParaRPr lang="ja-JP" altLang="en-US"/>
                </a:p>
              </p:txBody>
            </p:sp>
          </p:grpSp>
        </p:grpSp>
        <p:grpSp>
          <p:nvGrpSpPr>
            <p:cNvPr id="9235" name="Group 122"/>
            <p:cNvGrpSpPr>
              <a:grpSpLocks/>
            </p:cNvGrpSpPr>
            <p:nvPr/>
          </p:nvGrpSpPr>
          <p:grpSpPr bwMode="auto">
            <a:xfrm>
              <a:off x="2691427" y="1444787"/>
              <a:ext cx="723900" cy="581025"/>
              <a:chOff x="2946" y="3294"/>
              <a:chExt cx="265" cy="265"/>
            </a:xfrm>
          </p:grpSpPr>
          <p:sp>
            <p:nvSpPr>
              <p:cNvPr id="16" name="Freeform 123"/>
              <p:cNvSpPr>
                <a:spLocks/>
              </p:cNvSpPr>
              <p:nvPr/>
            </p:nvSpPr>
            <p:spPr bwMode="auto">
              <a:xfrm>
                <a:off x="2946" y="3294"/>
                <a:ext cx="150" cy="265"/>
              </a:xfrm>
              <a:custGeom>
                <a:avLst/>
                <a:gdLst/>
                <a:ahLst/>
                <a:cxnLst>
                  <a:cxn ang="0">
                    <a:pos x="126" y="12"/>
                  </a:cxn>
                  <a:cxn ang="0">
                    <a:pos x="90" y="162"/>
                  </a:cxn>
                  <a:cxn ang="0">
                    <a:pos x="54" y="174"/>
                  </a:cxn>
                  <a:cxn ang="0">
                    <a:pos x="42" y="192"/>
                  </a:cxn>
                  <a:cxn ang="0">
                    <a:pos x="24" y="198"/>
                  </a:cxn>
                  <a:cxn ang="0">
                    <a:pos x="0" y="252"/>
                  </a:cxn>
                  <a:cxn ang="0">
                    <a:pos x="18" y="264"/>
                  </a:cxn>
                  <a:cxn ang="0">
                    <a:pos x="30" y="246"/>
                  </a:cxn>
                  <a:cxn ang="0">
                    <a:pos x="48" y="234"/>
                  </a:cxn>
                  <a:cxn ang="0">
                    <a:pos x="120" y="198"/>
                  </a:cxn>
                  <a:cxn ang="0">
                    <a:pos x="120" y="48"/>
                  </a:cxn>
                  <a:cxn ang="0">
                    <a:pos x="126" y="12"/>
                  </a:cxn>
                </a:cxnLst>
                <a:rect l="0" t="0" r="r" b="b"/>
                <a:pathLst>
                  <a:path w="150" h="265">
                    <a:moveTo>
                      <a:pt x="126" y="12"/>
                    </a:moveTo>
                    <a:cubicBezTo>
                      <a:pt x="41" y="29"/>
                      <a:pt x="134" y="0"/>
                      <a:pt x="90" y="162"/>
                    </a:cubicBezTo>
                    <a:cubicBezTo>
                      <a:pt x="87" y="174"/>
                      <a:pt x="54" y="174"/>
                      <a:pt x="54" y="174"/>
                    </a:cubicBezTo>
                    <a:cubicBezTo>
                      <a:pt x="50" y="180"/>
                      <a:pt x="48" y="187"/>
                      <a:pt x="42" y="192"/>
                    </a:cubicBezTo>
                    <a:cubicBezTo>
                      <a:pt x="37" y="196"/>
                      <a:pt x="28" y="194"/>
                      <a:pt x="24" y="198"/>
                    </a:cubicBezTo>
                    <a:cubicBezTo>
                      <a:pt x="19" y="203"/>
                      <a:pt x="3" y="244"/>
                      <a:pt x="0" y="252"/>
                    </a:cubicBezTo>
                    <a:cubicBezTo>
                      <a:pt x="6" y="256"/>
                      <a:pt x="11" y="265"/>
                      <a:pt x="18" y="264"/>
                    </a:cubicBezTo>
                    <a:cubicBezTo>
                      <a:pt x="25" y="263"/>
                      <a:pt x="25" y="251"/>
                      <a:pt x="30" y="246"/>
                    </a:cubicBezTo>
                    <a:cubicBezTo>
                      <a:pt x="35" y="241"/>
                      <a:pt x="42" y="237"/>
                      <a:pt x="48" y="234"/>
                    </a:cubicBezTo>
                    <a:cubicBezTo>
                      <a:pt x="72" y="222"/>
                      <a:pt x="94" y="207"/>
                      <a:pt x="120" y="198"/>
                    </a:cubicBezTo>
                    <a:cubicBezTo>
                      <a:pt x="150" y="153"/>
                      <a:pt x="136" y="97"/>
                      <a:pt x="120" y="48"/>
                    </a:cubicBezTo>
                    <a:cubicBezTo>
                      <a:pt x="128" y="24"/>
                      <a:pt x="126" y="36"/>
                      <a:pt x="126" y="1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latin typeface="+mn-lt"/>
                  <a:ea typeface="ＭＳ Ｐゴシック" pitchFamily="50" charset="-128"/>
                </a:endParaRPr>
              </a:p>
            </p:txBody>
          </p:sp>
          <p:sp>
            <p:nvSpPr>
              <p:cNvPr id="17" name="Freeform 124"/>
              <p:cNvSpPr>
                <a:spLocks/>
              </p:cNvSpPr>
              <p:nvPr/>
            </p:nvSpPr>
            <p:spPr bwMode="auto">
              <a:xfrm flipH="1">
                <a:off x="3061" y="3294"/>
                <a:ext cx="150" cy="265"/>
              </a:xfrm>
              <a:custGeom>
                <a:avLst/>
                <a:gdLst/>
                <a:ahLst/>
                <a:cxnLst>
                  <a:cxn ang="0">
                    <a:pos x="126" y="12"/>
                  </a:cxn>
                  <a:cxn ang="0">
                    <a:pos x="90" y="162"/>
                  </a:cxn>
                  <a:cxn ang="0">
                    <a:pos x="54" y="174"/>
                  </a:cxn>
                  <a:cxn ang="0">
                    <a:pos x="42" y="192"/>
                  </a:cxn>
                  <a:cxn ang="0">
                    <a:pos x="24" y="198"/>
                  </a:cxn>
                  <a:cxn ang="0">
                    <a:pos x="0" y="252"/>
                  </a:cxn>
                  <a:cxn ang="0">
                    <a:pos x="18" y="264"/>
                  </a:cxn>
                  <a:cxn ang="0">
                    <a:pos x="30" y="246"/>
                  </a:cxn>
                  <a:cxn ang="0">
                    <a:pos x="48" y="234"/>
                  </a:cxn>
                  <a:cxn ang="0">
                    <a:pos x="120" y="198"/>
                  </a:cxn>
                  <a:cxn ang="0">
                    <a:pos x="120" y="48"/>
                  </a:cxn>
                  <a:cxn ang="0">
                    <a:pos x="126" y="12"/>
                  </a:cxn>
                </a:cxnLst>
                <a:rect l="0" t="0" r="r" b="b"/>
                <a:pathLst>
                  <a:path w="150" h="265">
                    <a:moveTo>
                      <a:pt x="126" y="12"/>
                    </a:moveTo>
                    <a:cubicBezTo>
                      <a:pt x="41" y="29"/>
                      <a:pt x="134" y="0"/>
                      <a:pt x="90" y="162"/>
                    </a:cubicBezTo>
                    <a:cubicBezTo>
                      <a:pt x="87" y="174"/>
                      <a:pt x="54" y="174"/>
                      <a:pt x="54" y="174"/>
                    </a:cubicBezTo>
                    <a:cubicBezTo>
                      <a:pt x="50" y="180"/>
                      <a:pt x="48" y="187"/>
                      <a:pt x="42" y="192"/>
                    </a:cubicBezTo>
                    <a:cubicBezTo>
                      <a:pt x="37" y="196"/>
                      <a:pt x="28" y="194"/>
                      <a:pt x="24" y="198"/>
                    </a:cubicBezTo>
                    <a:cubicBezTo>
                      <a:pt x="19" y="203"/>
                      <a:pt x="3" y="244"/>
                      <a:pt x="0" y="252"/>
                    </a:cubicBezTo>
                    <a:cubicBezTo>
                      <a:pt x="6" y="256"/>
                      <a:pt x="11" y="265"/>
                      <a:pt x="18" y="264"/>
                    </a:cubicBezTo>
                    <a:cubicBezTo>
                      <a:pt x="25" y="263"/>
                      <a:pt x="25" y="251"/>
                      <a:pt x="30" y="246"/>
                    </a:cubicBezTo>
                    <a:cubicBezTo>
                      <a:pt x="35" y="241"/>
                      <a:pt x="42" y="237"/>
                      <a:pt x="48" y="234"/>
                    </a:cubicBezTo>
                    <a:cubicBezTo>
                      <a:pt x="72" y="222"/>
                      <a:pt x="94" y="207"/>
                      <a:pt x="120" y="198"/>
                    </a:cubicBezTo>
                    <a:cubicBezTo>
                      <a:pt x="150" y="153"/>
                      <a:pt x="136" y="97"/>
                      <a:pt x="120" y="48"/>
                    </a:cubicBezTo>
                    <a:cubicBezTo>
                      <a:pt x="128" y="24"/>
                      <a:pt x="126" y="36"/>
                      <a:pt x="126" y="1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shade val="46275"/>
                      <a:invGamma/>
                    </a:schemeClr>
                  </a:gs>
                  <a:gs pos="5000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latin typeface="+mn-lt"/>
                  <a:ea typeface="ＭＳ Ｐゴシック" pitchFamily="50" charset="-128"/>
                </a:endParaRPr>
              </a:p>
            </p:txBody>
          </p:sp>
        </p:grpSp>
      </p:grpSp>
      <p:grpSp>
        <p:nvGrpSpPr>
          <p:cNvPr id="9240" name="Group 89"/>
          <p:cNvGrpSpPr>
            <a:grpSpLocks/>
          </p:cNvGrpSpPr>
          <p:nvPr/>
        </p:nvGrpSpPr>
        <p:grpSpPr bwMode="auto">
          <a:xfrm>
            <a:off x="1455816" y="3146768"/>
            <a:ext cx="325437" cy="431800"/>
            <a:chOff x="2200" y="3748"/>
            <a:chExt cx="320" cy="425"/>
          </a:xfrm>
        </p:grpSpPr>
        <p:grpSp>
          <p:nvGrpSpPr>
            <p:cNvPr id="9352" name="Group 90"/>
            <p:cNvGrpSpPr>
              <a:grpSpLocks/>
            </p:cNvGrpSpPr>
            <p:nvPr/>
          </p:nvGrpSpPr>
          <p:grpSpPr bwMode="auto">
            <a:xfrm>
              <a:off x="2231" y="3792"/>
              <a:ext cx="289" cy="381"/>
              <a:chOff x="2231" y="3792"/>
              <a:chExt cx="289" cy="381"/>
            </a:xfrm>
          </p:grpSpPr>
          <p:sp>
            <p:nvSpPr>
              <p:cNvPr id="45" name="Freeform 91"/>
              <p:cNvSpPr>
                <a:spLocks/>
              </p:cNvSpPr>
              <p:nvPr/>
            </p:nvSpPr>
            <p:spPr bwMode="auto">
              <a:xfrm>
                <a:off x="2231" y="3792"/>
                <a:ext cx="289" cy="323"/>
              </a:xfrm>
              <a:custGeom>
                <a:avLst/>
                <a:gdLst/>
                <a:ahLst/>
                <a:cxnLst>
                  <a:cxn ang="0">
                    <a:pos x="69" y="294"/>
                  </a:cxn>
                  <a:cxn ang="0">
                    <a:pos x="21" y="78"/>
                  </a:cxn>
                  <a:cxn ang="0">
                    <a:pos x="9" y="0"/>
                  </a:cxn>
                  <a:cxn ang="0">
                    <a:pos x="69" y="36"/>
                  </a:cxn>
                  <a:cxn ang="0">
                    <a:pos x="123" y="78"/>
                  </a:cxn>
                  <a:cxn ang="0">
                    <a:pos x="189" y="72"/>
                  </a:cxn>
                  <a:cxn ang="0">
                    <a:pos x="237" y="36"/>
                  </a:cxn>
                  <a:cxn ang="0">
                    <a:pos x="291" y="18"/>
                  </a:cxn>
                  <a:cxn ang="0">
                    <a:pos x="249" y="78"/>
                  </a:cxn>
                  <a:cxn ang="0">
                    <a:pos x="129" y="108"/>
                  </a:cxn>
                  <a:cxn ang="0">
                    <a:pos x="81" y="324"/>
                  </a:cxn>
                  <a:cxn ang="0">
                    <a:pos x="69" y="294"/>
                  </a:cxn>
                </a:cxnLst>
                <a:rect l="0" t="0" r="r" b="b"/>
                <a:pathLst>
                  <a:path w="291" h="324">
                    <a:moveTo>
                      <a:pt x="69" y="294"/>
                    </a:moveTo>
                    <a:cubicBezTo>
                      <a:pt x="86" y="243"/>
                      <a:pt x="96" y="103"/>
                      <a:pt x="21" y="78"/>
                    </a:cubicBezTo>
                    <a:cubicBezTo>
                      <a:pt x="0" y="46"/>
                      <a:pt x="3" y="41"/>
                      <a:pt x="9" y="0"/>
                    </a:cubicBezTo>
                    <a:cubicBezTo>
                      <a:pt x="70" y="10"/>
                      <a:pt x="27" y="8"/>
                      <a:pt x="69" y="36"/>
                    </a:cubicBezTo>
                    <a:cubicBezTo>
                      <a:pt x="85" y="85"/>
                      <a:pt x="68" y="70"/>
                      <a:pt x="123" y="78"/>
                    </a:cubicBezTo>
                    <a:cubicBezTo>
                      <a:pt x="145" y="76"/>
                      <a:pt x="167" y="77"/>
                      <a:pt x="189" y="72"/>
                    </a:cubicBezTo>
                    <a:cubicBezTo>
                      <a:pt x="211" y="67"/>
                      <a:pt x="215" y="43"/>
                      <a:pt x="237" y="36"/>
                    </a:cubicBezTo>
                    <a:cubicBezTo>
                      <a:pt x="247" y="5"/>
                      <a:pt x="261" y="12"/>
                      <a:pt x="291" y="18"/>
                    </a:cubicBezTo>
                    <a:cubicBezTo>
                      <a:pt x="283" y="73"/>
                      <a:pt x="286" y="53"/>
                      <a:pt x="249" y="78"/>
                    </a:cubicBezTo>
                    <a:cubicBezTo>
                      <a:pt x="234" y="123"/>
                      <a:pt x="169" y="105"/>
                      <a:pt x="129" y="108"/>
                    </a:cubicBezTo>
                    <a:cubicBezTo>
                      <a:pt x="86" y="173"/>
                      <a:pt x="155" y="299"/>
                      <a:pt x="81" y="324"/>
                    </a:cubicBezTo>
                    <a:cubicBezTo>
                      <a:pt x="74" y="302"/>
                      <a:pt x="78" y="312"/>
                      <a:pt x="69" y="29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latin typeface="+mn-lt"/>
                  <a:ea typeface="ＭＳ Ｐゴシック" pitchFamily="50" charset="-128"/>
                </a:endParaRPr>
              </a:p>
            </p:txBody>
          </p:sp>
          <p:sp>
            <p:nvSpPr>
              <p:cNvPr id="9363" name="Freeform 92"/>
              <p:cNvSpPr>
                <a:spLocks/>
              </p:cNvSpPr>
              <p:nvPr/>
            </p:nvSpPr>
            <p:spPr bwMode="auto">
              <a:xfrm>
                <a:off x="2362" y="3932"/>
                <a:ext cx="97" cy="241"/>
              </a:xfrm>
              <a:custGeom>
                <a:avLst/>
                <a:gdLst>
                  <a:gd name="T0" fmla="*/ 8 w 97"/>
                  <a:gd name="T1" fmla="*/ 178 h 241"/>
                  <a:gd name="T2" fmla="*/ 14 w 97"/>
                  <a:gd name="T3" fmla="*/ 16 h 241"/>
                  <a:gd name="T4" fmla="*/ 56 w 97"/>
                  <a:gd name="T5" fmla="*/ 40 h 241"/>
                  <a:gd name="T6" fmla="*/ 8 w 97"/>
                  <a:gd name="T7" fmla="*/ 178 h 2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7"/>
                  <a:gd name="T13" fmla="*/ 0 h 241"/>
                  <a:gd name="T14" fmla="*/ 97 w 97"/>
                  <a:gd name="T15" fmla="*/ 241 h 2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7" h="241">
                    <a:moveTo>
                      <a:pt x="8" y="178"/>
                    </a:moveTo>
                    <a:cubicBezTo>
                      <a:pt x="10" y="124"/>
                      <a:pt x="0" y="68"/>
                      <a:pt x="14" y="16"/>
                    </a:cubicBezTo>
                    <a:cubicBezTo>
                      <a:pt x="18" y="0"/>
                      <a:pt x="51" y="25"/>
                      <a:pt x="56" y="40"/>
                    </a:cubicBezTo>
                    <a:cubicBezTo>
                      <a:pt x="48" y="241"/>
                      <a:pt x="97" y="178"/>
                      <a:pt x="8" y="17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36206D"/>
                  </a:gs>
                  <a:gs pos="50000">
                    <a:srgbClr val="7546EC"/>
                  </a:gs>
                  <a:gs pos="100000">
                    <a:srgbClr val="36206D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9353" name="Group 93"/>
            <p:cNvGrpSpPr>
              <a:grpSpLocks/>
            </p:cNvGrpSpPr>
            <p:nvPr/>
          </p:nvGrpSpPr>
          <p:grpSpPr bwMode="auto">
            <a:xfrm>
              <a:off x="2200" y="3748"/>
              <a:ext cx="318" cy="92"/>
              <a:chOff x="2925" y="3656"/>
              <a:chExt cx="318" cy="92"/>
            </a:xfrm>
          </p:grpSpPr>
          <p:sp>
            <p:nvSpPr>
              <p:cNvPr id="9354" name="Oval 94"/>
              <p:cNvSpPr>
                <a:spLocks noChangeArrowheads="1"/>
              </p:cNvSpPr>
              <p:nvPr/>
            </p:nvSpPr>
            <p:spPr bwMode="auto">
              <a:xfrm>
                <a:off x="2971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9355" name="Oval 95"/>
              <p:cNvSpPr>
                <a:spLocks noChangeArrowheads="1"/>
              </p:cNvSpPr>
              <p:nvPr/>
            </p:nvSpPr>
            <p:spPr bwMode="auto">
              <a:xfrm>
                <a:off x="2925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9356" name="Oval 96"/>
              <p:cNvSpPr>
                <a:spLocks noChangeArrowheads="1"/>
              </p:cNvSpPr>
              <p:nvPr/>
            </p:nvSpPr>
            <p:spPr bwMode="auto">
              <a:xfrm>
                <a:off x="3084" y="3702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9357" name="Oval 97"/>
              <p:cNvSpPr>
                <a:spLocks noChangeArrowheads="1"/>
              </p:cNvSpPr>
              <p:nvPr/>
            </p:nvSpPr>
            <p:spPr bwMode="auto">
              <a:xfrm>
                <a:off x="3039" y="3702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9358" name="Oval 98"/>
              <p:cNvSpPr>
                <a:spLocks noChangeArrowheads="1"/>
              </p:cNvSpPr>
              <p:nvPr/>
            </p:nvSpPr>
            <p:spPr bwMode="auto">
              <a:xfrm>
                <a:off x="3107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9359" name="Oval 99"/>
              <p:cNvSpPr>
                <a:spLocks noChangeArrowheads="1"/>
              </p:cNvSpPr>
              <p:nvPr/>
            </p:nvSpPr>
            <p:spPr bwMode="auto">
              <a:xfrm>
                <a:off x="3152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9360" name="Oval 100"/>
              <p:cNvSpPr>
                <a:spLocks noChangeArrowheads="1"/>
              </p:cNvSpPr>
              <p:nvPr/>
            </p:nvSpPr>
            <p:spPr bwMode="auto">
              <a:xfrm>
                <a:off x="3197" y="3656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9361" name="Oval 101"/>
              <p:cNvSpPr>
                <a:spLocks noChangeArrowheads="1"/>
              </p:cNvSpPr>
              <p:nvPr/>
            </p:nvSpPr>
            <p:spPr bwMode="auto">
              <a:xfrm>
                <a:off x="3016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</p:grpSp>
      </p:grpSp>
      <p:grpSp>
        <p:nvGrpSpPr>
          <p:cNvPr id="9245" name="Group 89"/>
          <p:cNvGrpSpPr>
            <a:grpSpLocks/>
          </p:cNvGrpSpPr>
          <p:nvPr/>
        </p:nvGrpSpPr>
        <p:grpSpPr bwMode="auto">
          <a:xfrm>
            <a:off x="2058313" y="3982895"/>
            <a:ext cx="325438" cy="431800"/>
            <a:chOff x="2200" y="3748"/>
            <a:chExt cx="320" cy="425"/>
          </a:xfrm>
        </p:grpSpPr>
        <p:grpSp>
          <p:nvGrpSpPr>
            <p:cNvPr id="9338" name="Group 90"/>
            <p:cNvGrpSpPr>
              <a:grpSpLocks/>
            </p:cNvGrpSpPr>
            <p:nvPr/>
          </p:nvGrpSpPr>
          <p:grpSpPr bwMode="auto">
            <a:xfrm>
              <a:off x="2231" y="3792"/>
              <a:ext cx="289" cy="381"/>
              <a:chOff x="2231" y="3792"/>
              <a:chExt cx="289" cy="381"/>
            </a:xfrm>
          </p:grpSpPr>
          <p:sp>
            <p:nvSpPr>
              <p:cNvPr id="72" name="Freeform 91"/>
              <p:cNvSpPr>
                <a:spLocks/>
              </p:cNvSpPr>
              <p:nvPr/>
            </p:nvSpPr>
            <p:spPr bwMode="auto">
              <a:xfrm>
                <a:off x="2231" y="3792"/>
                <a:ext cx="289" cy="323"/>
              </a:xfrm>
              <a:custGeom>
                <a:avLst/>
                <a:gdLst/>
                <a:ahLst/>
                <a:cxnLst>
                  <a:cxn ang="0">
                    <a:pos x="69" y="294"/>
                  </a:cxn>
                  <a:cxn ang="0">
                    <a:pos x="21" y="78"/>
                  </a:cxn>
                  <a:cxn ang="0">
                    <a:pos x="9" y="0"/>
                  </a:cxn>
                  <a:cxn ang="0">
                    <a:pos x="69" y="36"/>
                  </a:cxn>
                  <a:cxn ang="0">
                    <a:pos x="123" y="78"/>
                  </a:cxn>
                  <a:cxn ang="0">
                    <a:pos x="189" y="72"/>
                  </a:cxn>
                  <a:cxn ang="0">
                    <a:pos x="237" y="36"/>
                  </a:cxn>
                  <a:cxn ang="0">
                    <a:pos x="291" y="18"/>
                  </a:cxn>
                  <a:cxn ang="0">
                    <a:pos x="249" y="78"/>
                  </a:cxn>
                  <a:cxn ang="0">
                    <a:pos x="129" y="108"/>
                  </a:cxn>
                  <a:cxn ang="0">
                    <a:pos x="81" y="324"/>
                  </a:cxn>
                  <a:cxn ang="0">
                    <a:pos x="69" y="294"/>
                  </a:cxn>
                </a:cxnLst>
                <a:rect l="0" t="0" r="r" b="b"/>
                <a:pathLst>
                  <a:path w="291" h="324">
                    <a:moveTo>
                      <a:pt x="69" y="294"/>
                    </a:moveTo>
                    <a:cubicBezTo>
                      <a:pt x="86" y="243"/>
                      <a:pt x="96" y="103"/>
                      <a:pt x="21" y="78"/>
                    </a:cubicBezTo>
                    <a:cubicBezTo>
                      <a:pt x="0" y="46"/>
                      <a:pt x="3" y="41"/>
                      <a:pt x="9" y="0"/>
                    </a:cubicBezTo>
                    <a:cubicBezTo>
                      <a:pt x="70" y="10"/>
                      <a:pt x="27" y="8"/>
                      <a:pt x="69" y="36"/>
                    </a:cubicBezTo>
                    <a:cubicBezTo>
                      <a:pt x="85" y="85"/>
                      <a:pt x="68" y="70"/>
                      <a:pt x="123" y="78"/>
                    </a:cubicBezTo>
                    <a:cubicBezTo>
                      <a:pt x="145" y="76"/>
                      <a:pt x="167" y="77"/>
                      <a:pt x="189" y="72"/>
                    </a:cubicBezTo>
                    <a:cubicBezTo>
                      <a:pt x="211" y="67"/>
                      <a:pt x="215" y="43"/>
                      <a:pt x="237" y="36"/>
                    </a:cubicBezTo>
                    <a:cubicBezTo>
                      <a:pt x="247" y="5"/>
                      <a:pt x="261" y="12"/>
                      <a:pt x="291" y="18"/>
                    </a:cubicBezTo>
                    <a:cubicBezTo>
                      <a:pt x="283" y="73"/>
                      <a:pt x="286" y="53"/>
                      <a:pt x="249" y="78"/>
                    </a:cubicBezTo>
                    <a:cubicBezTo>
                      <a:pt x="234" y="123"/>
                      <a:pt x="169" y="105"/>
                      <a:pt x="129" y="108"/>
                    </a:cubicBezTo>
                    <a:cubicBezTo>
                      <a:pt x="86" y="173"/>
                      <a:pt x="155" y="299"/>
                      <a:pt x="81" y="324"/>
                    </a:cubicBezTo>
                    <a:cubicBezTo>
                      <a:pt x="74" y="302"/>
                      <a:pt x="78" y="312"/>
                      <a:pt x="69" y="29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latin typeface="+mn-lt"/>
                  <a:ea typeface="ＭＳ Ｐゴシック" pitchFamily="50" charset="-128"/>
                </a:endParaRPr>
              </a:p>
            </p:txBody>
          </p:sp>
          <p:sp>
            <p:nvSpPr>
              <p:cNvPr id="9349" name="Freeform 92"/>
              <p:cNvSpPr>
                <a:spLocks/>
              </p:cNvSpPr>
              <p:nvPr/>
            </p:nvSpPr>
            <p:spPr bwMode="auto">
              <a:xfrm>
                <a:off x="2362" y="3932"/>
                <a:ext cx="97" cy="241"/>
              </a:xfrm>
              <a:custGeom>
                <a:avLst/>
                <a:gdLst>
                  <a:gd name="T0" fmla="*/ 8 w 97"/>
                  <a:gd name="T1" fmla="*/ 178 h 241"/>
                  <a:gd name="T2" fmla="*/ 14 w 97"/>
                  <a:gd name="T3" fmla="*/ 16 h 241"/>
                  <a:gd name="T4" fmla="*/ 56 w 97"/>
                  <a:gd name="T5" fmla="*/ 40 h 241"/>
                  <a:gd name="T6" fmla="*/ 8 w 97"/>
                  <a:gd name="T7" fmla="*/ 178 h 2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7"/>
                  <a:gd name="T13" fmla="*/ 0 h 241"/>
                  <a:gd name="T14" fmla="*/ 97 w 97"/>
                  <a:gd name="T15" fmla="*/ 241 h 2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7" h="241">
                    <a:moveTo>
                      <a:pt x="8" y="178"/>
                    </a:moveTo>
                    <a:cubicBezTo>
                      <a:pt x="10" y="124"/>
                      <a:pt x="0" y="68"/>
                      <a:pt x="14" y="16"/>
                    </a:cubicBezTo>
                    <a:cubicBezTo>
                      <a:pt x="18" y="0"/>
                      <a:pt x="51" y="25"/>
                      <a:pt x="56" y="40"/>
                    </a:cubicBezTo>
                    <a:cubicBezTo>
                      <a:pt x="48" y="241"/>
                      <a:pt x="97" y="178"/>
                      <a:pt x="8" y="17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36206D"/>
                  </a:gs>
                  <a:gs pos="50000">
                    <a:srgbClr val="7546EC"/>
                  </a:gs>
                  <a:gs pos="100000">
                    <a:srgbClr val="36206D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9339" name="Group 93"/>
            <p:cNvGrpSpPr>
              <a:grpSpLocks/>
            </p:cNvGrpSpPr>
            <p:nvPr/>
          </p:nvGrpSpPr>
          <p:grpSpPr bwMode="auto">
            <a:xfrm>
              <a:off x="2200" y="3748"/>
              <a:ext cx="318" cy="92"/>
              <a:chOff x="2925" y="3656"/>
              <a:chExt cx="318" cy="92"/>
            </a:xfrm>
          </p:grpSpPr>
          <p:sp>
            <p:nvSpPr>
              <p:cNvPr id="9340" name="Oval 94"/>
              <p:cNvSpPr>
                <a:spLocks noChangeArrowheads="1"/>
              </p:cNvSpPr>
              <p:nvPr/>
            </p:nvSpPr>
            <p:spPr bwMode="auto">
              <a:xfrm>
                <a:off x="2971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9341" name="Oval 95"/>
              <p:cNvSpPr>
                <a:spLocks noChangeArrowheads="1"/>
              </p:cNvSpPr>
              <p:nvPr/>
            </p:nvSpPr>
            <p:spPr bwMode="auto">
              <a:xfrm>
                <a:off x="2925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9342" name="Oval 96"/>
              <p:cNvSpPr>
                <a:spLocks noChangeArrowheads="1"/>
              </p:cNvSpPr>
              <p:nvPr/>
            </p:nvSpPr>
            <p:spPr bwMode="auto">
              <a:xfrm>
                <a:off x="3084" y="3702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9343" name="Oval 97"/>
              <p:cNvSpPr>
                <a:spLocks noChangeArrowheads="1"/>
              </p:cNvSpPr>
              <p:nvPr/>
            </p:nvSpPr>
            <p:spPr bwMode="auto">
              <a:xfrm>
                <a:off x="3039" y="3702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9344" name="Oval 98"/>
              <p:cNvSpPr>
                <a:spLocks noChangeArrowheads="1"/>
              </p:cNvSpPr>
              <p:nvPr/>
            </p:nvSpPr>
            <p:spPr bwMode="auto">
              <a:xfrm>
                <a:off x="3107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9345" name="Oval 99"/>
              <p:cNvSpPr>
                <a:spLocks noChangeArrowheads="1"/>
              </p:cNvSpPr>
              <p:nvPr/>
            </p:nvSpPr>
            <p:spPr bwMode="auto">
              <a:xfrm>
                <a:off x="3152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9346" name="Oval 100"/>
              <p:cNvSpPr>
                <a:spLocks noChangeArrowheads="1"/>
              </p:cNvSpPr>
              <p:nvPr/>
            </p:nvSpPr>
            <p:spPr bwMode="auto">
              <a:xfrm>
                <a:off x="3197" y="3656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9347" name="Oval 101"/>
              <p:cNvSpPr>
                <a:spLocks noChangeArrowheads="1"/>
              </p:cNvSpPr>
              <p:nvPr/>
            </p:nvSpPr>
            <p:spPr bwMode="auto">
              <a:xfrm>
                <a:off x="3016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</p:grpSp>
      </p:grpSp>
      <p:cxnSp>
        <p:nvCxnSpPr>
          <p:cNvPr id="75" name="直線矢印コネクタ 74"/>
          <p:cNvCxnSpPr>
            <a:cxnSpLocks/>
          </p:cNvCxnSpPr>
          <p:nvPr/>
        </p:nvCxnSpPr>
        <p:spPr>
          <a:xfrm flipH="1" flipV="1">
            <a:off x="1755675" y="3429000"/>
            <a:ext cx="440512" cy="493375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47" name="Group 90"/>
          <p:cNvGrpSpPr>
            <a:grpSpLocks/>
          </p:cNvGrpSpPr>
          <p:nvPr/>
        </p:nvGrpSpPr>
        <p:grpSpPr bwMode="auto">
          <a:xfrm>
            <a:off x="2463474" y="4678779"/>
            <a:ext cx="293688" cy="387350"/>
            <a:chOff x="2231" y="3792"/>
            <a:chExt cx="289" cy="381"/>
          </a:xfrm>
        </p:grpSpPr>
        <p:sp>
          <p:nvSpPr>
            <p:cNvPr id="88" name="Freeform 91"/>
            <p:cNvSpPr>
              <a:spLocks/>
            </p:cNvSpPr>
            <p:nvPr/>
          </p:nvSpPr>
          <p:spPr bwMode="auto">
            <a:xfrm>
              <a:off x="2231" y="3792"/>
              <a:ext cx="289" cy="323"/>
            </a:xfrm>
            <a:custGeom>
              <a:avLst/>
              <a:gdLst/>
              <a:ahLst/>
              <a:cxnLst>
                <a:cxn ang="0">
                  <a:pos x="69" y="294"/>
                </a:cxn>
                <a:cxn ang="0">
                  <a:pos x="21" y="78"/>
                </a:cxn>
                <a:cxn ang="0">
                  <a:pos x="9" y="0"/>
                </a:cxn>
                <a:cxn ang="0">
                  <a:pos x="69" y="36"/>
                </a:cxn>
                <a:cxn ang="0">
                  <a:pos x="123" y="78"/>
                </a:cxn>
                <a:cxn ang="0">
                  <a:pos x="189" y="72"/>
                </a:cxn>
                <a:cxn ang="0">
                  <a:pos x="237" y="36"/>
                </a:cxn>
                <a:cxn ang="0">
                  <a:pos x="291" y="18"/>
                </a:cxn>
                <a:cxn ang="0">
                  <a:pos x="249" y="78"/>
                </a:cxn>
                <a:cxn ang="0">
                  <a:pos x="129" y="108"/>
                </a:cxn>
                <a:cxn ang="0">
                  <a:pos x="81" y="324"/>
                </a:cxn>
                <a:cxn ang="0">
                  <a:pos x="69" y="294"/>
                </a:cxn>
              </a:cxnLst>
              <a:rect l="0" t="0" r="r" b="b"/>
              <a:pathLst>
                <a:path w="291" h="324">
                  <a:moveTo>
                    <a:pt x="69" y="294"/>
                  </a:moveTo>
                  <a:cubicBezTo>
                    <a:pt x="86" y="243"/>
                    <a:pt x="96" y="103"/>
                    <a:pt x="21" y="78"/>
                  </a:cubicBezTo>
                  <a:cubicBezTo>
                    <a:pt x="0" y="46"/>
                    <a:pt x="3" y="41"/>
                    <a:pt x="9" y="0"/>
                  </a:cubicBezTo>
                  <a:cubicBezTo>
                    <a:pt x="70" y="10"/>
                    <a:pt x="27" y="8"/>
                    <a:pt x="69" y="36"/>
                  </a:cubicBezTo>
                  <a:cubicBezTo>
                    <a:pt x="85" y="85"/>
                    <a:pt x="68" y="70"/>
                    <a:pt x="123" y="78"/>
                  </a:cubicBezTo>
                  <a:cubicBezTo>
                    <a:pt x="145" y="76"/>
                    <a:pt x="167" y="77"/>
                    <a:pt x="189" y="72"/>
                  </a:cubicBezTo>
                  <a:cubicBezTo>
                    <a:pt x="211" y="67"/>
                    <a:pt x="215" y="43"/>
                    <a:pt x="237" y="36"/>
                  </a:cubicBezTo>
                  <a:cubicBezTo>
                    <a:pt x="247" y="5"/>
                    <a:pt x="261" y="12"/>
                    <a:pt x="291" y="18"/>
                  </a:cubicBezTo>
                  <a:cubicBezTo>
                    <a:pt x="283" y="73"/>
                    <a:pt x="286" y="53"/>
                    <a:pt x="249" y="78"/>
                  </a:cubicBezTo>
                  <a:cubicBezTo>
                    <a:pt x="234" y="123"/>
                    <a:pt x="169" y="105"/>
                    <a:pt x="129" y="108"/>
                  </a:cubicBezTo>
                  <a:cubicBezTo>
                    <a:pt x="86" y="173"/>
                    <a:pt x="155" y="299"/>
                    <a:pt x="81" y="324"/>
                  </a:cubicBezTo>
                  <a:cubicBezTo>
                    <a:pt x="74" y="302"/>
                    <a:pt x="78" y="312"/>
                    <a:pt x="69" y="29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ea typeface="ＭＳ Ｐゴシック" pitchFamily="50" charset="-128"/>
              </a:endParaRPr>
            </a:p>
          </p:txBody>
        </p:sp>
        <p:sp>
          <p:nvSpPr>
            <p:cNvPr id="9337" name="Freeform 92"/>
            <p:cNvSpPr>
              <a:spLocks/>
            </p:cNvSpPr>
            <p:nvPr/>
          </p:nvSpPr>
          <p:spPr bwMode="auto">
            <a:xfrm>
              <a:off x="2362" y="3932"/>
              <a:ext cx="97" cy="241"/>
            </a:xfrm>
            <a:custGeom>
              <a:avLst/>
              <a:gdLst>
                <a:gd name="T0" fmla="*/ 8 w 97"/>
                <a:gd name="T1" fmla="*/ 178 h 241"/>
                <a:gd name="T2" fmla="*/ 14 w 97"/>
                <a:gd name="T3" fmla="*/ 16 h 241"/>
                <a:gd name="T4" fmla="*/ 56 w 97"/>
                <a:gd name="T5" fmla="*/ 40 h 241"/>
                <a:gd name="T6" fmla="*/ 8 w 97"/>
                <a:gd name="T7" fmla="*/ 178 h 2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7"/>
                <a:gd name="T13" fmla="*/ 0 h 241"/>
                <a:gd name="T14" fmla="*/ 97 w 97"/>
                <a:gd name="T15" fmla="*/ 241 h 2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7" h="241">
                  <a:moveTo>
                    <a:pt x="8" y="178"/>
                  </a:moveTo>
                  <a:cubicBezTo>
                    <a:pt x="10" y="124"/>
                    <a:pt x="0" y="68"/>
                    <a:pt x="14" y="16"/>
                  </a:cubicBezTo>
                  <a:cubicBezTo>
                    <a:pt x="18" y="0"/>
                    <a:pt x="51" y="25"/>
                    <a:pt x="56" y="40"/>
                  </a:cubicBezTo>
                  <a:cubicBezTo>
                    <a:pt x="48" y="241"/>
                    <a:pt x="97" y="178"/>
                    <a:pt x="8" y="178"/>
                  </a:cubicBezTo>
                  <a:close/>
                </a:path>
              </a:pathLst>
            </a:custGeom>
            <a:gradFill rotWithShape="1">
              <a:gsLst>
                <a:gs pos="0">
                  <a:srgbClr val="36206D"/>
                </a:gs>
                <a:gs pos="50000">
                  <a:srgbClr val="7546EC"/>
                </a:gs>
                <a:gs pos="100000">
                  <a:srgbClr val="36206D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9248" name="Group 93"/>
          <p:cNvGrpSpPr>
            <a:grpSpLocks/>
          </p:cNvGrpSpPr>
          <p:nvPr/>
        </p:nvGrpSpPr>
        <p:grpSpPr bwMode="auto">
          <a:xfrm>
            <a:off x="1639578" y="4815031"/>
            <a:ext cx="323850" cy="93663"/>
            <a:chOff x="2925" y="3656"/>
            <a:chExt cx="318" cy="92"/>
          </a:xfrm>
        </p:grpSpPr>
        <p:sp>
          <p:nvSpPr>
            <p:cNvPr id="9328" name="Oval 94"/>
            <p:cNvSpPr>
              <a:spLocks noChangeArrowheads="1"/>
            </p:cNvSpPr>
            <p:nvPr/>
          </p:nvSpPr>
          <p:spPr bwMode="auto">
            <a:xfrm>
              <a:off x="2971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329" name="Oval 95"/>
            <p:cNvSpPr>
              <a:spLocks noChangeArrowheads="1"/>
            </p:cNvSpPr>
            <p:nvPr/>
          </p:nvSpPr>
          <p:spPr bwMode="auto">
            <a:xfrm>
              <a:off x="2925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330" name="Oval 96"/>
            <p:cNvSpPr>
              <a:spLocks noChangeArrowheads="1"/>
            </p:cNvSpPr>
            <p:nvPr/>
          </p:nvSpPr>
          <p:spPr bwMode="auto">
            <a:xfrm>
              <a:off x="3084" y="3702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331" name="Oval 97"/>
            <p:cNvSpPr>
              <a:spLocks noChangeArrowheads="1"/>
            </p:cNvSpPr>
            <p:nvPr/>
          </p:nvSpPr>
          <p:spPr bwMode="auto">
            <a:xfrm>
              <a:off x="3039" y="3702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332" name="Oval 98"/>
            <p:cNvSpPr>
              <a:spLocks noChangeArrowheads="1"/>
            </p:cNvSpPr>
            <p:nvPr/>
          </p:nvSpPr>
          <p:spPr bwMode="auto">
            <a:xfrm>
              <a:off x="3107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333" name="Oval 99"/>
            <p:cNvSpPr>
              <a:spLocks noChangeArrowheads="1"/>
            </p:cNvSpPr>
            <p:nvPr/>
          </p:nvSpPr>
          <p:spPr bwMode="auto">
            <a:xfrm>
              <a:off x="3152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334" name="Oval 100"/>
            <p:cNvSpPr>
              <a:spLocks noChangeArrowheads="1"/>
            </p:cNvSpPr>
            <p:nvPr/>
          </p:nvSpPr>
          <p:spPr bwMode="auto">
            <a:xfrm>
              <a:off x="3197" y="3656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335" name="Oval 101"/>
            <p:cNvSpPr>
              <a:spLocks noChangeArrowheads="1"/>
            </p:cNvSpPr>
            <p:nvPr/>
          </p:nvSpPr>
          <p:spPr bwMode="auto">
            <a:xfrm>
              <a:off x="3016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</p:grpSp>
      <p:cxnSp>
        <p:nvCxnSpPr>
          <p:cNvPr id="91" name="直線矢印コネクタ 90"/>
          <p:cNvCxnSpPr/>
          <p:nvPr/>
        </p:nvCxnSpPr>
        <p:spPr>
          <a:xfrm flipH="1" flipV="1">
            <a:off x="2381249" y="4431935"/>
            <a:ext cx="142875" cy="21590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矢印コネクタ 92"/>
          <p:cNvCxnSpPr>
            <a:cxnSpLocks/>
          </p:cNvCxnSpPr>
          <p:nvPr/>
        </p:nvCxnSpPr>
        <p:spPr>
          <a:xfrm flipV="1">
            <a:off x="1960954" y="4441424"/>
            <a:ext cx="170645" cy="31631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51" name="テキスト ボックス 94"/>
          <p:cNvSpPr txBox="1">
            <a:spLocks noChangeArrowheads="1"/>
          </p:cNvSpPr>
          <p:nvPr/>
        </p:nvSpPr>
        <p:spPr bwMode="auto">
          <a:xfrm>
            <a:off x="1101339" y="4294391"/>
            <a:ext cx="876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ja-JP" altLang="en-US" b="1" dirty="0"/>
              <a:t>小胞体</a:t>
            </a:r>
          </a:p>
        </p:txBody>
      </p:sp>
      <p:grpSp>
        <p:nvGrpSpPr>
          <p:cNvPr id="9252" name="Group 93"/>
          <p:cNvGrpSpPr>
            <a:grpSpLocks/>
          </p:cNvGrpSpPr>
          <p:nvPr/>
        </p:nvGrpSpPr>
        <p:grpSpPr bwMode="auto">
          <a:xfrm>
            <a:off x="3222599" y="4676621"/>
            <a:ext cx="323850" cy="93663"/>
            <a:chOff x="2925" y="3656"/>
            <a:chExt cx="318" cy="92"/>
          </a:xfrm>
        </p:grpSpPr>
        <p:sp>
          <p:nvSpPr>
            <p:cNvPr id="9320" name="Oval 94"/>
            <p:cNvSpPr>
              <a:spLocks noChangeArrowheads="1"/>
            </p:cNvSpPr>
            <p:nvPr/>
          </p:nvSpPr>
          <p:spPr bwMode="auto">
            <a:xfrm>
              <a:off x="2971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321" name="Oval 95"/>
            <p:cNvSpPr>
              <a:spLocks noChangeArrowheads="1"/>
            </p:cNvSpPr>
            <p:nvPr/>
          </p:nvSpPr>
          <p:spPr bwMode="auto">
            <a:xfrm>
              <a:off x="2925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322" name="Oval 96"/>
            <p:cNvSpPr>
              <a:spLocks noChangeArrowheads="1"/>
            </p:cNvSpPr>
            <p:nvPr/>
          </p:nvSpPr>
          <p:spPr bwMode="auto">
            <a:xfrm>
              <a:off x="3084" y="3702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323" name="Oval 97"/>
            <p:cNvSpPr>
              <a:spLocks noChangeArrowheads="1"/>
            </p:cNvSpPr>
            <p:nvPr/>
          </p:nvSpPr>
          <p:spPr bwMode="auto">
            <a:xfrm>
              <a:off x="3039" y="3702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324" name="Oval 98"/>
            <p:cNvSpPr>
              <a:spLocks noChangeArrowheads="1"/>
            </p:cNvSpPr>
            <p:nvPr/>
          </p:nvSpPr>
          <p:spPr bwMode="auto">
            <a:xfrm>
              <a:off x="3107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325" name="Oval 99"/>
            <p:cNvSpPr>
              <a:spLocks noChangeArrowheads="1"/>
            </p:cNvSpPr>
            <p:nvPr/>
          </p:nvSpPr>
          <p:spPr bwMode="auto">
            <a:xfrm>
              <a:off x="3152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326" name="Oval 100"/>
            <p:cNvSpPr>
              <a:spLocks noChangeArrowheads="1"/>
            </p:cNvSpPr>
            <p:nvPr/>
          </p:nvSpPr>
          <p:spPr bwMode="auto">
            <a:xfrm>
              <a:off x="3197" y="3656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327" name="Oval 101"/>
            <p:cNvSpPr>
              <a:spLocks noChangeArrowheads="1"/>
            </p:cNvSpPr>
            <p:nvPr/>
          </p:nvSpPr>
          <p:spPr bwMode="auto">
            <a:xfrm>
              <a:off x="3016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</p:grpSp>
      <p:grpSp>
        <p:nvGrpSpPr>
          <p:cNvPr id="9253" name="Group 93"/>
          <p:cNvGrpSpPr>
            <a:grpSpLocks/>
          </p:cNvGrpSpPr>
          <p:nvPr/>
        </p:nvGrpSpPr>
        <p:grpSpPr bwMode="auto">
          <a:xfrm>
            <a:off x="2933674" y="4676621"/>
            <a:ext cx="323850" cy="93663"/>
            <a:chOff x="2925" y="3656"/>
            <a:chExt cx="318" cy="92"/>
          </a:xfrm>
        </p:grpSpPr>
        <p:sp>
          <p:nvSpPr>
            <p:cNvPr id="9312" name="Oval 94"/>
            <p:cNvSpPr>
              <a:spLocks noChangeArrowheads="1"/>
            </p:cNvSpPr>
            <p:nvPr/>
          </p:nvSpPr>
          <p:spPr bwMode="auto">
            <a:xfrm>
              <a:off x="2971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313" name="Oval 95"/>
            <p:cNvSpPr>
              <a:spLocks noChangeArrowheads="1"/>
            </p:cNvSpPr>
            <p:nvPr/>
          </p:nvSpPr>
          <p:spPr bwMode="auto">
            <a:xfrm>
              <a:off x="2925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314" name="Oval 96"/>
            <p:cNvSpPr>
              <a:spLocks noChangeArrowheads="1"/>
            </p:cNvSpPr>
            <p:nvPr/>
          </p:nvSpPr>
          <p:spPr bwMode="auto">
            <a:xfrm>
              <a:off x="3084" y="3702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315" name="Oval 97"/>
            <p:cNvSpPr>
              <a:spLocks noChangeArrowheads="1"/>
            </p:cNvSpPr>
            <p:nvPr/>
          </p:nvSpPr>
          <p:spPr bwMode="auto">
            <a:xfrm>
              <a:off x="3039" y="3702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316" name="Oval 98"/>
            <p:cNvSpPr>
              <a:spLocks noChangeArrowheads="1"/>
            </p:cNvSpPr>
            <p:nvPr/>
          </p:nvSpPr>
          <p:spPr bwMode="auto">
            <a:xfrm>
              <a:off x="3107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317" name="Oval 99"/>
            <p:cNvSpPr>
              <a:spLocks noChangeArrowheads="1"/>
            </p:cNvSpPr>
            <p:nvPr/>
          </p:nvSpPr>
          <p:spPr bwMode="auto">
            <a:xfrm>
              <a:off x="3152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318" name="Oval 100"/>
            <p:cNvSpPr>
              <a:spLocks noChangeArrowheads="1"/>
            </p:cNvSpPr>
            <p:nvPr/>
          </p:nvSpPr>
          <p:spPr bwMode="auto">
            <a:xfrm>
              <a:off x="3197" y="3656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319" name="Oval 101"/>
            <p:cNvSpPr>
              <a:spLocks noChangeArrowheads="1"/>
            </p:cNvSpPr>
            <p:nvPr/>
          </p:nvSpPr>
          <p:spPr bwMode="auto">
            <a:xfrm>
              <a:off x="3016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</p:grpSp>
      <p:grpSp>
        <p:nvGrpSpPr>
          <p:cNvPr id="9254" name="Group 93"/>
          <p:cNvGrpSpPr>
            <a:grpSpLocks/>
          </p:cNvGrpSpPr>
          <p:nvPr/>
        </p:nvGrpSpPr>
        <p:grpSpPr bwMode="auto">
          <a:xfrm>
            <a:off x="3798862" y="4676621"/>
            <a:ext cx="322262" cy="93663"/>
            <a:chOff x="2925" y="3656"/>
            <a:chExt cx="318" cy="92"/>
          </a:xfrm>
        </p:grpSpPr>
        <p:sp>
          <p:nvSpPr>
            <p:cNvPr id="9304" name="Oval 94"/>
            <p:cNvSpPr>
              <a:spLocks noChangeArrowheads="1"/>
            </p:cNvSpPr>
            <p:nvPr/>
          </p:nvSpPr>
          <p:spPr bwMode="auto">
            <a:xfrm>
              <a:off x="2971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305" name="Oval 95"/>
            <p:cNvSpPr>
              <a:spLocks noChangeArrowheads="1"/>
            </p:cNvSpPr>
            <p:nvPr/>
          </p:nvSpPr>
          <p:spPr bwMode="auto">
            <a:xfrm>
              <a:off x="2925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306" name="Oval 96"/>
            <p:cNvSpPr>
              <a:spLocks noChangeArrowheads="1"/>
            </p:cNvSpPr>
            <p:nvPr/>
          </p:nvSpPr>
          <p:spPr bwMode="auto">
            <a:xfrm>
              <a:off x="3084" y="3702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307" name="Oval 97"/>
            <p:cNvSpPr>
              <a:spLocks noChangeArrowheads="1"/>
            </p:cNvSpPr>
            <p:nvPr/>
          </p:nvSpPr>
          <p:spPr bwMode="auto">
            <a:xfrm>
              <a:off x="3039" y="3702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308" name="Oval 98"/>
            <p:cNvSpPr>
              <a:spLocks noChangeArrowheads="1"/>
            </p:cNvSpPr>
            <p:nvPr/>
          </p:nvSpPr>
          <p:spPr bwMode="auto">
            <a:xfrm>
              <a:off x="3107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309" name="Oval 99"/>
            <p:cNvSpPr>
              <a:spLocks noChangeArrowheads="1"/>
            </p:cNvSpPr>
            <p:nvPr/>
          </p:nvSpPr>
          <p:spPr bwMode="auto">
            <a:xfrm>
              <a:off x="3152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310" name="Oval 100"/>
            <p:cNvSpPr>
              <a:spLocks noChangeArrowheads="1"/>
            </p:cNvSpPr>
            <p:nvPr/>
          </p:nvSpPr>
          <p:spPr bwMode="auto">
            <a:xfrm>
              <a:off x="3197" y="3656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311" name="Oval 101"/>
            <p:cNvSpPr>
              <a:spLocks noChangeArrowheads="1"/>
            </p:cNvSpPr>
            <p:nvPr/>
          </p:nvSpPr>
          <p:spPr bwMode="auto">
            <a:xfrm>
              <a:off x="3016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</p:grpSp>
      <p:grpSp>
        <p:nvGrpSpPr>
          <p:cNvPr id="9255" name="Group 93"/>
          <p:cNvGrpSpPr>
            <a:grpSpLocks/>
          </p:cNvGrpSpPr>
          <p:nvPr/>
        </p:nvGrpSpPr>
        <p:grpSpPr bwMode="auto">
          <a:xfrm>
            <a:off x="3509937" y="4676621"/>
            <a:ext cx="323850" cy="93663"/>
            <a:chOff x="2925" y="3656"/>
            <a:chExt cx="318" cy="92"/>
          </a:xfrm>
        </p:grpSpPr>
        <p:sp>
          <p:nvSpPr>
            <p:cNvPr id="9296" name="Oval 94"/>
            <p:cNvSpPr>
              <a:spLocks noChangeArrowheads="1"/>
            </p:cNvSpPr>
            <p:nvPr/>
          </p:nvSpPr>
          <p:spPr bwMode="auto">
            <a:xfrm>
              <a:off x="2971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297" name="Oval 95"/>
            <p:cNvSpPr>
              <a:spLocks noChangeArrowheads="1"/>
            </p:cNvSpPr>
            <p:nvPr/>
          </p:nvSpPr>
          <p:spPr bwMode="auto">
            <a:xfrm>
              <a:off x="2925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298" name="Oval 96"/>
            <p:cNvSpPr>
              <a:spLocks noChangeArrowheads="1"/>
            </p:cNvSpPr>
            <p:nvPr/>
          </p:nvSpPr>
          <p:spPr bwMode="auto">
            <a:xfrm>
              <a:off x="3084" y="3702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299" name="Oval 97"/>
            <p:cNvSpPr>
              <a:spLocks noChangeArrowheads="1"/>
            </p:cNvSpPr>
            <p:nvPr/>
          </p:nvSpPr>
          <p:spPr bwMode="auto">
            <a:xfrm>
              <a:off x="3039" y="3702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300" name="Oval 98"/>
            <p:cNvSpPr>
              <a:spLocks noChangeArrowheads="1"/>
            </p:cNvSpPr>
            <p:nvPr/>
          </p:nvSpPr>
          <p:spPr bwMode="auto">
            <a:xfrm>
              <a:off x="3107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301" name="Oval 99"/>
            <p:cNvSpPr>
              <a:spLocks noChangeArrowheads="1"/>
            </p:cNvSpPr>
            <p:nvPr/>
          </p:nvSpPr>
          <p:spPr bwMode="auto">
            <a:xfrm>
              <a:off x="3152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302" name="Oval 100"/>
            <p:cNvSpPr>
              <a:spLocks noChangeArrowheads="1"/>
            </p:cNvSpPr>
            <p:nvPr/>
          </p:nvSpPr>
          <p:spPr bwMode="auto">
            <a:xfrm>
              <a:off x="3197" y="3656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303" name="Oval 101"/>
            <p:cNvSpPr>
              <a:spLocks noChangeArrowheads="1"/>
            </p:cNvSpPr>
            <p:nvPr/>
          </p:nvSpPr>
          <p:spPr bwMode="auto">
            <a:xfrm>
              <a:off x="3016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</p:grpSp>
      <p:sp>
        <p:nvSpPr>
          <p:cNvPr id="9256" name="テキスト ボックス 131"/>
          <p:cNvSpPr txBox="1">
            <a:spLocks noChangeArrowheads="1"/>
          </p:cNvSpPr>
          <p:nvPr/>
        </p:nvSpPr>
        <p:spPr bwMode="auto">
          <a:xfrm>
            <a:off x="2987023" y="4336355"/>
            <a:ext cx="1098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ja-JP" altLang="en-US" b="1" dirty="0"/>
              <a:t>がん抗原</a:t>
            </a:r>
          </a:p>
        </p:txBody>
      </p:sp>
      <p:cxnSp>
        <p:nvCxnSpPr>
          <p:cNvPr id="134" name="直線矢印コネクタ 133"/>
          <p:cNvCxnSpPr>
            <a:cxnSpLocks/>
          </p:cNvCxnSpPr>
          <p:nvPr/>
        </p:nvCxnSpPr>
        <p:spPr>
          <a:xfrm flipV="1">
            <a:off x="1690574" y="4954508"/>
            <a:ext cx="89207" cy="545308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58" name="テキスト ボックス 136"/>
          <p:cNvSpPr txBox="1">
            <a:spLocks noChangeArrowheads="1"/>
          </p:cNvSpPr>
          <p:nvPr/>
        </p:nvSpPr>
        <p:spPr bwMode="auto">
          <a:xfrm rot="19284928">
            <a:off x="2601975" y="5118552"/>
            <a:ext cx="1311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ja-JP" altLang="en-US" sz="1400" dirty="0"/>
              <a:t>プロテアソーム</a:t>
            </a:r>
          </a:p>
        </p:txBody>
      </p:sp>
      <p:grpSp>
        <p:nvGrpSpPr>
          <p:cNvPr id="9259" name="Group 93"/>
          <p:cNvGrpSpPr>
            <a:grpSpLocks/>
          </p:cNvGrpSpPr>
          <p:nvPr/>
        </p:nvGrpSpPr>
        <p:grpSpPr bwMode="auto">
          <a:xfrm>
            <a:off x="1587241" y="5809644"/>
            <a:ext cx="323850" cy="93662"/>
            <a:chOff x="2925" y="3656"/>
            <a:chExt cx="318" cy="92"/>
          </a:xfrm>
        </p:grpSpPr>
        <p:sp>
          <p:nvSpPr>
            <p:cNvPr id="9288" name="Oval 94"/>
            <p:cNvSpPr>
              <a:spLocks noChangeArrowheads="1"/>
            </p:cNvSpPr>
            <p:nvPr/>
          </p:nvSpPr>
          <p:spPr bwMode="auto">
            <a:xfrm>
              <a:off x="2971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289" name="Oval 95"/>
            <p:cNvSpPr>
              <a:spLocks noChangeArrowheads="1"/>
            </p:cNvSpPr>
            <p:nvPr/>
          </p:nvSpPr>
          <p:spPr bwMode="auto">
            <a:xfrm>
              <a:off x="2925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290" name="Oval 96"/>
            <p:cNvSpPr>
              <a:spLocks noChangeArrowheads="1"/>
            </p:cNvSpPr>
            <p:nvPr/>
          </p:nvSpPr>
          <p:spPr bwMode="auto">
            <a:xfrm>
              <a:off x="3084" y="3702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291" name="Oval 97"/>
            <p:cNvSpPr>
              <a:spLocks noChangeArrowheads="1"/>
            </p:cNvSpPr>
            <p:nvPr/>
          </p:nvSpPr>
          <p:spPr bwMode="auto">
            <a:xfrm>
              <a:off x="3039" y="3702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292" name="Oval 98"/>
            <p:cNvSpPr>
              <a:spLocks noChangeArrowheads="1"/>
            </p:cNvSpPr>
            <p:nvPr/>
          </p:nvSpPr>
          <p:spPr bwMode="auto">
            <a:xfrm>
              <a:off x="3107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293" name="Oval 99"/>
            <p:cNvSpPr>
              <a:spLocks noChangeArrowheads="1"/>
            </p:cNvSpPr>
            <p:nvPr/>
          </p:nvSpPr>
          <p:spPr bwMode="auto">
            <a:xfrm>
              <a:off x="3152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294" name="Oval 100"/>
            <p:cNvSpPr>
              <a:spLocks noChangeArrowheads="1"/>
            </p:cNvSpPr>
            <p:nvPr/>
          </p:nvSpPr>
          <p:spPr bwMode="auto">
            <a:xfrm>
              <a:off x="3197" y="3656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295" name="Oval 101"/>
            <p:cNvSpPr>
              <a:spLocks noChangeArrowheads="1"/>
            </p:cNvSpPr>
            <p:nvPr/>
          </p:nvSpPr>
          <p:spPr bwMode="auto">
            <a:xfrm>
              <a:off x="3016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</p:grpSp>
      <p:grpSp>
        <p:nvGrpSpPr>
          <p:cNvPr id="9260" name="Group 93"/>
          <p:cNvGrpSpPr>
            <a:grpSpLocks/>
          </p:cNvGrpSpPr>
          <p:nvPr/>
        </p:nvGrpSpPr>
        <p:grpSpPr bwMode="auto">
          <a:xfrm>
            <a:off x="2241729" y="5478415"/>
            <a:ext cx="323850" cy="93663"/>
            <a:chOff x="2925" y="3656"/>
            <a:chExt cx="318" cy="92"/>
          </a:xfrm>
        </p:grpSpPr>
        <p:sp>
          <p:nvSpPr>
            <p:cNvPr id="9280" name="Oval 94"/>
            <p:cNvSpPr>
              <a:spLocks noChangeArrowheads="1"/>
            </p:cNvSpPr>
            <p:nvPr/>
          </p:nvSpPr>
          <p:spPr bwMode="auto">
            <a:xfrm>
              <a:off x="2971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281" name="Oval 95"/>
            <p:cNvSpPr>
              <a:spLocks noChangeArrowheads="1"/>
            </p:cNvSpPr>
            <p:nvPr/>
          </p:nvSpPr>
          <p:spPr bwMode="auto">
            <a:xfrm>
              <a:off x="2925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282" name="Oval 96"/>
            <p:cNvSpPr>
              <a:spLocks noChangeArrowheads="1"/>
            </p:cNvSpPr>
            <p:nvPr/>
          </p:nvSpPr>
          <p:spPr bwMode="auto">
            <a:xfrm>
              <a:off x="3084" y="3702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283" name="Oval 97"/>
            <p:cNvSpPr>
              <a:spLocks noChangeArrowheads="1"/>
            </p:cNvSpPr>
            <p:nvPr/>
          </p:nvSpPr>
          <p:spPr bwMode="auto">
            <a:xfrm>
              <a:off x="3039" y="3702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284" name="Oval 98"/>
            <p:cNvSpPr>
              <a:spLocks noChangeArrowheads="1"/>
            </p:cNvSpPr>
            <p:nvPr/>
          </p:nvSpPr>
          <p:spPr bwMode="auto">
            <a:xfrm>
              <a:off x="3107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285" name="Oval 99"/>
            <p:cNvSpPr>
              <a:spLocks noChangeArrowheads="1"/>
            </p:cNvSpPr>
            <p:nvPr/>
          </p:nvSpPr>
          <p:spPr bwMode="auto">
            <a:xfrm>
              <a:off x="3152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286" name="Oval 100"/>
            <p:cNvSpPr>
              <a:spLocks noChangeArrowheads="1"/>
            </p:cNvSpPr>
            <p:nvPr/>
          </p:nvSpPr>
          <p:spPr bwMode="auto">
            <a:xfrm>
              <a:off x="3197" y="3656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287" name="Oval 101"/>
            <p:cNvSpPr>
              <a:spLocks noChangeArrowheads="1"/>
            </p:cNvSpPr>
            <p:nvPr/>
          </p:nvSpPr>
          <p:spPr bwMode="auto">
            <a:xfrm>
              <a:off x="3016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</p:grpSp>
      <p:grpSp>
        <p:nvGrpSpPr>
          <p:cNvPr id="9261" name="Group 93"/>
          <p:cNvGrpSpPr>
            <a:grpSpLocks/>
          </p:cNvGrpSpPr>
          <p:nvPr/>
        </p:nvGrpSpPr>
        <p:grpSpPr bwMode="auto">
          <a:xfrm>
            <a:off x="1467840" y="5574118"/>
            <a:ext cx="323850" cy="93663"/>
            <a:chOff x="2925" y="3656"/>
            <a:chExt cx="318" cy="92"/>
          </a:xfrm>
        </p:grpSpPr>
        <p:sp>
          <p:nvSpPr>
            <p:cNvPr id="9272" name="Oval 94"/>
            <p:cNvSpPr>
              <a:spLocks noChangeArrowheads="1"/>
            </p:cNvSpPr>
            <p:nvPr/>
          </p:nvSpPr>
          <p:spPr bwMode="auto">
            <a:xfrm>
              <a:off x="2971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273" name="Oval 95"/>
            <p:cNvSpPr>
              <a:spLocks noChangeArrowheads="1"/>
            </p:cNvSpPr>
            <p:nvPr/>
          </p:nvSpPr>
          <p:spPr bwMode="auto">
            <a:xfrm>
              <a:off x="2925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274" name="Oval 96"/>
            <p:cNvSpPr>
              <a:spLocks noChangeArrowheads="1"/>
            </p:cNvSpPr>
            <p:nvPr/>
          </p:nvSpPr>
          <p:spPr bwMode="auto">
            <a:xfrm>
              <a:off x="3084" y="3702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275" name="Oval 97"/>
            <p:cNvSpPr>
              <a:spLocks noChangeArrowheads="1"/>
            </p:cNvSpPr>
            <p:nvPr/>
          </p:nvSpPr>
          <p:spPr bwMode="auto">
            <a:xfrm>
              <a:off x="3039" y="3702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276" name="Oval 98"/>
            <p:cNvSpPr>
              <a:spLocks noChangeArrowheads="1"/>
            </p:cNvSpPr>
            <p:nvPr/>
          </p:nvSpPr>
          <p:spPr bwMode="auto">
            <a:xfrm>
              <a:off x="3107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277" name="Oval 99"/>
            <p:cNvSpPr>
              <a:spLocks noChangeArrowheads="1"/>
            </p:cNvSpPr>
            <p:nvPr/>
          </p:nvSpPr>
          <p:spPr bwMode="auto">
            <a:xfrm>
              <a:off x="3152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278" name="Oval 100"/>
            <p:cNvSpPr>
              <a:spLocks noChangeArrowheads="1"/>
            </p:cNvSpPr>
            <p:nvPr/>
          </p:nvSpPr>
          <p:spPr bwMode="auto">
            <a:xfrm>
              <a:off x="3197" y="3656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279" name="Oval 101"/>
            <p:cNvSpPr>
              <a:spLocks noChangeArrowheads="1"/>
            </p:cNvSpPr>
            <p:nvPr/>
          </p:nvSpPr>
          <p:spPr bwMode="auto">
            <a:xfrm>
              <a:off x="3016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</p:grpSp>
      <p:grpSp>
        <p:nvGrpSpPr>
          <p:cNvPr id="9262" name="Group 93"/>
          <p:cNvGrpSpPr>
            <a:grpSpLocks/>
          </p:cNvGrpSpPr>
          <p:nvPr/>
        </p:nvGrpSpPr>
        <p:grpSpPr bwMode="auto">
          <a:xfrm>
            <a:off x="1979613" y="5660727"/>
            <a:ext cx="323850" cy="93663"/>
            <a:chOff x="2925" y="3656"/>
            <a:chExt cx="318" cy="92"/>
          </a:xfrm>
        </p:grpSpPr>
        <p:sp>
          <p:nvSpPr>
            <p:cNvPr id="9264" name="Oval 94"/>
            <p:cNvSpPr>
              <a:spLocks noChangeArrowheads="1"/>
            </p:cNvSpPr>
            <p:nvPr/>
          </p:nvSpPr>
          <p:spPr bwMode="auto">
            <a:xfrm>
              <a:off x="2971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265" name="Oval 95"/>
            <p:cNvSpPr>
              <a:spLocks noChangeArrowheads="1"/>
            </p:cNvSpPr>
            <p:nvPr/>
          </p:nvSpPr>
          <p:spPr bwMode="auto">
            <a:xfrm>
              <a:off x="2925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266" name="Oval 96"/>
            <p:cNvSpPr>
              <a:spLocks noChangeArrowheads="1"/>
            </p:cNvSpPr>
            <p:nvPr/>
          </p:nvSpPr>
          <p:spPr bwMode="auto">
            <a:xfrm>
              <a:off x="3084" y="3702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267" name="Oval 97"/>
            <p:cNvSpPr>
              <a:spLocks noChangeArrowheads="1"/>
            </p:cNvSpPr>
            <p:nvPr/>
          </p:nvSpPr>
          <p:spPr bwMode="auto">
            <a:xfrm>
              <a:off x="3039" y="3702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268" name="Oval 98"/>
            <p:cNvSpPr>
              <a:spLocks noChangeArrowheads="1"/>
            </p:cNvSpPr>
            <p:nvPr/>
          </p:nvSpPr>
          <p:spPr bwMode="auto">
            <a:xfrm>
              <a:off x="3107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269" name="Oval 99"/>
            <p:cNvSpPr>
              <a:spLocks noChangeArrowheads="1"/>
            </p:cNvSpPr>
            <p:nvPr/>
          </p:nvSpPr>
          <p:spPr bwMode="auto">
            <a:xfrm>
              <a:off x="3152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270" name="Oval 100"/>
            <p:cNvSpPr>
              <a:spLocks noChangeArrowheads="1"/>
            </p:cNvSpPr>
            <p:nvPr/>
          </p:nvSpPr>
          <p:spPr bwMode="auto">
            <a:xfrm>
              <a:off x="3197" y="3656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271" name="Oval 101"/>
            <p:cNvSpPr>
              <a:spLocks noChangeArrowheads="1"/>
            </p:cNvSpPr>
            <p:nvPr/>
          </p:nvSpPr>
          <p:spPr bwMode="auto">
            <a:xfrm>
              <a:off x="3016" y="3657"/>
              <a:ext cx="46" cy="46"/>
            </a:xfrm>
            <a:prstGeom prst="ellipse">
              <a:avLst/>
            </a:prstGeom>
            <a:solidFill>
              <a:srgbClr val="7546E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</p:grpSp>
      <p:cxnSp>
        <p:nvCxnSpPr>
          <p:cNvPr id="177" name="直線矢印コネクタ 176"/>
          <p:cNvCxnSpPr>
            <a:cxnSpLocks/>
          </p:cNvCxnSpPr>
          <p:nvPr/>
        </p:nvCxnSpPr>
        <p:spPr>
          <a:xfrm flipH="1">
            <a:off x="2677053" y="4856517"/>
            <a:ext cx="792239" cy="543707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テキスト ボックス 157">
            <a:extLst>
              <a:ext uri="{FF2B5EF4-FFF2-40B4-BE49-F238E27FC236}">
                <a16:creationId xmlns:a16="http://schemas.microsoft.com/office/drawing/2014/main" id="{387FECA3-EBC2-4611-9C37-E5D7062B1F20}"/>
              </a:ext>
            </a:extLst>
          </p:cNvPr>
          <p:cNvSpPr txBox="1"/>
          <p:nvPr/>
        </p:nvSpPr>
        <p:spPr>
          <a:xfrm>
            <a:off x="1389348" y="138699"/>
            <a:ext cx="6854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C00000"/>
                </a:solidFill>
              </a:rPr>
              <a:t>CD8+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細胞傷害性</a:t>
            </a:r>
            <a:r>
              <a:rPr lang="en-US" altLang="ja-JP" sz="2400" b="1" dirty="0">
                <a:solidFill>
                  <a:srgbClr val="C00000"/>
                </a:solidFill>
              </a:rPr>
              <a:t>T</a:t>
            </a:r>
            <a:r>
              <a:rPr lang="ja-JP" altLang="en-US" sz="2400" b="1" dirty="0">
                <a:solidFill>
                  <a:srgbClr val="C00000"/>
                </a:solidFill>
              </a:rPr>
              <a:t>細胞 </a:t>
            </a:r>
            <a:r>
              <a:rPr lang="en-US" altLang="ja-JP" sz="2400" b="1" dirty="0">
                <a:solidFill>
                  <a:srgbClr val="C00000"/>
                </a:solidFill>
              </a:rPr>
              <a:t>(</a:t>
            </a:r>
            <a:r>
              <a:rPr kumimoji="1" lang="en-US" altLang="ja-JP" sz="2400" b="1" dirty="0">
                <a:solidFill>
                  <a:srgbClr val="C00000"/>
                </a:solidFill>
              </a:rPr>
              <a:t>CTL) 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による細胞傷害機序 </a:t>
            </a:r>
            <a:r>
              <a:rPr lang="en-US" altLang="ja-JP" sz="2400" b="1" dirty="0">
                <a:solidFill>
                  <a:srgbClr val="C00000"/>
                </a:solidFill>
              </a:rPr>
              <a:t>2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60D531B-F152-43D2-95D6-9C2B6B5691B1}"/>
              </a:ext>
            </a:extLst>
          </p:cNvPr>
          <p:cNvSpPr txBox="1"/>
          <p:nvPr/>
        </p:nvSpPr>
        <p:spPr>
          <a:xfrm>
            <a:off x="3738758" y="640171"/>
            <a:ext cx="17331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>
                <a:solidFill>
                  <a:srgbClr val="0070C0"/>
                </a:solidFill>
              </a:rPr>
              <a:t>抗原提示機序</a:t>
            </a:r>
            <a:endParaRPr kumimoji="1" lang="ja-JP" altLang="en-US" sz="2000" b="1" dirty="0">
              <a:solidFill>
                <a:srgbClr val="0070C0"/>
              </a:solidFill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DD060D29-AD17-49FD-8F21-2E1DC789DE2F}"/>
              </a:ext>
            </a:extLst>
          </p:cNvPr>
          <p:cNvGrpSpPr/>
          <p:nvPr/>
        </p:nvGrpSpPr>
        <p:grpSpPr>
          <a:xfrm>
            <a:off x="2950239" y="4945646"/>
            <a:ext cx="235692" cy="369637"/>
            <a:chOff x="1101339" y="1546178"/>
            <a:chExt cx="235692" cy="369637"/>
          </a:xfrm>
        </p:grpSpPr>
        <p:sp>
          <p:nvSpPr>
            <p:cNvPr id="7" name="楕円 6">
              <a:extLst>
                <a:ext uri="{FF2B5EF4-FFF2-40B4-BE49-F238E27FC236}">
                  <a16:creationId xmlns:a16="http://schemas.microsoft.com/office/drawing/2014/main" id="{9C3EFF03-3DB6-4DF0-90E2-85074F1014E6}"/>
                </a:ext>
              </a:extLst>
            </p:cNvPr>
            <p:cNvSpPr/>
            <p:nvPr/>
          </p:nvSpPr>
          <p:spPr>
            <a:xfrm rot="19181065">
              <a:off x="1101339" y="1699915"/>
              <a:ext cx="45719" cy="2159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5" name="楕円 164">
              <a:extLst>
                <a:ext uri="{FF2B5EF4-FFF2-40B4-BE49-F238E27FC236}">
                  <a16:creationId xmlns:a16="http://schemas.microsoft.com/office/drawing/2014/main" id="{6FE16D3C-2EB5-4E8B-A168-30E606E3174C}"/>
                </a:ext>
              </a:extLst>
            </p:cNvPr>
            <p:cNvSpPr/>
            <p:nvPr/>
          </p:nvSpPr>
          <p:spPr>
            <a:xfrm rot="19181065">
              <a:off x="1291312" y="1546178"/>
              <a:ext cx="45719" cy="2159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6" name="楕円 165">
              <a:extLst>
                <a:ext uri="{FF2B5EF4-FFF2-40B4-BE49-F238E27FC236}">
                  <a16:creationId xmlns:a16="http://schemas.microsoft.com/office/drawing/2014/main" id="{EE307AAB-7C79-4BEA-8D9D-267831751845}"/>
                </a:ext>
              </a:extLst>
            </p:cNvPr>
            <p:cNvSpPr/>
            <p:nvPr/>
          </p:nvSpPr>
          <p:spPr>
            <a:xfrm rot="19181065">
              <a:off x="1253387" y="1575626"/>
              <a:ext cx="45719" cy="2159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7" name="楕円 166">
              <a:extLst>
                <a:ext uri="{FF2B5EF4-FFF2-40B4-BE49-F238E27FC236}">
                  <a16:creationId xmlns:a16="http://schemas.microsoft.com/office/drawing/2014/main" id="{60DEF29B-BACB-4BC4-9BFC-C0CB94608AC4}"/>
                </a:ext>
              </a:extLst>
            </p:cNvPr>
            <p:cNvSpPr/>
            <p:nvPr/>
          </p:nvSpPr>
          <p:spPr>
            <a:xfrm rot="19181065">
              <a:off x="1215463" y="1605059"/>
              <a:ext cx="45719" cy="2159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8" name="楕円 167">
              <a:extLst>
                <a:ext uri="{FF2B5EF4-FFF2-40B4-BE49-F238E27FC236}">
                  <a16:creationId xmlns:a16="http://schemas.microsoft.com/office/drawing/2014/main" id="{36EDA182-D807-41C9-95B1-C07E4969BB91}"/>
                </a:ext>
              </a:extLst>
            </p:cNvPr>
            <p:cNvSpPr/>
            <p:nvPr/>
          </p:nvSpPr>
          <p:spPr>
            <a:xfrm rot="19181065">
              <a:off x="1177540" y="1636721"/>
              <a:ext cx="45719" cy="2159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9" name="楕円 168">
              <a:extLst>
                <a:ext uri="{FF2B5EF4-FFF2-40B4-BE49-F238E27FC236}">
                  <a16:creationId xmlns:a16="http://schemas.microsoft.com/office/drawing/2014/main" id="{6854FD41-09CA-4AB1-9595-3849F5A043F6}"/>
                </a:ext>
              </a:extLst>
            </p:cNvPr>
            <p:cNvSpPr/>
            <p:nvPr/>
          </p:nvSpPr>
          <p:spPr>
            <a:xfrm rot="19181065">
              <a:off x="1139618" y="1666657"/>
              <a:ext cx="45719" cy="2159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97" name="Text Box 11">
            <a:extLst>
              <a:ext uri="{FF2B5EF4-FFF2-40B4-BE49-F238E27FC236}">
                <a16:creationId xmlns:a16="http://schemas.microsoft.com/office/drawing/2014/main" id="{A4BF525E-59AE-4190-B7BB-6B241FB1A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924" y="6171676"/>
            <a:ext cx="20986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b="1" dirty="0">
                <a:latin typeface="Arial Black" pitchFamily="34" charset="0"/>
              </a:rPr>
              <a:t>Cancer cell</a:t>
            </a:r>
          </a:p>
        </p:txBody>
      </p:sp>
      <p:grpSp>
        <p:nvGrpSpPr>
          <p:cNvPr id="235" name="グループ化 234">
            <a:extLst>
              <a:ext uri="{FF2B5EF4-FFF2-40B4-BE49-F238E27FC236}">
                <a16:creationId xmlns:a16="http://schemas.microsoft.com/office/drawing/2014/main" id="{4B6B0BA6-213F-41A6-AF7C-087DF34B427B}"/>
              </a:ext>
            </a:extLst>
          </p:cNvPr>
          <p:cNvGrpSpPr/>
          <p:nvPr/>
        </p:nvGrpSpPr>
        <p:grpSpPr>
          <a:xfrm rot="9180922">
            <a:off x="1267532" y="2211933"/>
            <a:ext cx="685800" cy="919820"/>
            <a:chOff x="3553987" y="1743472"/>
            <a:chExt cx="685800" cy="919820"/>
          </a:xfrm>
        </p:grpSpPr>
        <p:grpSp>
          <p:nvGrpSpPr>
            <p:cNvPr id="236" name="グループ化 192">
              <a:extLst>
                <a:ext uri="{FF2B5EF4-FFF2-40B4-BE49-F238E27FC236}">
                  <a16:creationId xmlns:a16="http://schemas.microsoft.com/office/drawing/2014/main" id="{E735E1F0-5A32-46B8-8014-985C00179F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3987" y="1977492"/>
              <a:ext cx="685800" cy="685800"/>
              <a:chOff x="3481388" y="2346325"/>
              <a:chExt cx="685800" cy="685800"/>
            </a:xfrm>
          </p:grpSpPr>
          <p:sp>
            <p:nvSpPr>
              <p:cNvPr id="240" name="Oval 17">
                <a:extLst>
                  <a:ext uri="{FF2B5EF4-FFF2-40B4-BE49-F238E27FC236}">
                    <a16:creationId xmlns:a16="http://schemas.microsoft.com/office/drawing/2014/main" id="{37609D15-DD9C-4EF1-9E90-E846A2D9DB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1388" y="2346325"/>
                <a:ext cx="685800" cy="685800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241" name="Oval 18">
                <a:extLst>
                  <a:ext uri="{FF2B5EF4-FFF2-40B4-BE49-F238E27FC236}">
                    <a16:creationId xmlns:a16="http://schemas.microsoft.com/office/drawing/2014/main" id="{BEE7EF30-7874-4824-A8A3-AD0A30E7ED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7588" y="2422525"/>
                <a:ext cx="457200" cy="457200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242" name="Oval 19">
                <a:extLst>
                  <a:ext uri="{FF2B5EF4-FFF2-40B4-BE49-F238E27FC236}">
                    <a16:creationId xmlns:a16="http://schemas.microsoft.com/office/drawing/2014/main" id="{BFC0ECEC-AF47-4EEF-841A-6B44725DCF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2388" y="2879725"/>
                <a:ext cx="76200" cy="76200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43" name="Oval 20">
                <a:extLst>
                  <a:ext uri="{FF2B5EF4-FFF2-40B4-BE49-F238E27FC236}">
                    <a16:creationId xmlns:a16="http://schemas.microsoft.com/office/drawing/2014/main" id="{8AB3016C-52D8-42BF-A8A8-0B1E4F5C30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4788" y="2803525"/>
                <a:ext cx="76200" cy="76200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44" name="Oval 21">
                <a:extLst>
                  <a:ext uri="{FF2B5EF4-FFF2-40B4-BE49-F238E27FC236}">
                    <a16:creationId xmlns:a16="http://schemas.microsoft.com/office/drawing/2014/main" id="{D2136E2D-4CFB-4468-A787-46B624B580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4788" y="2574925"/>
                <a:ext cx="76200" cy="76200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45" name="Oval 22">
                <a:extLst>
                  <a:ext uri="{FF2B5EF4-FFF2-40B4-BE49-F238E27FC236}">
                    <a16:creationId xmlns:a16="http://schemas.microsoft.com/office/drawing/2014/main" id="{DDB90C5B-3004-45D5-8AA0-A80D666492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9988" y="2879725"/>
                <a:ext cx="76200" cy="76200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46" name="Oval 23">
                <a:extLst>
                  <a:ext uri="{FF2B5EF4-FFF2-40B4-BE49-F238E27FC236}">
                    <a16:creationId xmlns:a16="http://schemas.microsoft.com/office/drawing/2014/main" id="{19E8ACEE-C279-4B6C-A546-D378796BBE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8588" y="2422525"/>
                <a:ext cx="76200" cy="76200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47" name="Oval 24">
                <a:extLst>
                  <a:ext uri="{FF2B5EF4-FFF2-40B4-BE49-F238E27FC236}">
                    <a16:creationId xmlns:a16="http://schemas.microsoft.com/office/drawing/2014/main" id="{2815B9BF-7F47-459C-B5D0-6BE812D632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4788" y="2727325"/>
                <a:ext cx="76200" cy="76200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237" name="グループ化 236">
              <a:extLst>
                <a:ext uri="{FF2B5EF4-FFF2-40B4-BE49-F238E27FC236}">
                  <a16:creationId xmlns:a16="http://schemas.microsoft.com/office/drawing/2014/main" id="{C0585D7F-4C8E-44E8-A111-3BF2AEE10AEB}"/>
                </a:ext>
              </a:extLst>
            </p:cNvPr>
            <p:cNvGrpSpPr/>
            <p:nvPr/>
          </p:nvGrpSpPr>
          <p:grpSpPr>
            <a:xfrm rot="12501244">
              <a:off x="3848598" y="1743472"/>
              <a:ext cx="358775" cy="287337"/>
              <a:chOff x="4188987" y="1295168"/>
              <a:chExt cx="358775" cy="287337"/>
            </a:xfrm>
          </p:grpSpPr>
          <p:sp>
            <p:nvSpPr>
              <p:cNvPr id="238" name="Freeform 103">
                <a:extLst>
                  <a:ext uri="{FF2B5EF4-FFF2-40B4-BE49-F238E27FC236}">
                    <a16:creationId xmlns:a16="http://schemas.microsoft.com/office/drawing/2014/main" id="{CA98E769-645A-4A1A-96A7-027CBD9CD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8987" y="1295168"/>
                <a:ext cx="203080" cy="287337"/>
              </a:xfrm>
              <a:custGeom>
                <a:avLst/>
                <a:gdLst/>
                <a:ahLst/>
                <a:cxnLst>
                  <a:cxn ang="0">
                    <a:pos x="126" y="12"/>
                  </a:cxn>
                  <a:cxn ang="0">
                    <a:pos x="90" y="162"/>
                  </a:cxn>
                  <a:cxn ang="0">
                    <a:pos x="54" y="174"/>
                  </a:cxn>
                  <a:cxn ang="0">
                    <a:pos x="42" y="192"/>
                  </a:cxn>
                  <a:cxn ang="0">
                    <a:pos x="24" y="198"/>
                  </a:cxn>
                  <a:cxn ang="0">
                    <a:pos x="0" y="252"/>
                  </a:cxn>
                  <a:cxn ang="0">
                    <a:pos x="18" y="264"/>
                  </a:cxn>
                  <a:cxn ang="0">
                    <a:pos x="30" y="246"/>
                  </a:cxn>
                  <a:cxn ang="0">
                    <a:pos x="48" y="234"/>
                  </a:cxn>
                  <a:cxn ang="0">
                    <a:pos x="120" y="198"/>
                  </a:cxn>
                  <a:cxn ang="0">
                    <a:pos x="120" y="48"/>
                  </a:cxn>
                  <a:cxn ang="0">
                    <a:pos x="126" y="12"/>
                  </a:cxn>
                </a:cxnLst>
                <a:rect l="0" t="0" r="r" b="b"/>
                <a:pathLst>
                  <a:path w="150" h="265">
                    <a:moveTo>
                      <a:pt x="126" y="12"/>
                    </a:moveTo>
                    <a:cubicBezTo>
                      <a:pt x="41" y="29"/>
                      <a:pt x="134" y="0"/>
                      <a:pt x="90" y="162"/>
                    </a:cubicBezTo>
                    <a:cubicBezTo>
                      <a:pt x="87" y="174"/>
                      <a:pt x="54" y="174"/>
                      <a:pt x="54" y="174"/>
                    </a:cubicBezTo>
                    <a:cubicBezTo>
                      <a:pt x="50" y="180"/>
                      <a:pt x="48" y="187"/>
                      <a:pt x="42" y="192"/>
                    </a:cubicBezTo>
                    <a:cubicBezTo>
                      <a:pt x="37" y="196"/>
                      <a:pt x="28" y="194"/>
                      <a:pt x="24" y="198"/>
                    </a:cubicBezTo>
                    <a:cubicBezTo>
                      <a:pt x="19" y="203"/>
                      <a:pt x="3" y="244"/>
                      <a:pt x="0" y="252"/>
                    </a:cubicBezTo>
                    <a:cubicBezTo>
                      <a:pt x="6" y="256"/>
                      <a:pt x="11" y="265"/>
                      <a:pt x="18" y="264"/>
                    </a:cubicBezTo>
                    <a:cubicBezTo>
                      <a:pt x="25" y="263"/>
                      <a:pt x="25" y="251"/>
                      <a:pt x="30" y="246"/>
                    </a:cubicBezTo>
                    <a:cubicBezTo>
                      <a:pt x="35" y="241"/>
                      <a:pt x="42" y="237"/>
                      <a:pt x="48" y="234"/>
                    </a:cubicBezTo>
                    <a:cubicBezTo>
                      <a:pt x="72" y="222"/>
                      <a:pt x="94" y="207"/>
                      <a:pt x="120" y="198"/>
                    </a:cubicBezTo>
                    <a:cubicBezTo>
                      <a:pt x="150" y="153"/>
                      <a:pt x="136" y="97"/>
                      <a:pt x="120" y="48"/>
                    </a:cubicBezTo>
                    <a:cubicBezTo>
                      <a:pt x="128" y="24"/>
                      <a:pt x="126" y="36"/>
                      <a:pt x="126" y="1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239" name="Freeform 104">
                <a:extLst>
                  <a:ext uri="{FF2B5EF4-FFF2-40B4-BE49-F238E27FC236}">
                    <a16:creationId xmlns:a16="http://schemas.microsoft.com/office/drawing/2014/main" id="{44AE79BC-1CEE-4585-AE8E-5873CC26488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44682" y="1295168"/>
                <a:ext cx="203080" cy="287337"/>
              </a:xfrm>
              <a:custGeom>
                <a:avLst/>
                <a:gdLst/>
                <a:ahLst/>
                <a:cxnLst>
                  <a:cxn ang="0">
                    <a:pos x="126" y="12"/>
                  </a:cxn>
                  <a:cxn ang="0">
                    <a:pos x="90" y="162"/>
                  </a:cxn>
                  <a:cxn ang="0">
                    <a:pos x="54" y="174"/>
                  </a:cxn>
                  <a:cxn ang="0">
                    <a:pos x="42" y="192"/>
                  </a:cxn>
                  <a:cxn ang="0">
                    <a:pos x="24" y="198"/>
                  </a:cxn>
                  <a:cxn ang="0">
                    <a:pos x="0" y="252"/>
                  </a:cxn>
                  <a:cxn ang="0">
                    <a:pos x="18" y="264"/>
                  </a:cxn>
                  <a:cxn ang="0">
                    <a:pos x="30" y="246"/>
                  </a:cxn>
                  <a:cxn ang="0">
                    <a:pos x="48" y="234"/>
                  </a:cxn>
                  <a:cxn ang="0">
                    <a:pos x="120" y="198"/>
                  </a:cxn>
                  <a:cxn ang="0">
                    <a:pos x="120" y="48"/>
                  </a:cxn>
                  <a:cxn ang="0">
                    <a:pos x="126" y="12"/>
                  </a:cxn>
                </a:cxnLst>
                <a:rect l="0" t="0" r="r" b="b"/>
                <a:pathLst>
                  <a:path w="150" h="265">
                    <a:moveTo>
                      <a:pt x="126" y="12"/>
                    </a:moveTo>
                    <a:cubicBezTo>
                      <a:pt x="41" y="29"/>
                      <a:pt x="134" y="0"/>
                      <a:pt x="90" y="162"/>
                    </a:cubicBezTo>
                    <a:cubicBezTo>
                      <a:pt x="87" y="174"/>
                      <a:pt x="54" y="174"/>
                      <a:pt x="54" y="174"/>
                    </a:cubicBezTo>
                    <a:cubicBezTo>
                      <a:pt x="50" y="180"/>
                      <a:pt x="48" y="187"/>
                      <a:pt x="42" y="192"/>
                    </a:cubicBezTo>
                    <a:cubicBezTo>
                      <a:pt x="37" y="196"/>
                      <a:pt x="28" y="194"/>
                      <a:pt x="24" y="198"/>
                    </a:cubicBezTo>
                    <a:cubicBezTo>
                      <a:pt x="19" y="203"/>
                      <a:pt x="3" y="244"/>
                      <a:pt x="0" y="252"/>
                    </a:cubicBezTo>
                    <a:cubicBezTo>
                      <a:pt x="6" y="256"/>
                      <a:pt x="11" y="265"/>
                      <a:pt x="18" y="264"/>
                    </a:cubicBezTo>
                    <a:cubicBezTo>
                      <a:pt x="25" y="263"/>
                      <a:pt x="25" y="251"/>
                      <a:pt x="30" y="246"/>
                    </a:cubicBezTo>
                    <a:cubicBezTo>
                      <a:pt x="35" y="241"/>
                      <a:pt x="42" y="237"/>
                      <a:pt x="48" y="234"/>
                    </a:cubicBezTo>
                    <a:cubicBezTo>
                      <a:pt x="72" y="222"/>
                      <a:pt x="94" y="207"/>
                      <a:pt x="120" y="198"/>
                    </a:cubicBezTo>
                    <a:cubicBezTo>
                      <a:pt x="150" y="153"/>
                      <a:pt x="136" y="97"/>
                      <a:pt x="120" y="48"/>
                    </a:cubicBezTo>
                    <a:cubicBezTo>
                      <a:pt x="128" y="24"/>
                      <a:pt x="126" y="36"/>
                      <a:pt x="126" y="1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shade val="46275"/>
                      <a:invGamma/>
                    </a:schemeClr>
                  </a:gs>
                  <a:gs pos="5000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ja-JP" altLang="en-US"/>
              </a:p>
            </p:txBody>
          </p:sp>
        </p:grpSp>
      </p:grpSp>
      <p:sp>
        <p:nvSpPr>
          <p:cNvPr id="386" name="Text Box 128">
            <a:extLst>
              <a:ext uri="{FF2B5EF4-FFF2-40B4-BE49-F238E27FC236}">
                <a16:creationId xmlns:a16="http://schemas.microsoft.com/office/drawing/2014/main" id="{478F843E-C983-4530-B4B3-D0AD1F3E9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859" y="5727721"/>
            <a:ext cx="9845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ja-JP" altLang="en-US" b="1" dirty="0">
                <a:solidFill>
                  <a:srgbClr val="FF0000"/>
                </a:solidFill>
                <a:latin typeface="Arial" charset="0"/>
              </a:rPr>
              <a:t>ペプチド</a:t>
            </a:r>
            <a:endParaRPr lang="en-US" altLang="ja-JP" b="1" dirty="0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055DF2B2-4E98-466E-8B29-10A8D7F94697}"/>
              </a:ext>
            </a:extLst>
          </p:cNvPr>
          <p:cNvGrpSpPr/>
          <p:nvPr/>
        </p:nvGrpSpPr>
        <p:grpSpPr>
          <a:xfrm>
            <a:off x="4257301" y="2006306"/>
            <a:ext cx="4813941" cy="4811701"/>
            <a:chOff x="4257301" y="2006306"/>
            <a:chExt cx="4813941" cy="4811701"/>
          </a:xfrm>
        </p:grpSpPr>
        <p:sp>
          <p:nvSpPr>
            <p:cNvPr id="195" name="Freeform 9">
              <a:extLst>
                <a:ext uri="{FF2B5EF4-FFF2-40B4-BE49-F238E27FC236}">
                  <a16:creationId xmlns:a16="http://schemas.microsoft.com/office/drawing/2014/main" id="{F671DC89-9521-4E92-8DD0-A12B69EF41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812" y="3193504"/>
              <a:ext cx="3880767" cy="3169917"/>
            </a:xfrm>
            <a:custGeom>
              <a:avLst/>
              <a:gdLst/>
              <a:ahLst/>
              <a:cxnLst>
                <a:cxn ang="0">
                  <a:pos x="216" y="58"/>
                </a:cxn>
                <a:cxn ang="0">
                  <a:pos x="456" y="34"/>
                </a:cxn>
                <a:cxn ang="0">
                  <a:pos x="872" y="26"/>
                </a:cxn>
                <a:cxn ang="0">
                  <a:pos x="1512" y="66"/>
                </a:cxn>
                <a:cxn ang="0">
                  <a:pos x="1640" y="74"/>
                </a:cxn>
                <a:cxn ang="0">
                  <a:pos x="1616" y="106"/>
                </a:cxn>
                <a:cxn ang="0">
                  <a:pos x="1600" y="130"/>
                </a:cxn>
                <a:cxn ang="0">
                  <a:pos x="1608" y="170"/>
                </a:cxn>
                <a:cxn ang="0">
                  <a:pos x="1368" y="178"/>
                </a:cxn>
                <a:cxn ang="0">
                  <a:pos x="1248" y="202"/>
                </a:cxn>
                <a:cxn ang="0">
                  <a:pos x="1336" y="234"/>
                </a:cxn>
                <a:cxn ang="0">
                  <a:pos x="1120" y="258"/>
                </a:cxn>
                <a:cxn ang="0">
                  <a:pos x="928" y="282"/>
                </a:cxn>
                <a:cxn ang="0">
                  <a:pos x="808" y="314"/>
                </a:cxn>
                <a:cxn ang="0">
                  <a:pos x="792" y="274"/>
                </a:cxn>
                <a:cxn ang="0">
                  <a:pos x="104" y="266"/>
                </a:cxn>
                <a:cxn ang="0">
                  <a:pos x="64" y="258"/>
                </a:cxn>
                <a:cxn ang="0">
                  <a:pos x="40" y="250"/>
                </a:cxn>
                <a:cxn ang="0">
                  <a:pos x="64" y="234"/>
                </a:cxn>
                <a:cxn ang="0">
                  <a:pos x="72" y="186"/>
                </a:cxn>
                <a:cxn ang="0">
                  <a:pos x="24" y="170"/>
                </a:cxn>
                <a:cxn ang="0">
                  <a:pos x="0" y="162"/>
                </a:cxn>
                <a:cxn ang="0">
                  <a:pos x="192" y="114"/>
                </a:cxn>
                <a:cxn ang="0">
                  <a:pos x="176" y="90"/>
                </a:cxn>
                <a:cxn ang="0">
                  <a:pos x="112" y="74"/>
                </a:cxn>
                <a:cxn ang="0">
                  <a:pos x="216" y="58"/>
                </a:cxn>
              </a:cxnLst>
              <a:rect l="0" t="0" r="r" b="b"/>
              <a:pathLst>
                <a:path w="1700" h="314">
                  <a:moveTo>
                    <a:pt x="216" y="58"/>
                  </a:moveTo>
                  <a:cubicBezTo>
                    <a:pt x="310" y="42"/>
                    <a:pt x="335" y="40"/>
                    <a:pt x="456" y="34"/>
                  </a:cubicBezTo>
                  <a:cubicBezTo>
                    <a:pt x="657" y="0"/>
                    <a:pt x="520" y="17"/>
                    <a:pt x="872" y="26"/>
                  </a:cubicBezTo>
                  <a:cubicBezTo>
                    <a:pt x="1123" y="89"/>
                    <a:pt x="1064" y="59"/>
                    <a:pt x="1512" y="66"/>
                  </a:cubicBezTo>
                  <a:cubicBezTo>
                    <a:pt x="1555" y="69"/>
                    <a:pt x="1597" y="70"/>
                    <a:pt x="1640" y="74"/>
                  </a:cubicBezTo>
                  <a:cubicBezTo>
                    <a:pt x="1700" y="80"/>
                    <a:pt x="1630" y="101"/>
                    <a:pt x="1616" y="106"/>
                  </a:cubicBezTo>
                  <a:cubicBezTo>
                    <a:pt x="1611" y="114"/>
                    <a:pt x="1601" y="120"/>
                    <a:pt x="1600" y="130"/>
                  </a:cubicBezTo>
                  <a:cubicBezTo>
                    <a:pt x="1598" y="143"/>
                    <a:pt x="1621" y="167"/>
                    <a:pt x="1608" y="170"/>
                  </a:cubicBezTo>
                  <a:cubicBezTo>
                    <a:pt x="1530" y="186"/>
                    <a:pt x="1448" y="175"/>
                    <a:pt x="1368" y="178"/>
                  </a:cubicBezTo>
                  <a:cubicBezTo>
                    <a:pt x="1264" y="195"/>
                    <a:pt x="1303" y="184"/>
                    <a:pt x="1248" y="202"/>
                  </a:cubicBezTo>
                  <a:cubicBezTo>
                    <a:pt x="1278" y="217"/>
                    <a:pt x="1303" y="226"/>
                    <a:pt x="1336" y="234"/>
                  </a:cubicBezTo>
                  <a:cubicBezTo>
                    <a:pt x="1257" y="286"/>
                    <a:pt x="1331" y="243"/>
                    <a:pt x="1120" y="258"/>
                  </a:cubicBezTo>
                  <a:cubicBezTo>
                    <a:pt x="1057" y="262"/>
                    <a:pt x="991" y="273"/>
                    <a:pt x="928" y="282"/>
                  </a:cubicBezTo>
                  <a:cubicBezTo>
                    <a:pt x="888" y="295"/>
                    <a:pt x="849" y="304"/>
                    <a:pt x="808" y="314"/>
                  </a:cubicBezTo>
                  <a:cubicBezTo>
                    <a:pt x="813" y="298"/>
                    <a:pt x="829" y="275"/>
                    <a:pt x="792" y="274"/>
                  </a:cubicBezTo>
                  <a:cubicBezTo>
                    <a:pt x="563" y="266"/>
                    <a:pt x="333" y="269"/>
                    <a:pt x="104" y="266"/>
                  </a:cubicBezTo>
                  <a:cubicBezTo>
                    <a:pt x="91" y="263"/>
                    <a:pt x="77" y="261"/>
                    <a:pt x="64" y="258"/>
                  </a:cubicBezTo>
                  <a:cubicBezTo>
                    <a:pt x="56" y="256"/>
                    <a:pt x="40" y="258"/>
                    <a:pt x="40" y="250"/>
                  </a:cubicBezTo>
                  <a:cubicBezTo>
                    <a:pt x="40" y="240"/>
                    <a:pt x="56" y="239"/>
                    <a:pt x="64" y="234"/>
                  </a:cubicBezTo>
                  <a:cubicBezTo>
                    <a:pt x="72" y="222"/>
                    <a:pt x="94" y="202"/>
                    <a:pt x="72" y="186"/>
                  </a:cubicBezTo>
                  <a:cubicBezTo>
                    <a:pt x="58" y="176"/>
                    <a:pt x="40" y="175"/>
                    <a:pt x="24" y="170"/>
                  </a:cubicBezTo>
                  <a:cubicBezTo>
                    <a:pt x="16" y="167"/>
                    <a:pt x="0" y="162"/>
                    <a:pt x="0" y="162"/>
                  </a:cubicBezTo>
                  <a:cubicBezTo>
                    <a:pt x="63" y="120"/>
                    <a:pt x="166" y="193"/>
                    <a:pt x="192" y="114"/>
                  </a:cubicBezTo>
                  <a:cubicBezTo>
                    <a:pt x="187" y="106"/>
                    <a:pt x="185" y="94"/>
                    <a:pt x="176" y="90"/>
                  </a:cubicBezTo>
                  <a:cubicBezTo>
                    <a:pt x="156" y="80"/>
                    <a:pt x="112" y="74"/>
                    <a:pt x="112" y="74"/>
                  </a:cubicBezTo>
                  <a:cubicBezTo>
                    <a:pt x="212" y="66"/>
                    <a:pt x="185" y="89"/>
                    <a:pt x="216" y="5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/>
            <a:lstStyle/>
            <a:p>
              <a:pPr>
                <a:defRPr/>
              </a:pPr>
              <a:endParaRPr lang="ja-JP" altLang="en-US" dirty="0"/>
            </a:p>
          </p:txBody>
        </p:sp>
        <p:sp>
          <p:nvSpPr>
            <p:cNvPr id="194" name="Text Box 11">
              <a:extLst>
                <a:ext uri="{FF2B5EF4-FFF2-40B4-BE49-F238E27FC236}">
                  <a16:creationId xmlns:a16="http://schemas.microsoft.com/office/drawing/2014/main" id="{FB5A5C2A-516D-480C-87FE-A59DBC7507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7301" y="6103380"/>
              <a:ext cx="2429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2400" b="1" dirty="0">
                  <a:latin typeface="Arial Black" pitchFamily="34" charset="0"/>
                </a:rPr>
                <a:t>Dendritic cell</a:t>
              </a:r>
            </a:p>
          </p:txBody>
        </p:sp>
        <p:grpSp>
          <p:nvGrpSpPr>
            <p:cNvPr id="202" name="Group 39">
              <a:extLst>
                <a:ext uri="{FF2B5EF4-FFF2-40B4-BE49-F238E27FC236}">
                  <a16:creationId xmlns:a16="http://schemas.microsoft.com/office/drawing/2014/main" id="{38FBEE8E-1B13-4030-A968-0FCD241864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71380" y="5806553"/>
              <a:ext cx="304800" cy="304800"/>
              <a:chOff x="3120" y="3648"/>
              <a:chExt cx="192" cy="192"/>
            </a:xfrm>
          </p:grpSpPr>
          <p:sp>
            <p:nvSpPr>
              <p:cNvPr id="209" name="Oval 40">
                <a:extLst>
                  <a:ext uri="{FF2B5EF4-FFF2-40B4-BE49-F238E27FC236}">
                    <a16:creationId xmlns:a16="http://schemas.microsoft.com/office/drawing/2014/main" id="{E73BEC40-E7AC-47B0-8BD5-684D14D112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648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10" name="Oval 41">
                <a:extLst>
                  <a:ext uri="{FF2B5EF4-FFF2-40B4-BE49-F238E27FC236}">
                    <a16:creationId xmlns:a16="http://schemas.microsoft.com/office/drawing/2014/main" id="{35B44F99-A528-485E-9D88-049B558BE6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3696"/>
                <a:ext cx="144" cy="96"/>
              </a:xfrm>
              <a:prstGeom prst="ellipse">
                <a:avLst/>
              </a:prstGeom>
              <a:gradFill rotWithShape="0">
                <a:gsLst>
                  <a:gs pos="0">
                    <a:srgbClr val="996633"/>
                  </a:gs>
                  <a:gs pos="100000">
                    <a:srgbClr val="472F18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203" name="Group 42">
              <a:extLst>
                <a:ext uri="{FF2B5EF4-FFF2-40B4-BE49-F238E27FC236}">
                  <a16:creationId xmlns:a16="http://schemas.microsoft.com/office/drawing/2014/main" id="{40F3FE1B-F48B-4444-ABB9-D63A485183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49912" y="5461902"/>
              <a:ext cx="304800" cy="304800"/>
              <a:chOff x="3120" y="3648"/>
              <a:chExt cx="192" cy="192"/>
            </a:xfrm>
          </p:grpSpPr>
          <p:sp>
            <p:nvSpPr>
              <p:cNvPr id="207" name="Oval 43">
                <a:extLst>
                  <a:ext uri="{FF2B5EF4-FFF2-40B4-BE49-F238E27FC236}">
                    <a16:creationId xmlns:a16="http://schemas.microsoft.com/office/drawing/2014/main" id="{485D46B3-8D66-4517-B578-C36F778124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648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08" name="Oval 44">
                <a:extLst>
                  <a:ext uri="{FF2B5EF4-FFF2-40B4-BE49-F238E27FC236}">
                    <a16:creationId xmlns:a16="http://schemas.microsoft.com/office/drawing/2014/main" id="{81F498F3-9EF3-4A7E-A363-A3BC52704D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3696"/>
                <a:ext cx="144" cy="96"/>
              </a:xfrm>
              <a:prstGeom prst="ellipse">
                <a:avLst/>
              </a:prstGeom>
              <a:gradFill rotWithShape="0">
                <a:gsLst>
                  <a:gs pos="0">
                    <a:srgbClr val="996633"/>
                  </a:gs>
                  <a:gs pos="100000">
                    <a:srgbClr val="472F18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204" name="Group 48">
              <a:extLst>
                <a:ext uri="{FF2B5EF4-FFF2-40B4-BE49-F238E27FC236}">
                  <a16:creationId xmlns:a16="http://schemas.microsoft.com/office/drawing/2014/main" id="{BD62BCC8-9FAB-43F4-85DF-143DD98CE4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92066" y="5750253"/>
              <a:ext cx="304800" cy="304800"/>
              <a:chOff x="3120" y="3648"/>
              <a:chExt cx="192" cy="192"/>
            </a:xfrm>
          </p:grpSpPr>
          <p:sp>
            <p:nvSpPr>
              <p:cNvPr id="205" name="Oval 49">
                <a:extLst>
                  <a:ext uri="{FF2B5EF4-FFF2-40B4-BE49-F238E27FC236}">
                    <a16:creationId xmlns:a16="http://schemas.microsoft.com/office/drawing/2014/main" id="{DDB58202-2AB2-47DB-A460-6E53B59555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648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06" name="Oval 50">
                <a:extLst>
                  <a:ext uri="{FF2B5EF4-FFF2-40B4-BE49-F238E27FC236}">
                    <a16:creationId xmlns:a16="http://schemas.microsoft.com/office/drawing/2014/main" id="{6ACD669B-E8A3-433E-BB14-B19756FF7C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9" y="3710"/>
                <a:ext cx="144" cy="96"/>
              </a:xfrm>
              <a:prstGeom prst="ellipse">
                <a:avLst/>
              </a:prstGeom>
              <a:gradFill rotWithShape="0">
                <a:gsLst>
                  <a:gs pos="0">
                    <a:srgbClr val="996633"/>
                  </a:gs>
                  <a:gs pos="100000">
                    <a:srgbClr val="472F18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214" name="Text Box 7">
              <a:extLst>
                <a:ext uri="{FF2B5EF4-FFF2-40B4-BE49-F238E27FC236}">
                  <a16:creationId xmlns:a16="http://schemas.microsoft.com/office/drawing/2014/main" id="{EA15674C-BFCF-40CC-B000-3345448E74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59306" y="2006306"/>
              <a:ext cx="8659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r>
                <a:rPr lang="en-US" altLang="ja-JP" sz="2400" b="1" dirty="0"/>
                <a:t>T-cell</a:t>
              </a:r>
            </a:p>
          </p:txBody>
        </p:sp>
        <p:sp>
          <p:nvSpPr>
            <p:cNvPr id="215" name="Oval 106">
              <a:extLst>
                <a:ext uri="{FF2B5EF4-FFF2-40B4-BE49-F238E27FC236}">
                  <a16:creationId xmlns:a16="http://schemas.microsoft.com/office/drawing/2014/main" id="{CCF0E427-3247-4398-8739-C0CDB2861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3920" y="2439625"/>
              <a:ext cx="1223963" cy="10795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216" name="Line 107">
              <a:extLst>
                <a:ext uri="{FF2B5EF4-FFF2-40B4-BE49-F238E27FC236}">
                  <a16:creationId xmlns:a16="http://schemas.microsoft.com/office/drawing/2014/main" id="{778FE488-05FF-4E5D-9438-A2D1143DD4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919545" y="2757329"/>
              <a:ext cx="404756" cy="2073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217" name="Group 89">
              <a:extLst>
                <a:ext uri="{FF2B5EF4-FFF2-40B4-BE49-F238E27FC236}">
                  <a16:creationId xmlns:a16="http://schemas.microsoft.com/office/drawing/2014/main" id="{D0781E8E-AA87-4EB5-98CD-694A980ACF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66358" y="3212738"/>
              <a:ext cx="325437" cy="431800"/>
              <a:chOff x="2200" y="3748"/>
              <a:chExt cx="320" cy="425"/>
            </a:xfrm>
          </p:grpSpPr>
          <p:grpSp>
            <p:nvGrpSpPr>
              <p:cNvPr id="218" name="Group 90">
                <a:extLst>
                  <a:ext uri="{FF2B5EF4-FFF2-40B4-BE49-F238E27FC236}">
                    <a16:creationId xmlns:a16="http://schemas.microsoft.com/office/drawing/2014/main" id="{03223CB9-37CB-41BE-8728-67679D051D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31" y="3792"/>
                <a:ext cx="289" cy="381"/>
                <a:chOff x="2231" y="3792"/>
                <a:chExt cx="289" cy="381"/>
              </a:xfrm>
            </p:grpSpPr>
            <p:sp>
              <p:nvSpPr>
                <p:cNvPr id="228" name="Freeform 91">
                  <a:extLst>
                    <a:ext uri="{FF2B5EF4-FFF2-40B4-BE49-F238E27FC236}">
                      <a16:creationId xmlns:a16="http://schemas.microsoft.com/office/drawing/2014/main" id="{642669F5-C5A4-4448-96DB-13323408CA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1" y="3792"/>
                  <a:ext cx="289" cy="323"/>
                </a:xfrm>
                <a:custGeom>
                  <a:avLst/>
                  <a:gdLst/>
                  <a:ahLst/>
                  <a:cxnLst>
                    <a:cxn ang="0">
                      <a:pos x="69" y="294"/>
                    </a:cxn>
                    <a:cxn ang="0">
                      <a:pos x="21" y="78"/>
                    </a:cxn>
                    <a:cxn ang="0">
                      <a:pos x="9" y="0"/>
                    </a:cxn>
                    <a:cxn ang="0">
                      <a:pos x="69" y="36"/>
                    </a:cxn>
                    <a:cxn ang="0">
                      <a:pos x="123" y="78"/>
                    </a:cxn>
                    <a:cxn ang="0">
                      <a:pos x="189" y="72"/>
                    </a:cxn>
                    <a:cxn ang="0">
                      <a:pos x="237" y="36"/>
                    </a:cxn>
                    <a:cxn ang="0">
                      <a:pos x="291" y="18"/>
                    </a:cxn>
                    <a:cxn ang="0">
                      <a:pos x="249" y="78"/>
                    </a:cxn>
                    <a:cxn ang="0">
                      <a:pos x="129" y="108"/>
                    </a:cxn>
                    <a:cxn ang="0">
                      <a:pos x="81" y="324"/>
                    </a:cxn>
                    <a:cxn ang="0">
                      <a:pos x="69" y="294"/>
                    </a:cxn>
                  </a:cxnLst>
                  <a:rect l="0" t="0" r="r" b="b"/>
                  <a:pathLst>
                    <a:path w="291" h="324">
                      <a:moveTo>
                        <a:pt x="69" y="294"/>
                      </a:moveTo>
                      <a:cubicBezTo>
                        <a:pt x="86" y="243"/>
                        <a:pt x="96" y="103"/>
                        <a:pt x="21" y="78"/>
                      </a:cubicBezTo>
                      <a:cubicBezTo>
                        <a:pt x="0" y="46"/>
                        <a:pt x="3" y="41"/>
                        <a:pt x="9" y="0"/>
                      </a:cubicBezTo>
                      <a:cubicBezTo>
                        <a:pt x="70" y="10"/>
                        <a:pt x="27" y="8"/>
                        <a:pt x="69" y="36"/>
                      </a:cubicBezTo>
                      <a:cubicBezTo>
                        <a:pt x="85" y="85"/>
                        <a:pt x="68" y="70"/>
                        <a:pt x="123" y="78"/>
                      </a:cubicBezTo>
                      <a:cubicBezTo>
                        <a:pt x="145" y="76"/>
                        <a:pt x="167" y="77"/>
                        <a:pt x="189" y="72"/>
                      </a:cubicBezTo>
                      <a:cubicBezTo>
                        <a:pt x="211" y="67"/>
                        <a:pt x="215" y="43"/>
                        <a:pt x="237" y="36"/>
                      </a:cubicBezTo>
                      <a:cubicBezTo>
                        <a:pt x="247" y="5"/>
                        <a:pt x="261" y="12"/>
                        <a:pt x="291" y="18"/>
                      </a:cubicBezTo>
                      <a:cubicBezTo>
                        <a:pt x="283" y="73"/>
                        <a:pt x="286" y="53"/>
                        <a:pt x="249" y="78"/>
                      </a:cubicBezTo>
                      <a:cubicBezTo>
                        <a:pt x="234" y="123"/>
                        <a:pt x="169" y="105"/>
                        <a:pt x="129" y="108"/>
                      </a:cubicBezTo>
                      <a:cubicBezTo>
                        <a:pt x="86" y="173"/>
                        <a:pt x="155" y="299"/>
                        <a:pt x="81" y="324"/>
                      </a:cubicBezTo>
                      <a:cubicBezTo>
                        <a:pt x="74" y="302"/>
                        <a:pt x="78" y="312"/>
                        <a:pt x="69" y="294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latin typeface="+mn-lt"/>
                    <a:ea typeface="ＭＳ Ｐゴシック" pitchFamily="50" charset="-128"/>
                  </a:endParaRPr>
                </a:p>
              </p:txBody>
            </p:sp>
            <p:sp>
              <p:nvSpPr>
                <p:cNvPr id="229" name="Freeform 92">
                  <a:extLst>
                    <a:ext uri="{FF2B5EF4-FFF2-40B4-BE49-F238E27FC236}">
                      <a16:creationId xmlns:a16="http://schemas.microsoft.com/office/drawing/2014/main" id="{F791447E-AF05-43E2-9417-A0AAAB97A9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2" y="3932"/>
                  <a:ext cx="97" cy="241"/>
                </a:xfrm>
                <a:custGeom>
                  <a:avLst/>
                  <a:gdLst>
                    <a:gd name="T0" fmla="*/ 8 w 97"/>
                    <a:gd name="T1" fmla="*/ 178 h 241"/>
                    <a:gd name="T2" fmla="*/ 14 w 97"/>
                    <a:gd name="T3" fmla="*/ 16 h 241"/>
                    <a:gd name="T4" fmla="*/ 56 w 97"/>
                    <a:gd name="T5" fmla="*/ 40 h 241"/>
                    <a:gd name="T6" fmla="*/ 8 w 97"/>
                    <a:gd name="T7" fmla="*/ 178 h 24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7"/>
                    <a:gd name="T13" fmla="*/ 0 h 241"/>
                    <a:gd name="T14" fmla="*/ 97 w 97"/>
                    <a:gd name="T15" fmla="*/ 241 h 24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7" h="241">
                      <a:moveTo>
                        <a:pt x="8" y="178"/>
                      </a:moveTo>
                      <a:cubicBezTo>
                        <a:pt x="10" y="124"/>
                        <a:pt x="0" y="68"/>
                        <a:pt x="14" y="16"/>
                      </a:cubicBezTo>
                      <a:cubicBezTo>
                        <a:pt x="18" y="0"/>
                        <a:pt x="51" y="25"/>
                        <a:pt x="56" y="40"/>
                      </a:cubicBezTo>
                      <a:cubicBezTo>
                        <a:pt x="48" y="241"/>
                        <a:pt x="97" y="178"/>
                        <a:pt x="8" y="17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36206D"/>
                    </a:gs>
                    <a:gs pos="50000">
                      <a:srgbClr val="7546EC"/>
                    </a:gs>
                    <a:gs pos="100000">
                      <a:srgbClr val="36206D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19" name="Group 93">
                <a:extLst>
                  <a:ext uri="{FF2B5EF4-FFF2-40B4-BE49-F238E27FC236}">
                    <a16:creationId xmlns:a16="http://schemas.microsoft.com/office/drawing/2014/main" id="{9A65DB33-2E43-476C-897E-860618BD44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00" y="3748"/>
                <a:ext cx="318" cy="92"/>
                <a:chOff x="2925" y="3656"/>
                <a:chExt cx="318" cy="92"/>
              </a:xfrm>
            </p:grpSpPr>
            <p:sp>
              <p:nvSpPr>
                <p:cNvPr id="220" name="Oval 94">
                  <a:extLst>
                    <a:ext uri="{FF2B5EF4-FFF2-40B4-BE49-F238E27FC236}">
                      <a16:creationId xmlns:a16="http://schemas.microsoft.com/office/drawing/2014/main" id="{F21AA022-E93A-49FF-BB7D-9454C66F17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71" y="3657"/>
                  <a:ext cx="46" cy="46"/>
                </a:xfrm>
                <a:prstGeom prst="ellipse">
                  <a:avLst/>
                </a:prstGeom>
                <a:solidFill>
                  <a:srgbClr val="7546E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221" name="Oval 95">
                  <a:extLst>
                    <a:ext uri="{FF2B5EF4-FFF2-40B4-BE49-F238E27FC236}">
                      <a16:creationId xmlns:a16="http://schemas.microsoft.com/office/drawing/2014/main" id="{006BEA38-D38A-4BA7-BCC4-09F050667D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5" y="3657"/>
                  <a:ext cx="46" cy="46"/>
                </a:xfrm>
                <a:prstGeom prst="ellipse">
                  <a:avLst/>
                </a:prstGeom>
                <a:solidFill>
                  <a:srgbClr val="7546E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222" name="Oval 96">
                  <a:extLst>
                    <a:ext uri="{FF2B5EF4-FFF2-40B4-BE49-F238E27FC236}">
                      <a16:creationId xmlns:a16="http://schemas.microsoft.com/office/drawing/2014/main" id="{76A42E88-BA4F-427A-85D3-485FF1FD77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84" y="3702"/>
                  <a:ext cx="46" cy="46"/>
                </a:xfrm>
                <a:prstGeom prst="ellipse">
                  <a:avLst/>
                </a:prstGeom>
                <a:solidFill>
                  <a:srgbClr val="7546E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223" name="Oval 97">
                  <a:extLst>
                    <a:ext uri="{FF2B5EF4-FFF2-40B4-BE49-F238E27FC236}">
                      <a16:creationId xmlns:a16="http://schemas.microsoft.com/office/drawing/2014/main" id="{DB4CD2DA-B10C-4FF7-A370-73C179C1B7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9" y="3702"/>
                  <a:ext cx="46" cy="46"/>
                </a:xfrm>
                <a:prstGeom prst="ellipse">
                  <a:avLst/>
                </a:prstGeom>
                <a:solidFill>
                  <a:srgbClr val="7546E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224" name="Oval 98">
                  <a:extLst>
                    <a:ext uri="{FF2B5EF4-FFF2-40B4-BE49-F238E27FC236}">
                      <a16:creationId xmlns:a16="http://schemas.microsoft.com/office/drawing/2014/main" id="{0059564E-A418-4467-92AA-CC274EE6C4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07" y="3657"/>
                  <a:ext cx="46" cy="46"/>
                </a:xfrm>
                <a:prstGeom prst="ellipse">
                  <a:avLst/>
                </a:prstGeom>
                <a:solidFill>
                  <a:srgbClr val="7546E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225" name="Oval 99">
                  <a:extLst>
                    <a:ext uri="{FF2B5EF4-FFF2-40B4-BE49-F238E27FC236}">
                      <a16:creationId xmlns:a16="http://schemas.microsoft.com/office/drawing/2014/main" id="{14B5A157-C177-49CE-99DB-A98E1CF76F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2" y="3657"/>
                  <a:ext cx="46" cy="46"/>
                </a:xfrm>
                <a:prstGeom prst="ellipse">
                  <a:avLst/>
                </a:prstGeom>
                <a:solidFill>
                  <a:srgbClr val="7546E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226" name="Oval 100">
                  <a:extLst>
                    <a:ext uri="{FF2B5EF4-FFF2-40B4-BE49-F238E27FC236}">
                      <a16:creationId xmlns:a16="http://schemas.microsoft.com/office/drawing/2014/main" id="{C098DD14-05BC-4EF7-832E-D97C7BBBFB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7" y="3656"/>
                  <a:ext cx="46" cy="46"/>
                </a:xfrm>
                <a:prstGeom prst="ellipse">
                  <a:avLst/>
                </a:prstGeom>
                <a:solidFill>
                  <a:srgbClr val="7546E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227" name="Oval 101">
                  <a:extLst>
                    <a:ext uri="{FF2B5EF4-FFF2-40B4-BE49-F238E27FC236}">
                      <a16:creationId xmlns:a16="http://schemas.microsoft.com/office/drawing/2014/main" id="{3E7607CA-7804-443B-9593-89134EE2DB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16" y="3657"/>
                  <a:ext cx="46" cy="46"/>
                </a:xfrm>
                <a:prstGeom prst="ellipse">
                  <a:avLst/>
                </a:prstGeom>
                <a:solidFill>
                  <a:srgbClr val="7546E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9pPr>
                </a:lstStyle>
                <a:p>
                  <a:endParaRPr lang="ja-JP" altLang="en-US"/>
                </a:p>
              </p:txBody>
            </p:sp>
          </p:grpSp>
        </p:grpSp>
        <p:sp>
          <p:nvSpPr>
            <p:cNvPr id="230" name="Oval 12">
              <a:extLst>
                <a:ext uri="{FF2B5EF4-FFF2-40B4-BE49-F238E27FC236}">
                  <a16:creationId xmlns:a16="http://schemas.microsoft.com/office/drawing/2014/main" id="{89389937-1390-4FA6-A014-66148678EC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0542" y="2286542"/>
              <a:ext cx="685800" cy="68580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ea typeface="ＭＳ Ｐゴシック" pitchFamily="50" charset="-128"/>
              </a:endParaRPr>
            </a:p>
          </p:txBody>
        </p:sp>
        <p:sp>
          <p:nvSpPr>
            <p:cNvPr id="231" name="Oval 13">
              <a:extLst>
                <a:ext uri="{FF2B5EF4-FFF2-40B4-BE49-F238E27FC236}">
                  <a16:creationId xmlns:a16="http://schemas.microsoft.com/office/drawing/2014/main" id="{FBA8337B-407F-4758-837D-0B5FCF7969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3202" y="2363756"/>
              <a:ext cx="457200" cy="457200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ea typeface="ＭＳ Ｐゴシック" pitchFamily="50" charset="-128"/>
              </a:endParaRPr>
            </a:p>
          </p:txBody>
        </p:sp>
        <p:grpSp>
          <p:nvGrpSpPr>
            <p:cNvPr id="232" name="Group 102">
              <a:extLst>
                <a:ext uri="{FF2B5EF4-FFF2-40B4-BE49-F238E27FC236}">
                  <a16:creationId xmlns:a16="http://schemas.microsoft.com/office/drawing/2014/main" id="{E4F02884-CBD6-418B-8DA0-DBF4DCE6A3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52467" y="2935829"/>
              <a:ext cx="358775" cy="287338"/>
              <a:chOff x="2946" y="3294"/>
              <a:chExt cx="265" cy="265"/>
            </a:xfrm>
          </p:grpSpPr>
          <p:sp>
            <p:nvSpPr>
              <p:cNvPr id="233" name="Freeform 103">
                <a:extLst>
                  <a:ext uri="{FF2B5EF4-FFF2-40B4-BE49-F238E27FC236}">
                    <a16:creationId xmlns:a16="http://schemas.microsoft.com/office/drawing/2014/main" id="{27B5F550-F495-40E0-AFAA-63C5B480FE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6" y="3294"/>
                <a:ext cx="150" cy="265"/>
              </a:xfrm>
              <a:custGeom>
                <a:avLst/>
                <a:gdLst/>
                <a:ahLst/>
                <a:cxnLst>
                  <a:cxn ang="0">
                    <a:pos x="126" y="12"/>
                  </a:cxn>
                  <a:cxn ang="0">
                    <a:pos x="90" y="162"/>
                  </a:cxn>
                  <a:cxn ang="0">
                    <a:pos x="54" y="174"/>
                  </a:cxn>
                  <a:cxn ang="0">
                    <a:pos x="42" y="192"/>
                  </a:cxn>
                  <a:cxn ang="0">
                    <a:pos x="24" y="198"/>
                  </a:cxn>
                  <a:cxn ang="0">
                    <a:pos x="0" y="252"/>
                  </a:cxn>
                  <a:cxn ang="0">
                    <a:pos x="18" y="264"/>
                  </a:cxn>
                  <a:cxn ang="0">
                    <a:pos x="30" y="246"/>
                  </a:cxn>
                  <a:cxn ang="0">
                    <a:pos x="48" y="234"/>
                  </a:cxn>
                  <a:cxn ang="0">
                    <a:pos x="120" y="198"/>
                  </a:cxn>
                  <a:cxn ang="0">
                    <a:pos x="120" y="48"/>
                  </a:cxn>
                  <a:cxn ang="0">
                    <a:pos x="126" y="12"/>
                  </a:cxn>
                </a:cxnLst>
                <a:rect l="0" t="0" r="r" b="b"/>
                <a:pathLst>
                  <a:path w="150" h="265">
                    <a:moveTo>
                      <a:pt x="126" y="12"/>
                    </a:moveTo>
                    <a:cubicBezTo>
                      <a:pt x="41" y="29"/>
                      <a:pt x="134" y="0"/>
                      <a:pt x="90" y="162"/>
                    </a:cubicBezTo>
                    <a:cubicBezTo>
                      <a:pt x="87" y="174"/>
                      <a:pt x="54" y="174"/>
                      <a:pt x="54" y="174"/>
                    </a:cubicBezTo>
                    <a:cubicBezTo>
                      <a:pt x="50" y="180"/>
                      <a:pt x="48" y="187"/>
                      <a:pt x="42" y="192"/>
                    </a:cubicBezTo>
                    <a:cubicBezTo>
                      <a:pt x="37" y="196"/>
                      <a:pt x="28" y="194"/>
                      <a:pt x="24" y="198"/>
                    </a:cubicBezTo>
                    <a:cubicBezTo>
                      <a:pt x="19" y="203"/>
                      <a:pt x="3" y="244"/>
                      <a:pt x="0" y="252"/>
                    </a:cubicBezTo>
                    <a:cubicBezTo>
                      <a:pt x="6" y="256"/>
                      <a:pt x="11" y="265"/>
                      <a:pt x="18" y="264"/>
                    </a:cubicBezTo>
                    <a:cubicBezTo>
                      <a:pt x="25" y="263"/>
                      <a:pt x="25" y="251"/>
                      <a:pt x="30" y="246"/>
                    </a:cubicBezTo>
                    <a:cubicBezTo>
                      <a:pt x="35" y="241"/>
                      <a:pt x="42" y="237"/>
                      <a:pt x="48" y="234"/>
                    </a:cubicBezTo>
                    <a:cubicBezTo>
                      <a:pt x="72" y="222"/>
                      <a:pt x="94" y="207"/>
                      <a:pt x="120" y="198"/>
                    </a:cubicBezTo>
                    <a:cubicBezTo>
                      <a:pt x="150" y="153"/>
                      <a:pt x="136" y="97"/>
                      <a:pt x="120" y="48"/>
                    </a:cubicBezTo>
                    <a:cubicBezTo>
                      <a:pt x="128" y="24"/>
                      <a:pt x="126" y="36"/>
                      <a:pt x="126" y="1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latin typeface="+mn-lt"/>
                  <a:ea typeface="ＭＳ Ｐゴシック" pitchFamily="50" charset="-128"/>
                </a:endParaRPr>
              </a:p>
            </p:txBody>
          </p:sp>
          <p:sp>
            <p:nvSpPr>
              <p:cNvPr id="234" name="Freeform 104">
                <a:extLst>
                  <a:ext uri="{FF2B5EF4-FFF2-40B4-BE49-F238E27FC236}">
                    <a16:creationId xmlns:a16="http://schemas.microsoft.com/office/drawing/2014/main" id="{6607B76E-2BD1-43D5-858F-BC5D5D56EA2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061" y="3294"/>
                <a:ext cx="150" cy="265"/>
              </a:xfrm>
              <a:custGeom>
                <a:avLst/>
                <a:gdLst/>
                <a:ahLst/>
                <a:cxnLst>
                  <a:cxn ang="0">
                    <a:pos x="126" y="12"/>
                  </a:cxn>
                  <a:cxn ang="0">
                    <a:pos x="90" y="162"/>
                  </a:cxn>
                  <a:cxn ang="0">
                    <a:pos x="54" y="174"/>
                  </a:cxn>
                  <a:cxn ang="0">
                    <a:pos x="42" y="192"/>
                  </a:cxn>
                  <a:cxn ang="0">
                    <a:pos x="24" y="198"/>
                  </a:cxn>
                  <a:cxn ang="0">
                    <a:pos x="0" y="252"/>
                  </a:cxn>
                  <a:cxn ang="0">
                    <a:pos x="18" y="264"/>
                  </a:cxn>
                  <a:cxn ang="0">
                    <a:pos x="30" y="246"/>
                  </a:cxn>
                  <a:cxn ang="0">
                    <a:pos x="48" y="234"/>
                  </a:cxn>
                  <a:cxn ang="0">
                    <a:pos x="120" y="198"/>
                  </a:cxn>
                  <a:cxn ang="0">
                    <a:pos x="120" y="48"/>
                  </a:cxn>
                  <a:cxn ang="0">
                    <a:pos x="126" y="12"/>
                  </a:cxn>
                </a:cxnLst>
                <a:rect l="0" t="0" r="r" b="b"/>
                <a:pathLst>
                  <a:path w="150" h="265">
                    <a:moveTo>
                      <a:pt x="126" y="12"/>
                    </a:moveTo>
                    <a:cubicBezTo>
                      <a:pt x="41" y="29"/>
                      <a:pt x="134" y="0"/>
                      <a:pt x="90" y="162"/>
                    </a:cubicBezTo>
                    <a:cubicBezTo>
                      <a:pt x="87" y="174"/>
                      <a:pt x="54" y="174"/>
                      <a:pt x="54" y="174"/>
                    </a:cubicBezTo>
                    <a:cubicBezTo>
                      <a:pt x="50" y="180"/>
                      <a:pt x="48" y="187"/>
                      <a:pt x="42" y="192"/>
                    </a:cubicBezTo>
                    <a:cubicBezTo>
                      <a:pt x="37" y="196"/>
                      <a:pt x="28" y="194"/>
                      <a:pt x="24" y="198"/>
                    </a:cubicBezTo>
                    <a:cubicBezTo>
                      <a:pt x="19" y="203"/>
                      <a:pt x="3" y="244"/>
                      <a:pt x="0" y="252"/>
                    </a:cubicBezTo>
                    <a:cubicBezTo>
                      <a:pt x="6" y="256"/>
                      <a:pt x="11" y="265"/>
                      <a:pt x="18" y="264"/>
                    </a:cubicBezTo>
                    <a:cubicBezTo>
                      <a:pt x="25" y="263"/>
                      <a:pt x="25" y="251"/>
                      <a:pt x="30" y="246"/>
                    </a:cubicBezTo>
                    <a:cubicBezTo>
                      <a:pt x="35" y="241"/>
                      <a:pt x="42" y="237"/>
                      <a:pt x="48" y="234"/>
                    </a:cubicBezTo>
                    <a:cubicBezTo>
                      <a:pt x="72" y="222"/>
                      <a:pt x="94" y="207"/>
                      <a:pt x="120" y="198"/>
                    </a:cubicBezTo>
                    <a:cubicBezTo>
                      <a:pt x="150" y="153"/>
                      <a:pt x="136" y="97"/>
                      <a:pt x="120" y="48"/>
                    </a:cubicBezTo>
                    <a:cubicBezTo>
                      <a:pt x="128" y="24"/>
                      <a:pt x="126" y="36"/>
                      <a:pt x="126" y="1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shade val="46275"/>
                      <a:invGamma/>
                    </a:schemeClr>
                  </a:gs>
                  <a:gs pos="5000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latin typeface="+mn-lt"/>
                  <a:ea typeface="ＭＳ Ｐゴシック" pitchFamily="50" charset="-128"/>
                </a:endParaRPr>
              </a:p>
            </p:txBody>
          </p:sp>
        </p:grpSp>
        <p:sp>
          <p:nvSpPr>
            <p:cNvPr id="249" name="Text Box 11">
              <a:extLst>
                <a:ext uri="{FF2B5EF4-FFF2-40B4-BE49-F238E27FC236}">
                  <a16:creationId xmlns:a16="http://schemas.microsoft.com/office/drawing/2014/main" id="{D909BC73-F706-4E83-941B-C0CC64C4C0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20533" y="6171676"/>
              <a:ext cx="150554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b="1" dirty="0">
                  <a:latin typeface="Arial" panose="020B0604020202020204" pitchFamily="34" charset="0"/>
                  <a:cs typeface="Arial" panose="020B0604020202020204" pitchFamily="34" charset="0"/>
                </a:rPr>
                <a:t>Apoptotic</a:t>
              </a:r>
            </a:p>
            <a:p>
              <a:r>
                <a:rPr lang="en-US" altLang="ja-JP" b="1" dirty="0">
                  <a:latin typeface="Arial" panose="020B0604020202020204" pitchFamily="34" charset="0"/>
                  <a:cs typeface="Arial" panose="020B0604020202020204" pitchFamily="34" charset="0"/>
                </a:rPr>
                <a:t>cancer cells</a:t>
              </a:r>
            </a:p>
          </p:txBody>
        </p:sp>
        <p:cxnSp>
          <p:nvCxnSpPr>
            <p:cNvPr id="250" name="直線矢印コネクタ 249">
              <a:extLst>
                <a:ext uri="{FF2B5EF4-FFF2-40B4-BE49-F238E27FC236}">
                  <a16:creationId xmlns:a16="http://schemas.microsoft.com/office/drawing/2014/main" id="{98DF35A6-EF69-4E95-AC63-D96269B1A05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65106" y="4880472"/>
              <a:ext cx="244692" cy="53208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楕円 21">
              <a:extLst>
                <a:ext uri="{FF2B5EF4-FFF2-40B4-BE49-F238E27FC236}">
                  <a16:creationId xmlns:a16="http://schemas.microsoft.com/office/drawing/2014/main" id="{99C7E174-1A5E-4DE1-805F-EE75A994D6DD}"/>
                </a:ext>
              </a:extLst>
            </p:cNvPr>
            <p:cNvSpPr/>
            <p:nvPr/>
          </p:nvSpPr>
          <p:spPr>
            <a:xfrm>
              <a:off x="7702069" y="4210953"/>
              <a:ext cx="738343" cy="69946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55" name="Group 48">
              <a:extLst>
                <a:ext uri="{FF2B5EF4-FFF2-40B4-BE49-F238E27FC236}">
                  <a16:creationId xmlns:a16="http://schemas.microsoft.com/office/drawing/2014/main" id="{0CB999E3-B537-45E0-9F02-05B205141C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08785" y="4601945"/>
              <a:ext cx="208305" cy="177846"/>
              <a:chOff x="3120" y="3648"/>
              <a:chExt cx="192" cy="192"/>
            </a:xfrm>
          </p:grpSpPr>
          <p:sp>
            <p:nvSpPr>
              <p:cNvPr id="256" name="Oval 49">
                <a:extLst>
                  <a:ext uri="{FF2B5EF4-FFF2-40B4-BE49-F238E27FC236}">
                    <a16:creationId xmlns:a16="http://schemas.microsoft.com/office/drawing/2014/main" id="{193A7141-C90F-4FF6-A8AE-A8411E95C6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648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57" name="Oval 50">
                <a:extLst>
                  <a:ext uri="{FF2B5EF4-FFF2-40B4-BE49-F238E27FC236}">
                    <a16:creationId xmlns:a16="http://schemas.microsoft.com/office/drawing/2014/main" id="{80650E55-EE83-4321-9774-5A92851BA5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9" y="3710"/>
                <a:ext cx="144" cy="96"/>
              </a:xfrm>
              <a:prstGeom prst="ellipse">
                <a:avLst/>
              </a:prstGeom>
              <a:gradFill rotWithShape="0">
                <a:gsLst>
                  <a:gs pos="0">
                    <a:srgbClr val="996633"/>
                  </a:gs>
                  <a:gs pos="100000">
                    <a:srgbClr val="472F18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258" name="Group 48">
              <a:extLst>
                <a:ext uri="{FF2B5EF4-FFF2-40B4-BE49-F238E27FC236}">
                  <a16:creationId xmlns:a16="http://schemas.microsoft.com/office/drawing/2014/main" id="{402FBD2F-B33C-4ADC-B0E8-A372A37EED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93783" y="4344789"/>
              <a:ext cx="171323" cy="140676"/>
              <a:chOff x="3120" y="3648"/>
              <a:chExt cx="192" cy="192"/>
            </a:xfrm>
          </p:grpSpPr>
          <p:sp>
            <p:nvSpPr>
              <p:cNvPr id="259" name="Oval 49">
                <a:extLst>
                  <a:ext uri="{FF2B5EF4-FFF2-40B4-BE49-F238E27FC236}">
                    <a16:creationId xmlns:a16="http://schemas.microsoft.com/office/drawing/2014/main" id="{1B5DA524-59FC-4D25-B6AE-8F653EA304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648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60" name="Oval 50">
                <a:extLst>
                  <a:ext uri="{FF2B5EF4-FFF2-40B4-BE49-F238E27FC236}">
                    <a16:creationId xmlns:a16="http://schemas.microsoft.com/office/drawing/2014/main" id="{1ADF0A25-A4C3-444B-9516-A0652E5E2A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9" y="3710"/>
                <a:ext cx="144" cy="96"/>
              </a:xfrm>
              <a:prstGeom prst="ellipse">
                <a:avLst/>
              </a:prstGeom>
              <a:gradFill rotWithShape="0">
                <a:gsLst>
                  <a:gs pos="0">
                    <a:srgbClr val="996633"/>
                  </a:gs>
                  <a:gs pos="100000">
                    <a:srgbClr val="472F18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262" name="テキスト ボックス 94">
              <a:extLst>
                <a:ext uri="{FF2B5EF4-FFF2-40B4-BE49-F238E27FC236}">
                  <a16:creationId xmlns:a16="http://schemas.microsoft.com/office/drawing/2014/main" id="{490104E1-B566-40EA-97AA-F7B38D72E5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1118" y="4033306"/>
              <a:ext cx="139012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r>
                <a:rPr lang="ja-JP" altLang="en-US" b="1" dirty="0"/>
                <a:t>エンドソーム</a:t>
              </a:r>
            </a:p>
          </p:txBody>
        </p:sp>
        <p:sp>
          <p:nvSpPr>
            <p:cNvPr id="263" name="角丸四角形 93">
              <a:extLst>
                <a:ext uri="{FF2B5EF4-FFF2-40B4-BE49-F238E27FC236}">
                  <a16:creationId xmlns:a16="http://schemas.microsoft.com/office/drawing/2014/main" id="{10176755-767D-4E4D-88DF-2C3705F81DF4}"/>
                </a:ext>
              </a:extLst>
            </p:cNvPr>
            <p:cNvSpPr/>
            <p:nvPr/>
          </p:nvSpPr>
          <p:spPr>
            <a:xfrm>
              <a:off x="5681348" y="4179309"/>
              <a:ext cx="1135308" cy="826864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grpSp>
          <p:nvGrpSpPr>
            <p:cNvPr id="264" name="Group 89">
              <a:extLst>
                <a:ext uri="{FF2B5EF4-FFF2-40B4-BE49-F238E27FC236}">
                  <a16:creationId xmlns:a16="http://schemas.microsoft.com/office/drawing/2014/main" id="{C85034C7-DF99-444F-956D-20D662934F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13920" y="3910596"/>
              <a:ext cx="325438" cy="431800"/>
              <a:chOff x="2200" y="3748"/>
              <a:chExt cx="320" cy="425"/>
            </a:xfrm>
          </p:grpSpPr>
          <p:grpSp>
            <p:nvGrpSpPr>
              <p:cNvPr id="265" name="Group 90">
                <a:extLst>
                  <a:ext uri="{FF2B5EF4-FFF2-40B4-BE49-F238E27FC236}">
                    <a16:creationId xmlns:a16="http://schemas.microsoft.com/office/drawing/2014/main" id="{471D248B-9B79-492B-9AB9-E0E9AC3BCB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31" y="3792"/>
                <a:ext cx="289" cy="381"/>
                <a:chOff x="2231" y="3792"/>
                <a:chExt cx="289" cy="381"/>
              </a:xfrm>
            </p:grpSpPr>
            <p:sp>
              <p:nvSpPr>
                <p:cNvPr id="275" name="Freeform 91">
                  <a:extLst>
                    <a:ext uri="{FF2B5EF4-FFF2-40B4-BE49-F238E27FC236}">
                      <a16:creationId xmlns:a16="http://schemas.microsoft.com/office/drawing/2014/main" id="{A5387F0D-8FED-46A0-B990-10951712F3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1" y="3792"/>
                  <a:ext cx="289" cy="323"/>
                </a:xfrm>
                <a:custGeom>
                  <a:avLst/>
                  <a:gdLst/>
                  <a:ahLst/>
                  <a:cxnLst>
                    <a:cxn ang="0">
                      <a:pos x="69" y="294"/>
                    </a:cxn>
                    <a:cxn ang="0">
                      <a:pos x="21" y="78"/>
                    </a:cxn>
                    <a:cxn ang="0">
                      <a:pos x="9" y="0"/>
                    </a:cxn>
                    <a:cxn ang="0">
                      <a:pos x="69" y="36"/>
                    </a:cxn>
                    <a:cxn ang="0">
                      <a:pos x="123" y="78"/>
                    </a:cxn>
                    <a:cxn ang="0">
                      <a:pos x="189" y="72"/>
                    </a:cxn>
                    <a:cxn ang="0">
                      <a:pos x="237" y="36"/>
                    </a:cxn>
                    <a:cxn ang="0">
                      <a:pos x="291" y="18"/>
                    </a:cxn>
                    <a:cxn ang="0">
                      <a:pos x="249" y="78"/>
                    </a:cxn>
                    <a:cxn ang="0">
                      <a:pos x="129" y="108"/>
                    </a:cxn>
                    <a:cxn ang="0">
                      <a:pos x="81" y="324"/>
                    </a:cxn>
                    <a:cxn ang="0">
                      <a:pos x="69" y="294"/>
                    </a:cxn>
                  </a:cxnLst>
                  <a:rect l="0" t="0" r="r" b="b"/>
                  <a:pathLst>
                    <a:path w="291" h="324">
                      <a:moveTo>
                        <a:pt x="69" y="294"/>
                      </a:moveTo>
                      <a:cubicBezTo>
                        <a:pt x="86" y="243"/>
                        <a:pt x="96" y="103"/>
                        <a:pt x="21" y="78"/>
                      </a:cubicBezTo>
                      <a:cubicBezTo>
                        <a:pt x="0" y="46"/>
                        <a:pt x="3" y="41"/>
                        <a:pt x="9" y="0"/>
                      </a:cubicBezTo>
                      <a:cubicBezTo>
                        <a:pt x="70" y="10"/>
                        <a:pt x="27" y="8"/>
                        <a:pt x="69" y="36"/>
                      </a:cubicBezTo>
                      <a:cubicBezTo>
                        <a:pt x="85" y="85"/>
                        <a:pt x="68" y="70"/>
                        <a:pt x="123" y="78"/>
                      </a:cubicBezTo>
                      <a:cubicBezTo>
                        <a:pt x="145" y="76"/>
                        <a:pt x="167" y="77"/>
                        <a:pt x="189" y="72"/>
                      </a:cubicBezTo>
                      <a:cubicBezTo>
                        <a:pt x="211" y="67"/>
                        <a:pt x="215" y="43"/>
                        <a:pt x="237" y="36"/>
                      </a:cubicBezTo>
                      <a:cubicBezTo>
                        <a:pt x="247" y="5"/>
                        <a:pt x="261" y="12"/>
                        <a:pt x="291" y="18"/>
                      </a:cubicBezTo>
                      <a:cubicBezTo>
                        <a:pt x="283" y="73"/>
                        <a:pt x="286" y="53"/>
                        <a:pt x="249" y="78"/>
                      </a:cubicBezTo>
                      <a:cubicBezTo>
                        <a:pt x="234" y="123"/>
                        <a:pt x="169" y="105"/>
                        <a:pt x="129" y="108"/>
                      </a:cubicBezTo>
                      <a:cubicBezTo>
                        <a:pt x="86" y="173"/>
                        <a:pt x="155" y="299"/>
                        <a:pt x="81" y="324"/>
                      </a:cubicBezTo>
                      <a:cubicBezTo>
                        <a:pt x="74" y="302"/>
                        <a:pt x="78" y="312"/>
                        <a:pt x="69" y="294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latin typeface="+mn-lt"/>
                    <a:ea typeface="ＭＳ Ｐゴシック" pitchFamily="50" charset="-128"/>
                  </a:endParaRPr>
                </a:p>
              </p:txBody>
            </p:sp>
            <p:sp>
              <p:nvSpPr>
                <p:cNvPr id="276" name="Freeform 92">
                  <a:extLst>
                    <a:ext uri="{FF2B5EF4-FFF2-40B4-BE49-F238E27FC236}">
                      <a16:creationId xmlns:a16="http://schemas.microsoft.com/office/drawing/2014/main" id="{8A00DF41-6343-474A-9E8F-76A5F556F3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2" y="3932"/>
                  <a:ext cx="97" cy="241"/>
                </a:xfrm>
                <a:custGeom>
                  <a:avLst/>
                  <a:gdLst>
                    <a:gd name="T0" fmla="*/ 8 w 97"/>
                    <a:gd name="T1" fmla="*/ 178 h 241"/>
                    <a:gd name="T2" fmla="*/ 14 w 97"/>
                    <a:gd name="T3" fmla="*/ 16 h 241"/>
                    <a:gd name="T4" fmla="*/ 56 w 97"/>
                    <a:gd name="T5" fmla="*/ 40 h 241"/>
                    <a:gd name="T6" fmla="*/ 8 w 97"/>
                    <a:gd name="T7" fmla="*/ 178 h 24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7"/>
                    <a:gd name="T13" fmla="*/ 0 h 241"/>
                    <a:gd name="T14" fmla="*/ 97 w 97"/>
                    <a:gd name="T15" fmla="*/ 241 h 24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7" h="241">
                      <a:moveTo>
                        <a:pt x="8" y="178"/>
                      </a:moveTo>
                      <a:cubicBezTo>
                        <a:pt x="10" y="124"/>
                        <a:pt x="0" y="68"/>
                        <a:pt x="14" y="16"/>
                      </a:cubicBezTo>
                      <a:cubicBezTo>
                        <a:pt x="18" y="0"/>
                        <a:pt x="51" y="25"/>
                        <a:pt x="56" y="40"/>
                      </a:cubicBezTo>
                      <a:cubicBezTo>
                        <a:pt x="48" y="241"/>
                        <a:pt x="97" y="178"/>
                        <a:pt x="8" y="17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36206D"/>
                    </a:gs>
                    <a:gs pos="50000">
                      <a:srgbClr val="7546EC"/>
                    </a:gs>
                    <a:gs pos="100000">
                      <a:srgbClr val="36206D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66" name="Group 93">
                <a:extLst>
                  <a:ext uri="{FF2B5EF4-FFF2-40B4-BE49-F238E27FC236}">
                    <a16:creationId xmlns:a16="http://schemas.microsoft.com/office/drawing/2014/main" id="{22959EA0-8C63-468F-BD57-CA1CC7F6F1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00" y="3748"/>
                <a:ext cx="318" cy="92"/>
                <a:chOff x="2925" y="3656"/>
                <a:chExt cx="318" cy="92"/>
              </a:xfrm>
            </p:grpSpPr>
            <p:sp>
              <p:nvSpPr>
                <p:cNvPr id="267" name="Oval 94">
                  <a:extLst>
                    <a:ext uri="{FF2B5EF4-FFF2-40B4-BE49-F238E27FC236}">
                      <a16:creationId xmlns:a16="http://schemas.microsoft.com/office/drawing/2014/main" id="{FD3203D4-032D-4C48-8913-C8EE0A0FFE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71" y="3657"/>
                  <a:ext cx="46" cy="46"/>
                </a:xfrm>
                <a:prstGeom prst="ellipse">
                  <a:avLst/>
                </a:prstGeom>
                <a:solidFill>
                  <a:srgbClr val="7546E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268" name="Oval 95">
                  <a:extLst>
                    <a:ext uri="{FF2B5EF4-FFF2-40B4-BE49-F238E27FC236}">
                      <a16:creationId xmlns:a16="http://schemas.microsoft.com/office/drawing/2014/main" id="{9900BF7E-E342-4F93-B1FD-E2F1B38F07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5" y="3657"/>
                  <a:ext cx="46" cy="46"/>
                </a:xfrm>
                <a:prstGeom prst="ellipse">
                  <a:avLst/>
                </a:prstGeom>
                <a:solidFill>
                  <a:srgbClr val="7546E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269" name="Oval 96">
                  <a:extLst>
                    <a:ext uri="{FF2B5EF4-FFF2-40B4-BE49-F238E27FC236}">
                      <a16:creationId xmlns:a16="http://schemas.microsoft.com/office/drawing/2014/main" id="{B810FC2F-7469-497B-AE9E-977BDC1F25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84" y="3702"/>
                  <a:ext cx="46" cy="46"/>
                </a:xfrm>
                <a:prstGeom prst="ellipse">
                  <a:avLst/>
                </a:prstGeom>
                <a:solidFill>
                  <a:srgbClr val="7546E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270" name="Oval 97">
                  <a:extLst>
                    <a:ext uri="{FF2B5EF4-FFF2-40B4-BE49-F238E27FC236}">
                      <a16:creationId xmlns:a16="http://schemas.microsoft.com/office/drawing/2014/main" id="{B019E4DD-2E66-49C3-B287-FDC421B943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9" y="3702"/>
                  <a:ext cx="46" cy="46"/>
                </a:xfrm>
                <a:prstGeom prst="ellipse">
                  <a:avLst/>
                </a:prstGeom>
                <a:solidFill>
                  <a:srgbClr val="7546E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271" name="Oval 98">
                  <a:extLst>
                    <a:ext uri="{FF2B5EF4-FFF2-40B4-BE49-F238E27FC236}">
                      <a16:creationId xmlns:a16="http://schemas.microsoft.com/office/drawing/2014/main" id="{6A886823-2092-43FD-9594-BA2EC159A1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07" y="3657"/>
                  <a:ext cx="46" cy="46"/>
                </a:xfrm>
                <a:prstGeom prst="ellipse">
                  <a:avLst/>
                </a:prstGeom>
                <a:solidFill>
                  <a:srgbClr val="7546E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272" name="Oval 99">
                  <a:extLst>
                    <a:ext uri="{FF2B5EF4-FFF2-40B4-BE49-F238E27FC236}">
                      <a16:creationId xmlns:a16="http://schemas.microsoft.com/office/drawing/2014/main" id="{0CCDB784-8BF2-4495-A6A6-C7AC0E1415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2" y="3657"/>
                  <a:ext cx="46" cy="46"/>
                </a:xfrm>
                <a:prstGeom prst="ellipse">
                  <a:avLst/>
                </a:prstGeom>
                <a:solidFill>
                  <a:srgbClr val="7546E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273" name="Oval 100">
                  <a:extLst>
                    <a:ext uri="{FF2B5EF4-FFF2-40B4-BE49-F238E27FC236}">
                      <a16:creationId xmlns:a16="http://schemas.microsoft.com/office/drawing/2014/main" id="{2E428E17-0F87-4062-AE7E-CE7685F97E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7" y="3656"/>
                  <a:ext cx="46" cy="46"/>
                </a:xfrm>
                <a:prstGeom prst="ellipse">
                  <a:avLst/>
                </a:prstGeom>
                <a:solidFill>
                  <a:srgbClr val="7546E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274" name="Oval 101">
                  <a:extLst>
                    <a:ext uri="{FF2B5EF4-FFF2-40B4-BE49-F238E27FC236}">
                      <a16:creationId xmlns:a16="http://schemas.microsoft.com/office/drawing/2014/main" id="{A93B05DE-89C1-421C-8C4F-1CF3983E79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16" y="3657"/>
                  <a:ext cx="46" cy="46"/>
                </a:xfrm>
                <a:prstGeom prst="ellipse">
                  <a:avLst/>
                </a:prstGeom>
                <a:solidFill>
                  <a:srgbClr val="7546E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9pPr>
                </a:lstStyle>
                <a:p>
                  <a:endParaRPr lang="ja-JP" altLang="en-US"/>
                </a:p>
              </p:txBody>
            </p:sp>
          </p:grpSp>
        </p:grpSp>
        <p:grpSp>
          <p:nvGrpSpPr>
            <p:cNvPr id="277" name="Group 90">
              <a:extLst>
                <a:ext uri="{FF2B5EF4-FFF2-40B4-BE49-F238E27FC236}">
                  <a16:creationId xmlns:a16="http://schemas.microsoft.com/office/drawing/2014/main" id="{B34A5F84-20C4-43A5-8FCB-5290494152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12150" y="4601212"/>
              <a:ext cx="293688" cy="387350"/>
              <a:chOff x="2231" y="3792"/>
              <a:chExt cx="289" cy="381"/>
            </a:xfrm>
          </p:grpSpPr>
          <p:sp>
            <p:nvSpPr>
              <p:cNvPr id="278" name="Freeform 91">
                <a:extLst>
                  <a:ext uri="{FF2B5EF4-FFF2-40B4-BE49-F238E27FC236}">
                    <a16:creationId xmlns:a16="http://schemas.microsoft.com/office/drawing/2014/main" id="{4EBE7BC7-A931-4FF5-9CF3-471E708996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1" y="3792"/>
                <a:ext cx="289" cy="323"/>
              </a:xfrm>
              <a:custGeom>
                <a:avLst/>
                <a:gdLst/>
                <a:ahLst/>
                <a:cxnLst>
                  <a:cxn ang="0">
                    <a:pos x="69" y="294"/>
                  </a:cxn>
                  <a:cxn ang="0">
                    <a:pos x="21" y="78"/>
                  </a:cxn>
                  <a:cxn ang="0">
                    <a:pos x="9" y="0"/>
                  </a:cxn>
                  <a:cxn ang="0">
                    <a:pos x="69" y="36"/>
                  </a:cxn>
                  <a:cxn ang="0">
                    <a:pos x="123" y="78"/>
                  </a:cxn>
                  <a:cxn ang="0">
                    <a:pos x="189" y="72"/>
                  </a:cxn>
                  <a:cxn ang="0">
                    <a:pos x="237" y="36"/>
                  </a:cxn>
                  <a:cxn ang="0">
                    <a:pos x="291" y="18"/>
                  </a:cxn>
                  <a:cxn ang="0">
                    <a:pos x="249" y="78"/>
                  </a:cxn>
                  <a:cxn ang="0">
                    <a:pos x="129" y="108"/>
                  </a:cxn>
                  <a:cxn ang="0">
                    <a:pos x="81" y="324"/>
                  </a:cxn>
                  <a:cxn ang="0">
                    <a:pos x="69" y="294"/>
                  </a:cxn>
                </a:cxnLst>
                <a:rect l="0" t="0" r="r" b="b"/>
                <a:pathLst>
                  <a:path w="291" h="324">
                    <a:moveTo>
                      <a:pt x="69" y="294"/>
                    </a:moveTo>
                    <a:cubicBezTo>
                      <a:pt x="86" y="243"/>
                      <a:pt x="96" y="103"/>
                      <a:pt x="21" y="78"/>
                    </a:cubicBezTo>
                    <a:cubicBezTo>
                      <a:pt x="0" y="46"/>
                      <a:pt x="3" y="41"/>
                      <a:pt x="9" y="0"/>
                    </a:cubicBezTo>
                    <a:cubicBezTo>
                      <a:pt x="70" y="10"/>
                      <a:pt x="27" y="8"/>
                      <a:pt x="69" y="36"/>
                    </a:cubicBezTo>
                    <a:cubicBezTo>
                      <a:pt x="85" y="85"/>
                      <a:pt x="68" y="70"/>
                      <a:pt x="123" y="78"/>
                    </a:cubicBezTo>
                    <a:cubicBezTo>
                      <a:pt x="145" y="76"/>
                      <a:pt x="167" y="77"/>
                      <a:pt x="189" y="72"/>
                    </a:cubicBezTo>
                    <a:cubicBezTo>
                      <a:pt x="211" y="67"/>
                      <a:pt x="215" y="43"/>
                      <a:pt x="237" y="36"/>
                    </a:cubicBezTo>
                    <a:cubicBezTo>
                      <a:pt x="247" y="5"/>
                      <a:pt x="261" y="12"/>
                      <a:pt x="291" y="18"/>
                    </a:cubicBezTo>
                    <a:cubicBezTo>
                      <a:pt x="283" y="73"/>
                      <a:pt x="286" y="53"/>
                      <a:pt x="249" y="78"/>
                    </a:cubicBezTo>
                    <a:cubicBezTo>
                      <a:pt x="234" y="123"/>
                      <a:pt x="169" y="105"/>
                      <a:pt x="129" y="108"/>
                    </a:cubicBezTo>
                    <a:cubicBezTo>
                      <a:pt x="86" y="173"/>
                      <a:pt x="155" y="299"/>
                      <a:pt x="81" y="324"/>
                    </a:cubicBezTo>
                    <a:cubicBezTo>
                      <a:pt x="74" y="302"/>
                      <a:pt x="78" y="312"/>
                      <a:pt x="69" y="29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latin typeface="+mn-lt"/>
                  <a:ea typeface="ＭＳ Ｐゴシック" pitchFamily="50" charset="-128"/>
                </a:endParaRPr>
              </a:p>
            </p:txBody>
          </p:sp>
          <p:sp>
            <p:nvSpPr>
              <p:cNvPr id="279" name="Freeform 92">
                <a:extLst>
                  <a:ext uri="{FF2B5EF4-FFF2-40B4-BE49-F238E27FC236}">
                    <a16:creationId xmlns:a16="http://schemas.microsoft.com/office/drawing/2014/main" id="{49CA53CD-F14B-4F4E-A34A-2D369E3795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3932"/>
                <a:ext cx="97" cy="241"/>
              </a:xfrm>
              <a:custGeom>
                <a:avLst/>
                <a:gdLst>
                  <a:gd name="T0" fmla="*/ 8 w 97"/>
                  <a:gd name="T1" fmla="*/ 178 h 241"/>
                  <a:gd name="T2" fmla="*/ 14 w 97"/>
                  <a:gd name="T3" fmla="*/ 16 h 241"/>
                  <a:gd name="T4" fmla="*/ 56 w 97"/>
                  <a:gd name="T5" fmla="*/ 40 h 241"/>
                  <a:gd name="T6" fmla="*/ 8 w 97"/>
                  <a:gd name="T7" fmla="*/ 178 h 2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7"/>
                  <a:gd name="T13" fmla="*/ 0 h 241"/>
                  <a:gd name="T14" fmla="*/ 97 w 97"/>
                  <a:gd name="T15" fmla="*/ 241 h 2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7" h="241">
                    <a:moveTo>
                      <a:pt x="8" y="178"/>
                    </a:moveTo>
                    <a:cubicBezTo>
                      <a:pt x="10" y="124"/>
                      <a:pt x="0" y="68"/>
                      <a:pt x="14" y="16"/>
                    </a:cubicBezTo>
                    <a:cubicBezTo>
                      <a:pt x="18" y="0"/>
                      <a:pt x="51" y="25"/>
                      <a:pt x="56" y="40"/>
                    </a:cubicBezTo>
                    <a:cubicBezTo>
                      <a:pt x="48" y="241"/>
                      <a:pt x="97" y="178"/>
                      <a:pt x="8" y="17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36206D"/>
                  </a:gs>
                  <a:gs pos="50000">
                    <a:srgbClr val="7546EC"/>
                  </a:gs>
                  <a:gs pos="100000">
                    <a:srgbClr val="36206D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280" name="Group 93">
              <a:extLst>
                <a:ext uri="{FF2B5EF4-FFF2-40B4-BE49-F238E27FC236}">
                  <a16:creationId xmlns:a16="http://schemas.microsoft.com/office/drawing/2014/main" id="{8B1439E8-23D2-4C20-8D80-648DC59F10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82197" y="4755153"/>
              <a:ext cx="323850" cy="93663"/>
              <a:chOff x="2925" y="3656"/>
              <a:chExt cx="318" cy="92"/>
            </a:xfrm>
          </p:grpSpPr>
          <p:sp>
            <p:nvSpPr>
              <p:cNvPr id="281" name="Oval 94">
                <a:extLst>
                  <a:ext uri="{FF2B5EF4-FFF2-40B4-BE49-F238E27FC236}">
                    <a16:creationId xmlns:a16="http://schemas.microsoft.com/office/drawing/2014/main" id="{6C3D9262-9701-48DF-B182-A77E51FCB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282" name="Oval 95">
                <a:extLst>
                  <a:ext uri="{FF2B5EF4-FFF2-40B4-BE49-F238E27FC236}">
                    <a16:creationId xmlns:a16="http://schemas.microsoft.com/office/drawing/2014/main" id="{737631A9-FC79-4704-859A-796F69A1BC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283" name="Oval 96">
                <a:extLst>
                  <a:ext uri="{FF2B5EF4-FFF2-40B4-BE49-F238E27FC236}">
                    <a16:creationId xmlns:a16="http://schemas.microsoft.com/office/drawing/2014/main" id="{FF7BF88E-C8C2-4DFE-A16A-0D7CADBE9C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" y="3702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284" name="Oval 97">
                <a:extLst>
                  <a:ext uri="{FF2B5EF4-FFF2-40B4-BE49-F238E27FC236}">
                    <a16:creationId xmlns:a16="http://schemas.microsoft.com/office/drawing/2014/main" id="{07615E5F-6890-4F66-AA9A-8D705EA095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3702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285" name="Oval 98">
                <a:extLst>
                  <a:ext uri="{FF2B5EF4-FFF2-40B4-BE49-F238E27FC236}">
                    <a16:creationId xmlns:a16="http://schemas.microsoft.com/office/drawing/2014/main" id="{1B1A2FC2-D069-4A1B-B3AA-629B0F29FD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7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286" name="Oval 99">
                <a:extLst>
                  <a:ext uri="{FF2B5EF4-FFF2-40B4-BE49-F238E27FC236}">
                    <a16:creationId xmlns:a16="http://schemas.microsoft.com/office/drawing/2014/main" id="{9E8F7EFE-5D62-4970-BA60-E1FC308E68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2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287" name="Oval 100">
                <a:extLst>
                  <a:ext uri="{FF2B5EF4-FFF2-40B4-BE49-F238E27FC236}">
                    <a16:creationId xmlns:a16="http://schemas.microsoft.com/office/drawing/2014/main" id="{07B67B58-7A35-4869-AA51-B24280D9FE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7" y="3656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288" name="Oval 101">
                <a:extLst>
                  <a:ext uri="{FF2B5EF4-FFF2-40B4-BE49-F238E27FC236}">
                    <a16:creationId xmlns:a16="http://schemas.microsoft.com/office/drawing/2014/main" id="{68623AFC-F0A9-448E-AF92-E583C59766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6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</p:grpSp>
        <p:cxnSp>
          <p:nvCxnSpPr>
            <p:cNvPr id="289" name="直線矢印コネクタ 288">
              <a:extLst>
                <a:ext uri="{FF2B5EF4-FFF2-40B4-BE49-F238E27FC236}">
                  <a16:creationId xmlns:a16="http://schemas.microsoft.com/office/drawing/2014/main" id="{60C9A3D3-E882-4491-B29B-06617B8F3F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16669" y="4359767"/>
              <a:ext cx="35854" cy="24418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直線矢印コネクタ 289">
              <a:extLst>
                <a:ext uri="{FF2B5EF4-FFF2-40B4-BE49-F238E27FC236}">
                  <a16:creationId xmlns:a16="http://schemas.microsoft.com/office/drawing/2014/main" id="{44423EC0-A442-4A8D-8615-1986D44EAE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58615" y="4367768"/>
              <a:ext cx="281096" cy="35387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1" name="テキスト ボックス 94">
              <a:extLst>
                <a:ext uri="{FF2B5EF4-FFF2-40B4-BE49-F238E27FC236}">
                  <a16:creationId xmlns:a16="http://schemas.microsoft.com/office/drawing/2014/main" id="{19892D4C-639B-40D3-A3E5-9C6CDBA38F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6637" y="4208373"/>
              <a:ext cx="8763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r>
                <a:rPr lang="ja-JP" altLang="en-US" b="1" dirty="0"/>
                <a:t>小胞体</a:t>
              </a:r>
            </a:p>
          </p:txBody>
        </p:sp>
        <p:grpSp>
          <p:nvGrpSpPr>
            <p:cNvPr id="292" name="Group 93">
              <a:extLst>
                <a:ext uri="{FF2B5EF4-FFF2-40B4-BE49-F238E27FC236}">
                  <a16:creationId xmlns:a16="http://schemas.microsoft.com/office/drawing/2014/main" id="{7B2656BA-15D2-4741-82E8-D93AB111E1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83931" y="5023478"/>
              <a:ext cx="323850" cy="93663"/>
              <a:chOff x="2925" y="3656"/>
              <a:chExt cx="318" cy="92"/>
            </a:xfrm>
          </p:grpSpPr>
          <p:sp>
            <p:nvSpPr>
              <p:cNvPr id="293" name="Oval 94">
                <a:extLst>
                  <a:ext uri="{FF2B5EF4-FFF2-40B4-BE49-F238E27FC236}">
                    <a16:creationId xmlns:a16="http://schemas.microsoft.com/office/drawing/2014/main" id="{36740EC7-C47B-4915-B5FC-106857FFD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294" name="Oval 95">
                <a:extLst>
                  <a:ext uri="{FF2B5EF4-FFF2-40B4-BE49-F238E27FC236}">
                    <a16:creationId xmlns:a16="http://schemas.microsoft.com/office/drawing/2014/main" id="{8020F3E0-8AC5-4486-83DD-DBC9C5113B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295" name="Oval 96">
                <a:extLst>
                  <a:ext uri="{FF2B5EF4-FFF2-40B4-BE49-F238E27FC236}">
                    <a16:creationId xmlns:a16="http://schemas.microsoft.com/office/drawing/2014/main" id="{1B780C46-4052-47C9-9EA6-E47C363D41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" y="3702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296" name="Oval 97">
                <a:extLst>
                  <a:ext uri="{FF2B5EF4-FFF2-40B4-BE49-F238E27FC236}">
                    <a16:creationId xmlns:a16="http://schemas.microsoft.com/office/drawing/2014/main" id="{1BDF1725-BB21-417E-8E06-DB8D00552C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3702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297" name="Oval 98">
                <a:extLst>
                  <a:ext uri="{FF2B5EF4-FFF2-40B4-BE49-F238E27FC236}">
                    <a16:creationId xmlns:a16="http://schemas.microsoft.com/office/drawing/2014/main" id="{2C237297-47A4-43F8-99E0-30CFB067B0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7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298" name="Oval 99">
                <a:extLst>
                  <a:ext uri="{FF2B5EF4-FFF2-40B4-BE49-F238E27FC236}">
                    <a16:creationId xmlns:a16="http://schemas.microsoft.com/office/drawing/2014/main" id="{10340514-4FDD-4DDA-A837-98213430DA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2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299" name="Oval 100">
                <a:extLst>
                  <a:ext uri="{FF2B5EF4-FFF2-40B4-BE49-F238E27FC236}">
                    <a16:creationId xmlns:a16="http://schemas.microsoft.com/office/drawing/2014/main" id="{FE649967-81CE-471B-A22A-D373A202B2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7" y="3656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00" name="Oval 101">
                <a:extLst>
                  <a:ext uri="{FF2B5EF4-FFF2-40B4-BE49-F238E27FC236}">
                    <a16:creationId xmlns:a16="http://schemas.microsoft.com/office/drawing/2014/main" id="{C5F6C51E-86CB-4D1F-AE36-218C3BEC2D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6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</p:grpSp>
        <p:grpSp>
          <p:nvGrpSpPr>
            <p:cNvPr id="301" name="Group 93">
              <a:extLst>
                <a:ext uri="{FF2B5EF4-FFF2-40B4-BE49-F238E27FC236}">
                  <a16:creationId xmlns:a16="http://schemas.microsoft.com/office/drawing/2014/main" id="{7B827127-6F91-4187-BB5C-2CF228A4A8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95006" y="5023478"/>
              <a:ext cx="323850" cy="93663"/>
              <a:chOff x="2925" y="3656"/>
              <a:chExt cx="318" cy="92"/>
            </a:xfrm>
          </p:grpSpPr>
          <p:sp>
            <p:nvSpPr>
              <p:cNvPr id="302" name="Oval 94">
                <a:extLst>
                  <a:ext uri="{FF2B5EF4-FFF2-40B4-BE49-F238E27FC236}">
                    <a16:creationId xmlns:a16="http://schemas.microsoft.com/office/drawing/2014/main" id="{4502253D-D7EF-4046-9994-D3DA3474C5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03" name="Oval 95">
                <a:extLst>
                  <a:ext uri="{FF2B5EF4-FFF2-40B4-BE49-F238E27FC236}">
                    <a16:creationId xmlns:a16="http://schemas.microsoft.com/office/drawing/2014/main" id="{653BD983-330C-470E-BDD8-9AB975BFA7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04" name="Oval 96">
                <a:extLst>
                  <a:ext uri="{FF2B5EF4-FFF2-40B4-BE49-F238E27FC236}">
                    <a16:creationId xmlns:a16="http://schemas.microsoft.com/office/drawing/2014/main" id="{5D0BB4FD-0393-4C38-8C6B-E4EE28D015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" y="3702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05" name="Oval 97">
                <a:extLst>
                  <a:ext uri="{FF2B5EF4-FFF2-40B4-BE49-F238E27FC236}">
                    <a16:creationId xmlns:a16="http://schemas.microsoft.com/office/drawing/2014/main" id="{F8180A7A-16EB-406F-B314-7F7488C4D7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3702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06" name="Oval 98">
                <a:extLst>
                  <a:ext uri="{FF2B5EF4-FFF2-40B4-BE49-F238E27FC236}">
                    <a16:creationId xmlns:a16="http://schemas.microsoft.com/office/drawing/2014/main" id="{C73517B6-A220-425B-B265-3A63F35264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7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07" name="Oval 99">
                <a:extLst>
                  <a:ext uri="{FF2B5EF4-FFF2-40B4-BE49-F238E27FC236}">
                    <a16:creationId xmlns:a16="http://schemas.microsoft.com/office/drawing/2014/main" id="{9E62371C-B999-4FBA-9B42-7FBC27D4BB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2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08" name="Oval 100">
                <a:extLst>
                  <a:ext uri="{FF2B5EF4-FFF2-40B4-BE49-F238E27FC236}">
                    <a16:creationId xmlns:a16="http://schemas.microsoft.com/office/drawing/2014/main" id="{4BFD2435-1439-4D8D-ABEE-288767BE17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7" y="3656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09" name="Oval 101">
                <a:extLst>
                  <a:ext uri="{FF2B5EF4-FFF2-40B4-BE49-F238E27FC236}">
                    <a16:creationId xmlns:a16="http://schemas.microsoft.com/office/drawing/2014/main" id="{EC95A833-9355-4FEF-B185-4A193DDD0A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6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</p:grpSp>
        <p:grpSp>
          <p:nvGrpSpPr>
            <p:cNvPr id="310" name="Group 93">
              <a:extLst>
                <a:ext uri="{FF2B5EF4-FFF2-40B4-BE49-F238E27FC236}">
                  <a16:creationId xmlns:a16="http://schemas.microsoft.com/office/drawing/2014/main" id="{3AB970EF-1EF9-430C-9BAF-F393BB324A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60194" y="5023478"/>
              <a:ext cx="322262" cy="93663"/>
              <a:chOff x="2925" y="3656"/>
              <a:chExt cx="318" cy="92"/>
            </a:xfrm>
          </p:grpSpPr>
          <p:sp>
            <p:nvSpPr>
              <p:cNvPr id="311" name="Oval 94">
                <a:extLst>
                  <a:ext uri="{FF2B5EF4-FFF2-40B4-BE49-F238E27FC236}">
                    <a16:creationId xmlns:a16="http://schemas.microsoft.com/office/drawing/2014/main" id="{FC52C043-31D4-432F-BE83-BDACB40376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12" name="Oval 95">
                <a:extLst>
                  <a:ext uri="{FF2B5EF4-FFF2-40B4-BE49-F238E27FC236}">
                    <a16:creationId xmlns:a16="http://schemas.microsoft.com/office/drawing/2014/main" id="{03152D9B-1FB3-4D64-82B0-4778BDCF36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13" name="Oval 96">
                <a:extLst>
                  <a:ext uri="{FF2B5EF4-FFF2-40B4-BE49-F238E27FC236}">
                    <a16:creationId xmlns:a16="http://schemas.microsoft.com/office/drawing/2014/main" id="{B15D5050-E186-4144-BA72-B6E42843D8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" y="3702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14" name="Oval 97">
                <a:extLst>
                  <a:ext uri="{FF2B5EF4-FFF2-40B4-BE49-F238E27FC236}">
                    <a16:creationId xmlns:a16="http://schemas.microsoft.com/office/drawing/2014/main" id="{59AEC6C7-2E4C-4423-A27E-C1D60E6CFB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3702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15" name="Oval 98">
                <a:extLst>
                  <a:ext uri="{FF2B5EF4-FFF2-40B4-BE49-F238E27FC236}">
                    <a16:creationId xmlns:a16="http://schemas.microsoft.com/office/drawing/2014/main" id="{AFCCD06F-21C2-4F62-B6CC-BEF764F4E1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7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16" name="Oval 99">
                <a:extLst>
                  <a:ext uri="{FF2B5EF4-FFF2-40B4-BE49-F238E27FC236}">
                    <a16:creationId xmlns:a16="http://schemas.microsoft.com/office/drawing/2014/main" id="{6F4ED63D-3109-49EE-A600-B6EA66BA5F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2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17" name="Oval 100">
                <a:extLst>
                  <a:ext uri="{FF2B5EF4-FFF2-40B4-BE49-F238E27FC236}">
                    <a16:creationId xmlns:a16="http://schemas.microsoft.com/office/drawing/2014/main" id="{77B53EEF-7910-4BE2-BBAB-0252E1239E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7" y="3656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18" name="Oval 101">
                <a:extLst>
                  <a:ext uri="{FF2B5EF4-FFF2-40B4-BE49-F238E27FC236}">
                    <a16:creationId xmlns:a16="http://schemas.microsoft.com/office/drawing/2014/main" id="{42160119-A808-4C51-A73F-DF05BBF6C0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6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</p:grpSp>
        <p:grpSp>
          <p:nvGrpSpPr>
            <p:cNvPr id="319" name="Group 93">
              <a:extLst>
                <a:ext uri="{FF2B5EF4-FFF2-40B4-BE49-F238E27FC236}">
                  <a16:creationId xmlns:a16="http://schemas.microsoft.com/office/drawing/2014/main" id="{186970DE-6FDE-4C1A-96FD-172848FDB0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71269" y="5023478"/>
              <a:ext cx="323850" cy="93663"/>
              <a:chOff x="2925" y="3656"/>
              <a:chExt cx="318" cy="92"/>
            </a:xfrm>
          </p:grpSpPr>
          <p:sp>
            <p:nvSpPr>
              <p:cNvPr id="320" name="Oval 94">
                <a:extLst>
                  <a:ext uri="{FF2B5EF4-FFF2-40B4-BE49-F238E27FC236}">
                    <a16:creationId xmlns:a16="http://schemas.microsoft.com/office/drawing/2014/main" id="{7D21A490-AB9E-49EB-AF5B-2EE251766C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21" name="Oval 95">
                <a:extLst>
                  <a:ext uri="{FF2B5EF4-FFF2-40B4-BE49-F238E27FC236}">
                    <a16:creationId xmlns:a16="http://schemas.microsoft.com/office/drawing/2014/main" id="{51CB6B59-C2E4-45C6-B829-0AD9D40EF5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22" name="Oval 96">
                <a:extLst>
                  <a:ext uri="{FF2B5EF4-FFF2-40B4-BE49-F238E27FC236}">
                    <a16:creationId xmlns:a16="http://schemas.microsoft.com/office/drawing/2014/main" id="{E9370466-B465-44BB-A47D-A503BACEAD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" y="3702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23" name="Oval 97">
                <a:extLst>
                  <a:ext uri="{FF2B5EF4-FFF2-40B4-BE49-F238E27FC236}">
                    <a16:creationId xmlns:a16="http://schemas.microsoft.com/office/drawing/2014/main" id="{82341AFE-3734-4AB2-9E04-C86D4D182B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3702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24" name="Oval 98">
                <a:extLst>
                  <a:ext uri="{FF2B5EF4-FFF2-40B4-BE49-F238E27FC236}">
                    <a16:creationId xmlns:a16="http://schemas.microsoft.com/office/drawing/2014/main" id="{C620C57F-5CB4-4D1E-95EE-8197AFD313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7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25" name="Oval 99">
                <a:extLst>
                  <a:ext uri="{FF2B5EF4-FFF2-40B4-BE49-F238E27FC236}">
                    <a16:creationId xmlns:a16="http://schemas.microsoft.com/office/drawing/2014/main" id="{E7C36DA9-20A4-4E3C-A78D-423A6F552F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2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26" name="Oval 100">
                <a:extLst>
                  <a:ext uri="{FF2B5EF4-FFF2-40B4-BE49-F238E27FC236}">
                    <a16:creationId xmlns:a16="http://schemas.microsoft.com/office/drawing/2014/main" id="{260928F6-BC3C-4502-9526-6C9FE7BD4D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7" y="3656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27" name="Oval 101">
                <a:extLst>
                  <a:ext uri="{FF2B5EF4-FFF2-40B4-BE49-F238E27FC236}">
                    <a16:creationId xmlns:a16="http://schemas.microsoft.com/office/drawing/2014/main" id="{1497BAF1-49F0-4B38-A8E1-A38D52CA79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6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</p:grpSp>
        <p:cxnSp>
          <p:nvCxnSpPr>
            <p:cNvPr id="329" name="直線矢印コネクタ 328">
              <a:extLst>
                <a:ext uri="{FF2B5EF4-FFF2-40B4-BE49-F238E27FC236}">
                  <a16:creationId xmlns:a16="http://schemas.microsoft.com/office/drawing/2014/main" id="{F16034EE-2766-4BF9-B4C2-061796FCE5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6181" y="4903580"/>
              <a:ext cx="20625" cy="523937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0" name="テキスト ボックス 136">
              <a:extLst>
                <a:ext uri="{FF2B5EF4-FFF2-40B4-BE49-F238E27FC236}">
                  <a16:creationId xmlns:a16="http://schemas.microsoft.com/office/drawing/2014/main" id="{6476E358-0FB3-4215-A07B-5A4AF05A7D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284928">
              <a:off x="6322457" y="5382604"/>
              <a:ext cx="13112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r>
                <a:rPr lang="ja-JP" altLang="en-US" sz="1400" dirty="0"/>
                <a:t>プロテアソーム</a:t>
              </a:r>
            </a:p>
          </p:txBody>
        </p:sp>
        <p:grpSp>
          <p:nvGrpSpPr>
            <p:cNvPr id="331" name="Group 93">
              <a:extLst>
                <a:ext uri="{FF2B5EF4-FFF2-40B4-BE49-F238E27FC236}">
                  <a16:creationId xmlns:a16="http://schemas.microsoft.com/office/drawing/2014/main" id="{041F160D-4887-4AD7-BB0D-4A8A87FE52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42848" y="5737345"/>
              <a:ext cx="323850" cy="93662"/>
              <a:chOff x="2925" y="3656"/>
              <a:chExt cx="318" cy="92"/>
            </a:xfrm>
          </p:grpSpPr>
          <p:sp>
            <p:nvSpPr>
              <p:cNvPr id="332" name="Oval 94">
                <a:extLst>
                  <a:ext uri="{FF2B5EF4-FFF2-40B4-BE49-F238E27FC236}">
                    <a16:creationId xmlns:a16="http://schemas.microsoft.com/office/drawing/2014/main" id="{3A06B291-5EAE-4841-9008-6D099DD7F2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33" name="Oval 95">
                <a:extLst>
                  <a:ext uri="{FF2B5EF4-FFF2-40B4-BE49-F238E27FC236}">
                    <a16:creationId xmlns:a16="http://schemas.microsoft.com/office/drawing/2014/main" id="{54D8452B-B2CE-4BC2-9DB5-A83AEE5510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34" name="Oval 96">
                <a:extLst>
                  <a:ext uri="{FF2B5EF4-FFF2-40B4-BE49-F238E27FC236}">
                    <a16:creationId xmlns:a16="http://schemas.microsoft.com/office/drawing/2014/main" id="{0F33A68F-01FA-4580-BE33-7A41184F51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" y="3702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35" name="Oval 97">
                <a:extLst>
                  <a:ext uri="{FF2B5EF4-FFF2-40B4-BE49-F238E27FC236}">
                    <a16:creationId xmlns:a16="http://schemas.microsoft.com/office/drawing/2014/main" id="{30B5C3DF-A782-48D5-8B61-2B7AD3AA1B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3702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36" name="Oval 98">
                <a:extLst>
                  <a:ext uri="{FF2B5EF4-FFF2-40B4-BE49-F238E27FC236}">
                    <a16:creationId xmlns:a16="http://schemas.microsoft.com/office/drawing/2014/main" id="{7C51A94C-F210-44A2-8163-34B8EEA5A0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7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37" name="Oval 99">
                <a:extLst>
                  <a:ext uri="{FF2B5EF4-FFF2-40B4-BE49-F238E27FC236}">
                    <a16:creationId xmlns:a16="http://schemas.microsoft.com/office/drawing/2014/main" id="{2917676B-A5A4-4FF2-AC12-82BA889FBE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2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38" name="Oval 100">
                <a:extLst>
                  <a:ext uri="{FF2B5EF4-FFF2-40B4-BE49-F238E27FC236}">
                    <a16:creationId xmlns:a16="http://schemas.microsoft.com/office/drawing/2014/main" id="{CB59F7CA-8929-42CB-8F4E-86CA7461C0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7" y="3656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39" name="Oval 101">
                <a:extLst>
                  <a:ext uri="{FF2B5EF4-FFF2-40B4-BE49-F238E27FC236}">
                    <a16:creationId xmlns:a16="http://schemas.microsoft.com/office/drawing/2014/main" id="{50D24966-C47F-4D58-BF71-6A2EFAB159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6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</p:grpSp>
        <p:grpSp>
          <p:nvGrpSpPr>
            <p:cNvPr id="340" name="Group 93">
              <a:extLst>
                <a:ext uri="{FF2B5EF4-FFF2-40B4-BE49-F238E27FC236}">
                  <a16:creationId xmlns:a16="http://schemas.microsoft.com/office/drawing/2014/main" id="{D06B6DDF-D3D3-48BC-9495-AD1893DD25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90521" y="5630886"/>
              <a:ext cx="323850" cy="93663"/>
              <a:chOff x="2925" y="3656"/>
              <a:chExt cx="318" cy="92"/>
            </a:xfrm>
          </p:grpSpPr>
          <p:sp>
            <p:nvSpPr>
              <p:cNvPr id="341" name="Oval 94">
                <a:extLst>
                  <a:ext uri="{FF2B5EF4-FFF2-40B4-BE49-F238E27FC236}">
                    <a16:creationId xmlns:a16="http://schemas.microsoft.com/office/drawing/2014/main" id="{23EB4A0E-6805-4E35-A696-52821C4224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42" name="Oval 95">
                <a:extLst>
                  <a:ext uri="{FF2B5EF4-FFF2-40B4-BE49-F238E27FC236}">
                    <a16:creationId xmlns:a16="http://schemas.microsoft.com/office/drawing/2014/main" id="{EC662FBF-9F28-4F78-9229-D5A3610401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43" name="Oval 96">
                <a:extLst>
                  <a:ext uri="{FF2B5EF4-FFF2-40B4-BE49-F238E27FC236}">
                    <a16:creationId xmlns:a16="http://schemas.microsoft.com/office/drawing/2014/main" id="{240F60E6-038B-4718-B118-6A71547BAA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" y="3702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44" name="Oval 97">
                <a:extLst>
                  <a:ext uri="{FF2B5EF4-FFF2-40B4-BE49-F238E27FC236}">
                    <a16:creationId xmlns:a16="http://schemas.microsoft.com/office/drawing/2014/main" id="{E0B4C10C-6171-441A-AA65-D41F0CE0EC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3702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45" name="Oval 98">
                <a:extLst>
                  <a:ext uri="{FF2B5EF4-FFF2-40B4-BE49-F238E27FC236}">
                    <a16:creationId xmlns:a16="http://schemas.microsoft.com/office/drawing/2014/main" id="{857B3581-C97B-454B-A521-A7887E24EC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7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46" name="Oval 99">
                <a:extLst>
                  <a:ext uri="{FF2B5EF4-FFF2-40B4-BE49-F238E27FC236}">
                    <a16:creationId xmlns:a16="http://schemas.microsoft.com/office/drawing/2014/main" id="{CC847A77-0C1D-4520-92FC-9E58729192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2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47" name="Oval 100">
                <a:extLst>
                  <a:ext uri="{FF2B5EF4-FFF2-40B4-BE49-F238E27FC236}">
                    <a16:creationId xmlns:a16="http://schemas.microsoft.com/office/drawing/2014/main" id="{2F772F94-11D5-4B78-A007-060466C0CA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7" y="3656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48" name="Oval 101">
                <a:extLst>
                  <a:ext uri="{FF2B5EF4-FFF2-40B4-BE49-F238E27FC236}">
                    <a16:creationId xmlns:a16="http://schemas.microsoft.com/office/drawing/2014/main" id="{116112EF-B97C-4729-8C2A-E0A4553FCC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6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</p:grpSp>
        <p:grpSp>
          <p:nvGrpSpPr>
            <p:cNvPr id="349" name="Group 93">
              <a:extLst>
                <a:ext uri="{FF2B5EF4-FFF2-40B4-BE49-F238E27FC236}">
                  <a16:creationId xmlns:a16="http://schemas.microsoft.com/office/drawing/2014/main" id="{DF6459F4-5B73-434E-94C1-B478AB3B49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23447" y="5501819"/>
              <a:ext cx="323850" cy="93663"/>
              <a:chOff x="2925" y="3656"/>
              <a:chExt cx="318" cy="92"/>
            </a:xfrm>
          </p:grpSpPr>
          <p:sp>
            <p:nvSpPr>
              <p:cNvPr id="350" name="Oval 94">
                <a:extLst>
                  <a:ext uri="{FF2B5EF4-FFF2-40B4-BE49-F238E27FC236}">
                    <a16:creationId xmlns:a16="http://schemas.microsoft.com/office/drawing/2014/main" id="{68C43844-F279-4829-AB20-B830DBD1D0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51" name="Oval 95">
                <a:extLst>
                  <a:ext uri="{FF2B5EF4-FFF2-40B4-BE49-F238E27FC236}">
                    <a16:creationId xmlns:a16="http://schemas.microsoft.com/office/drawing/2014/main" id="{72DEF316-CD4F-4946-8647-3F8225A2AF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52" name="Oval 96">
                <a:extLst>
                  <a:ext uri="{FF2B5EF4-FFF2-40B4-BE49-F238E27FC236}">
                    <a16:creationId xmlns:a16="http://schemas.microsoft.com/office/drawing/2014/main" id="{688B6916-229A-4BD9-80B1-BB7A1E8125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" y="3702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53" name="Oval 97">
                <a:extLst>
                  <a:ext uri="{FF2B5EF4-FFF2-40B4-BE49-F238E27FC236}">
                    <a16:creationId xmlns:a16="http://schemas.microsoft.com/office/drawing/2014/main" id="{FF13F234-0FD3-4384-8BCE-3C1398EE2B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3702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54" name="Oval 98">
                <a:extLst>
                  <a:ext uri="{FF2B5EF4-FFF2-40B4-BE49-F238E27FC236}">
                    <a16:creationId xmlns:a16="http://schemas.microsoft.com/office/drawing/2014/main" id="{5EC1B7CA-A0FD-4C1F-9ABA-D20965C8E1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7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55" name="Oval 99">
                <a:extLst>
                  <a:ext uri="{FF2B5EF4-FFF2-40B4-BE49-F238E27FC236}">
                    <a16:creationId xmlns:a16="http://schemas.microsoft.com/office/drawing/2014/main" id="{2EC462FC-44E9-4107-A18E-04FDE8E9FC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2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56" name="Oval 100">
                <a:extLst>
                  <a:ext uri="{FF2B5EF4-FFF2-40B4-BE49-F238E27FC236}">
                    <a16:creationId xmlns:a16="http://schemas.microsoft.com/office/drawing/2014/main" id="{B053993C-ADBF-4AA1-B01B-6850DFD0AD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7" y="3656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57" name="Oval 101">
                <a:extLst>
                  <a:ext uri="{FF2B5EF4-FFF2-40B4-BE49-F238E27FC236}">
                    <a16:creationId xmlns:a16="http://schemas.microsoft.com/office/drawing/2014/main" id="{8395C604-97F6-4C01-A74F-EEC063A305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6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</p:grpSp>
        <p:grpSp>
          <p:nvGrpSpPr>
            <p:cNvPr id="358" name="Group 93">
              <a:extLst>
                <a:ext uri="{FF2B5EF4-FFF2-40B4-BE49-F238E27FC236}">
                  <a16:creationId xmlns:a16="http://schemas.microsoft.com/office/drawing/2014/main" id="{DA57AB01-8A0E-474B-8313-82692712C4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47297" y="5621557"/>
              <a:ext cx="323850" cy="93663"/>
              <a:chOff x="2925" y="3656"/>
              <a:chExt cx="318" cy="92"/>
            </a:xfrm>
          </p:grpSpPr>
          <p:sp>
            <p:nvSpPr>
              <p:cNvPr id="359" name="Oval 94">
                <a:extLst>
                  <a:ext uri="{FF2B5EF4-FFF2-40B4-BE49-F238E27FC236}">
                    <a16:creationId xmlns:a16="http://schemas.microsoft.com/office/drawing/2014/main" id="{F592AFFD-B459-4953-A296-1E6752E111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60" name="Oval 95">
                <a:extLst>
                  <a:ext uri="{FF2B5EF4-FFF2-40B4-BE49-F238E27FC236}">
                    <a16:creationId xmlns:a16="http://schemas.microsoft.com/office/drawing/2014/main" id="{E46502F2-905C-4339-A372-265953D310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61" name="Oval 96">
                <a:extLst>
                  <a:ext uri="{FF2B5EF4-FFF2-40B4-BE49-F238E27FC236}">
                    <a16:creationId xmlns:a16="http://schemas.microsoft.com/office/drawing/2014/main" id="{EA269D73-987F-4B3C-A679-44C2FFC44A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" y="3702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62" name="Oval 97">
                <a:extLst>
                  <a:ext uri="{FF2B5EF4-FFF2-40B4-BE49-F238E27FC236}">
                    <a16:creationId xmlns:a16="http://schemas.microsoft.com/office/drawing/2014/main" id="{EC3970AD-4670-4E5C-BC81-DC5B04974E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3702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63" name="Oval 98">
                <a:extLst>
                  <a:ext uri="{FF2B5EF4-FFF2-40B4-BE49-F238E27FC236}">
                    <a16:creationId xmlns:a16="http://schemas.microsoft.com/office/drawing/2014/main" id="{0D9E58AE-3F48-49EB-9824-9CEC5740D9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7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64" name="Oval 99">
                <a:extLst>
                  <a:ext uri="{FF2B5EF4-FFF2-40B4-BE49-F238E27FC236}">
                    <a16:creationId xmlns:a16="http://schemas.microsoft.com/office/drawing/2014/main" id="{AD7B2684-29A1-41CE-9970-A0153E46ED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2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65" name="Oval 100">
                <a:extLst>
                  <a:ext uri="{FF2B5EF4-FFF2-40B4-BE49-F238E27FC236}">
                    <a16:creationId xmlns:a16="http://schemas.microsoft.com/office/drawing/2014/main" id="{3D3C5F6C-E6EF-478D-8562-F2CC9B4FBB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7" y="3656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66" name="Oval 101">
                <a:extLst>
                  <a:ext uri="{FF2B5EF4-FFF2-40B4-BE49-F238E27FC236}">
                    <a16:creationId xmlns:a16="http://schemas.microsoft.com/office/drawing/2014/main" id="{308F82C6-D512-4F73-BF9B-82F1E9BEFD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6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</p:grpSp>
        <p:cxnSp>
          <p:nvCxnSpPr>
            <p:cNvPr id="367" name="直線矢印コネクタ 366">
              <a:extLst>
                <a:ext uri="{FF2B5EF4-FFF2-40B4-BE49-F238E27FC236}">
                  <a16:creationId xmlns:a16="http://schemas.microsoft.com/office/drawing/2014/main" id="{D25926EF-2485-4E97-A3A8-91D1182F48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85041" y="5172055"/>
              <a:ext cx="604645" cy="410055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8" name="グループ化 367">
              <a:extLst>
                <a:ext uri="{FF2B5EF4-FFF2-40B4-BE49-F238E27FC236}">
                  <a16:creationId xmlns:a16="http://schemas.microsoft.com/office/drawing/2014/main" id="{77E11A05-D430-4B21-A6E7-94A5760070C6}"/>
                </a:ext>
              </a:extLst>
            </p:cNvPr>
            <p:cNvGrpSpPr/>
            <p:nvPr/>
          </p:nvGrpSpPr>
          <p:grpSpPr>
            <a:xfrm rot="252564">
              <a:off x="6662235" y="5175544"/>
              <a:ext cx="235692" cy="369637"/>
              <a:chOff x="1101339" y="1546178"/>
              <a:chExt cx="235692" cy="369637"/>
            </a:xfrm>
          </p:grpSpPr>
          <p:sp>
            <p:nvSpPr>
              <p:cNvPr id="369" name="楕円 368">
                <a:extLst>
                  <a:ext uri="{FF2B5EF4-FFF2-40B4-BE49-F238E27FC236}">
                    <a16:creationId xmlns:a16="http://schemas.microsoft.com/office/drawing/2014/main" id="{AA1652F6-8450-4EBD-B41E-66FF8738DA1B}"/>
                  </a:ext>
                </a:extLst>
              </p:cNvPr>
              <p:cNvSpPr/>
              <p:nvPr/>
            </p:nvSpPr>
            <p:spPr>
              <a:xfrm rot="19181065">
                <a:off x="1101339" y="1699915"/>
                <a:ext cx="45719" cy="215900"/>
              </a:xfrm>
              <a:prstGeom prst="ellipse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0" name="楕円 369">
                <a:extLst>
                  <a:ext uri="{FF2B5EF4-FFF2-40B4-BE49-F238E27FC236}">
                    <a16:creationId xmlns:a16="http://schemas.microsoft.com/office/drawing/2014/main" id="{D4898A05-E951-4CB4-A505-D8CE398D2B8A}"/>
                  </a:ext>
                </a:extLst>
              </p:cNvPr>
              <p:cNvSpPr/>
              <p:nvPr/>
            </p:nvSpPr>
            <p:spPr>
              <a:xfrm rot="19181065">
                <a:off x="1291312" y="1546178"/>
                <a:ext cx="45719" cy="215900"/>
              </a:xfrm>
              <a:prstGeom prst="ellipse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1" name="楕円 370">
                <a:extLst>
                  <a:ext uri="{FF2B5EF4-FFF2-40B4-BE49-F238E27FC236}">
                    <a16:creationId xmlns:a16="http://schemas.microsoft.com/office/drawing/2014/main" id="{0C500DA6-C322-4663-944E-012D065FFDAA}"/>
                  </a:ext>
                </a:extLst>
              </p:cNvPr>
              <p:cNvSpPr/>
              <p:nvPr/>
            </p:nvSpPr>
            <p:spPr>
              <a:xfrm rot="19181065">
                <a:off x="1253387" y="1575626"/>
                <a:ext cx="45719" cy="215900"/>
              </a:xfrm>
              <a:prstGeom prst="ellipse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2" name="楕円 371">
                <a:extLst>
                  <a:ext uri="{FF2B5EF4-FFF2-40B4-BE49-F238E27FC236}">
                    <a16:creationId xmlns:a16="http://schemas.microsoft.com/office/drawing/2014/main" id="{293ACB82-32FA-4DF8-8217-3AC0BE6FE229}"/>
                  </a:ext>
                </a:extLst>
              </p:cNvPr>
              <p:cNvSpPr/>
              <p:nvPr/>
            </p:nvSpPr>
            <p:spPr>
              <a:xfrm rot="19181065">
                <a:off x="1215463" y="1605059"/>
                <a:ext cx="45719" cy="215900"/>
              </a:xfrm>
              <a:prstGeom prst="ellipse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3" name="楕円 372">
                <a:extLst>
                  <a:ext uri="{FF2B5EF4-FFF2-40B4-BE49-F238E27FC236}">
                    <a16:creationId xmlns:a16="http://schemas.microsoft.com/office/drawing/2014/main" id="{26F7A311-3AF0-4C1E-923D-E3E13832F137}"/>
                  </a:ext>
                </a:extLst>
              </p:cNvPr>
              <p:cNvSpPr/>
              <p:nvPr/>
            </p:nvSpPr>
            <p:spPr>
              <a:xfrm rot="19181065">
                <a:off x="1177540" y="1636721"/>
                <a:ext cx="45719" cy="215900"/>
              </a:xfrm>
              <a:prstGeom prst="ellipse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4" name="楕円 373">
                <a:extLst>
                  <a:ext uri="{FF2B5EF4-FFF2-40B4-BE49-F238E27FC236}">
                    <a16:creationId xmlns:a16="http://schemas.microsoft.com/office/drawing/2014/main" id="{E175551C-25A8-4879-9901-1E6562D741CD}"/>
                  </a:ext>
                </a:extLst>
              </p:cNvPr>
              <p:cNvSpPr/>
              <p:nvPr/>
            </p:nvSpPr>
            <p:spPr>
              <a:xfrm rot="19181065">
                <a:off x="1139618" y="1666657"/>
                <a:ext cx="45719" cy="215900"/>
              </a:xfrm>
              <a:prstGeom prst="ellipse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381" name="直線矢印コネクタ 380">
              <a:extLst>
                <a:ext uri="{FF2B5EF4-FFF2-40B4-BE49-F238E27FC236}">
                  <a16:creationId xmlns:a16="http://schemas.microsoft.com/office/drawing/2014/main" id="{070E8C82-0352-4CBC-B2C6-EF4DB53874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28687" y="4743268"/>
              <a:ext cx="349484" cy="250049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4" name="テキスト ボックス 131">
              <a:extLst>
                <a:ext uri="{FF2B5EF4-FFF2-40B4-BE49-F238E27FC236}">
                  <a16:creationId xmlns:a16="http://schemas.microsoft.com/office/drawing/2014/main" id="{6FD77012-3D4B-4412-B86D-EC5A1CB91E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62796" y="4749717"/>
              <a:ext cx="89639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r>
                <a:rPr lang="ja-JP" altLang="en-US" sz="1400" b="1" dirty="0"/>
                <a:t>がん抗原</a:t>
              </a:r>
            </a:p>
          </p:txBody>
        </p:sp>
        <p:sp>
          <p:nvSpPr>
            <p:cNvPr id="387" name="Text Box 128">
              <a:extLst>
                <a:ext uri="{FF2B5EF4-FFF2-40B4-BE49-F238E27FC236}">
                  <a16:creationId xmlns:a16="http://schemas.microsoft.com/office/drawing/2014/main" id="{A088142F-0E8E-4E11-BD1D-2B8CE16BE8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0091" y="5312823"/>
              <a:ext cx="98456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r>
                <a:rPr lang="ja-JP" altLang="en-US" b="1" dirty="0">
                  <a:solidFill>
                    <a:srgbClr val="FF0000"/>
                  </a:solidFill>
                  <a:latin typeface="Arial" charset="0"/>
                </a:rPr>
                <a:t>ペプチド</a:t>
              </a:r>
              <a:endParaRPr lang="en-US" altLang="ja-JP" b="1" dirty="0">
                <a:solidFill>
                  <a:srgbClr val="FF0000"/>
                </a:solidFill>
                <a:latin typeface="Arial" charset="0"/>
              </a:endParaRPr>
            </a:p>
          </p:txBody>
        </p:sp>
        <p:cxnSp>
          <p:nvCxnSpPr>
            <p:cNvPr id="388" name="直線矢印コネクタ 387">
              <a:extLst>
                <a:ext uri="{FF2B5EF4-FFF2-40B4-BE49-F238E27FC236}">
                  <a16:creationId xmlns:a16="http://schemas.microsoft.com/office/drawing/2014/main" id="{0D1D14F6-A2D0-49CA-BA34-69F3A7BF19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48209" y="3577174"/>
              <a:ext cx="288322" cy="288015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364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グループ化 104">
            <a:extLst>
              <a:ext uri="{FF2B5EF4-FFF2-40B4-BE49-F238E27FC236}">
                <a16:creationId xmlns:a16="http://schemas.microsoft.com/office/drawing/2014/main" id="{48BBC994-8FC1-472C-9B75-3B9AF4257AA1}"/>
              </a:ext>
            </a:extLst>
          </p:cNvPr>
          <p:cNvGrpSpPr/>
          <p:nvPr/>
        </p:nvGrpSpPr>
        <p:grpSpPr>
          <a:xfrm>
            <a:off x="1550613" y="4033031"/>
            <a:ext cx="1931770" cy="1512610"/>
            <a:chOff x="1574676" y="4294932"/>
            <a:chExt cx="1931770" cy="1512610"/>
          </a:xfrm>
        </p:grpSpPr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BC8FAF69-A24E-4C64-99F5-56A434D84994}"/>
                </a:ext>
              </a:extLst>
            </p:cNvPr>
            <p:cNvSpPr>
              <a:spLocks/>
            </p:cNvSpPr>
            <p:nvPr/>
          </p:nvSpPr>
          <p:spPr bwMode="auto">
            <a:xfrm rot="21375731">
              <a:off x="1574676" y="4294932"/>
              <a:ext cx="1931770" cy="1512610"/>
            </a:xfrm>
            <a:custGeom>
              <a:avLst/>
              <a:gdLst/>
              <a:ahLst/>
              <a:cxnLst>
                <a:cxn ang="0">
                  <a:pos x="216" y="58"/>
                </a:cxn>
                <a:cxn ang="0">
                  <a:pos x="456" y="34"/>
                </a:cxn>
                <a:cxn ang="0">
                  <a:pos x="872" y="26"/>
                </a:cxn>
                <a:cxn ang="0">
                  <a:pos x="1512" y="66"/>
                </a:cxn>
                <a:cxn ang="0">
                  <a:pos x="1640" y="74"/>
                </a:cxn>
                <a:cxn ang="0">
                  <a:pos x="1616" y="106"/>
                </a:cxn>
                <a:cxn ang="0">
                  <a:pos x="1600" y="130"/>
                </a:cxn>
                <a:cxn ang="0">
                  <a:pos x="1608" y="170"/>
                </a:cxn>
                <a:cxn ang="0">
                  <a:pos x="1368" y="178"/>
                </a:cxn>
                <a:cxn ang="0">
                  <a:pos x="1248" y="202"/>
                </a:cxn>
                <a:cxn ang="0">
                  <a:pos x="1336" y="234"/>
                </a:cxn>
                <a:cxn ang="0">
                  <a:pos x="1120" y="258"/>
                </a:cxn>
                <a:cxn ang="0">
                  <a:pos x="928" y="282"/>
                </a:cxn>
                <a:cxn ang="0">
                  <a:pos x="808" y="314"/>
                </a:cxn>
                <a:cxn ang="0">
                  <a:pos x="792" y="274"/>
                </a:cxn>
                <a:cxn ang="0">
                  <a:pos x="104" y="266"/>
                </a:cxn>
                <a:cxn ang="0">
                  <a:pos x="64" y="258"/>
                </a:cxn>
                <a:cxn ang="0">
                  <a:pos x="40" y="250"/>
                </a:cxn>
                <a:cxn ang="0">
                  <a:pos x="64" y="234"/>
                </a:cxn>
                <a:cxn ang="0">
                  <a:pos x="72" y="186"/>
                </a:cxn>
                <a:cxn ang="0">
                  <a:pos x="24" y="170"/>
                </a:cxn>
                <a:cxn ang="0">
                  <a:pos x="0" y="162"/>
                </a:cxn>
                <a:cxn ang="0">
                  <a:pos x="192" y="114"/>
                </a:cxn>
                <a:cxn ang="0">
                  <a:pos x="176" y="90"/>
                </a:cxn>
                <a:cxn ang="0">
                  <a:pos x="112" y="74"/>
                </a:cxn>
                <a:cxn ang="0">
                  <a:pos x="216" y="58"/>
                </a:cxn>
              </a:cxnLst>
              <a:rect l="0" t="0" r="r" b="b"/>
              <a:pathLst>
                <a:path w="1700" h="314">
                  <a:moveTo>
                    <a:pt x="216" y="58"/>
                  </a:moveTo>
                  <a:cubicBezTo>
                    <a:pt x="310" y="42"/>
                    <a:pt x="335" y="40"/>
                    <a:pt x="456" y="34"/>
                  </a:cubicBezTo>
                  <a:cubicBezTo>
                    <a:pt x="657" y="0"/>
                    <a:pt x="520" y="17"/>
                    <a:pt x="872" y="26"/>
                  </a:cubicBezTo>
                  <a:cubicBezTo>
                    <a:pt x="1123" y="89"/>
                    <a:pt x="1064" y="59"/>
                    <a:pt x="1512" y="66"/>
                  </a:cubicBezTo>
                  <a:cubicBezTo>
                    <a:pt x="1555" y="69"/>
                    <a:pt x="1597" y="70"/>
                    <a:pt x="1640" y="74"/>
                  </a:cubicBezTo>
                  <a:cubicBezTo>
                    <a:pt x="1700" y="80"/>
                    <a:pt x="1630" y="101"/>
                    <a:pt x="1616" y="106"/>
                  </a:cubicBezTo>
                  <a:cubicBezTo>
                    <a:pt x="1611" y="114"/>
                    <a:pt x="1601" y="120"/>
                    <a:pt x="1600" y="130"/>
                  </a:cubicBezTo>
                  <a:cubicBezTo>
                    <a:pt x="1598" y="143"/>
                    <a:pt x="1621" y="167"/>
                    <a:pt x="1608" y="170"/>
                  </a:cubicBezTo>
                  <a:cubicBezTo>
                    <a:pt x="1530" y="186"/>
                    <a:pt x="1448" y="175"/>
                    <a:pt x="1368" y="178"/>
                  </a:cubicBezTo>
                  <a:cubicBezTo>
                    <a:pt x="1264" y="195"/>
                    <a:pt x="1303" y="184"/>
                    <a:pt x="1248" y="202"/>
                  </a:cubicBezTo>
                  <a:cubicBezTo>
                    <a:pt x="1278" y="217"/>
                    <a:pt x="1303" y="226"/>
                    <a:pt x="1336" y="234"/>
                  </a:cubicBezTo>
                  <a:cubicBezTo>
                    <a:pt x="1257" y="286"/>
                    <a:pt x="1331" y="243"/>
                    <a:pt x="1120" y="258"/>
                  </a:cubicBezTo>
                  <a:cubicBezTo>
                    <a:pt x="1057" y="262"/>
                    <a:pt x="991" y="273"/>
                    <a:pt x="928" y="282"/>
                  </a:cubicBezTo>
                  <a:cubicBezTo>
                    <a:pt x="888" y="295"/>
                    <a:pt x="849" y="304"/>
                    <a:pt x="808" y="314"/>
                  </a:cubicBezTo>
                  <a:cubicBezTo>
                    <a:pt x="813" y="298"/>
                    <a:pt x="829" y="275"/>
                    <a:pt x="792" y="274"/>
                  </a:cubicBezTo>
                  <a:cubicBezTo>
                    <a:pt x="563" y="266"/>
                    <a:pt x="333" y="269"/>
                    <a:pt x="104" y="266"/>
                  </a:cubicBezTo>
                  <a:cubicBezTo>
                    <a:pt x="91" y="263"/>
                    <a:pt x="77" y="261"/>
                    <a:pt x="64" y="258"/>
                  </a:cubicBezTo>
                  <a:cubicBezTo>
                    <a:pt x="56" y="256"/>
                    <a:pt x="40" y="258"/>
                    <a:pt x="40" y="250"/>
                  </a:cubicBezTo>
                  <a:cubicBezTo>
                    <a:pt x="40" y="240"/>
                    <a:pt x="56" y="239"/>
                    <a:pt x="64" y="234"/>
                  </a:cubicBezTo>
                  <a:cubicBezTo>
                    <a:pt x="72" y="222"/>
                    <a:pt x="94" y="202"/>
                    <a:pt x="72" y="186"/>
                  </a:cubicBezTo>
                  <a:cubicBezTo>
                    <a:pt x="58" y="176"/>
                    <a:pt x="40" y="175"/>
                    <a:pt x="24" y="170"/>
                  </a:cubicBezTo>
                  <a:cubicBezTo>
                    <a:pt x="16" y="167"/>
                    <a:pt x="0" y="162"/>
                    <a:pt x="0" y="162"/>
                  </a:cubicBezTo>
                  <a:cubicBezTo>
                    <a:pt x="63" y="120"/>
                    <a:pt x="166" y="193"/>
                    <a:pt x="192" y="114"/>
                  </a:cubicBezTo>
                  <a:cubicBezTo>
                    <a:pt x="187" y="106"/>
                    <a:pt x="185" y="94"/>
                    <a:pt x="176" y="90"/>
                  </a:cubicBezTo>
                  <a:cubicBezTo>
                    <a:pt x="156" y="80"/>
                    <a:pt x="112" y="74"/>
                    <a:pt x="112" y="74"/>
                  </a:cubicBezTo>
                  <a:cubicBezTo>
                    <a:pt x="212" y="66"/>
                    <a:pt x="185" y="89"/>
                    <a:pt x="216" y="58"/>
                  </a:cubicBezTo>
                  <a:close/>
                </a:path>
              </a:pathLst>
            </a:custGeom>
            <a:gradFill>
              <a:gsLst>
                <a:gs pos="93000">
                  <a:schemeClr val="accent1">
                    <a:tint val="66000"/>
                    <a:satMod val="160000"/>
                  </a:schemeClr>
                </a:gs>
                <a:gs pos="34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shape">
                <a:fillToRect l="50000" t="50000" r="50000" b="50000"/>
              </a:path>
            </a:gradFill>
            <a:ln w="9525" cap="flat" cmpd="sng">
              <a:solidFill>
                <a:srgbClr val="0070C0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ea typeface="ＭＳ Ｐゴシック" pitchFamily="50" charset="-128"/>
              </a:endParaRPr>
            </a:p>
          </p:txBody>
        </p:sp>
        <p:sp>
          <p:nvSpPr>
            <p:cNvPr id="38" name="楕円 37">
              <a:extLst>
                <a:ext uri="{FF2B5EF4-FFF2-40B4-BE49-F238E27FC236}">
                  <a16:creationId xmlns:a16="http://schemas.microsoft.com/office/drawing/2014/main" id="{D5C434D2-EAB9-4709-92FE-A21FB9D328FA}"/>
                </a:ext>
              </a:extLst>
            </p:cNvPr>
            <p:cNvSpPr/>
            <p:nvPr/>
          </p:nvSpPr>
          <p:spPr>
            <a:xfrm>
              <a:off x="2072128" y="4839601"/>
              <a:ext cx="779626" cy="465221"/>
            </a:xfrm>
            <a:prstGeom prst="ellipse">
              <a:avLst/>
            </a:prstGeom>
            <a:gradFill>
              <a:gsLst>
                <a:gs pos="39000">
                  <a:schemeClr val="accent1">
                    <a:tint val="66000"/>
                    <a:satMod val="160000"/>
                  </a:schemeClr>
                </a:gs>
                <a:gs pos="18000">
                  <a:schemeClr val="accent1">
                    <a:tint val="44500"/>
                    <a:satMod val="16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path path="shape">
                <a:fillToRect l="50000" t="50000" r="50000" b="5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6057DB0-72E9-4FC9-BEC7-5F6E56329FC2}"/>
              </a:ext>
            </a:extLst>
          </p:cNvPr>
          <p:cNvSpPr txBox="1"/>
          <p:nvPr/>
        </p:nvSpPr>
        <p:spPr>
          <a:xfrm>
            <a:off x="2851754" y="277721"/>
            <a:ext cx="4081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C00000"/>
                </a:solidFill>
              </a:rPr>
              <a:t>NK</a:t>
            </a:r>
            <a:r>
              <a:rPr lang="ja-JP" altLang="en-US" sz="2400" b="1" dirty="0">
                <a:solidFill>
                  <a:srgbClr val="C00000"/>
                </a:solidFill>
              </a:rPr>
              <a:t>細胞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による細胞傷害機序 </a:t>
            </a:r>
            <a:r>
              <a:rPr kumimoji="1" lang="en-US" altLang="ja-JP" sz="2400" b="1" dirty="0">
                <a:solidFill>
                  <a:srgbClr val="C00000"/>
                </a:solidFill>
              </a:rPr>
              <a:t>1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CB2ACC0-6397-468A-BC47-A351D1FDFD7F}"/>
              </a:ext>
            </a:extLst>
          </p:cNvPr>
          <p:cNvGrpSpPr/>
          <p:nvPr/>
        </p:nvGrpSpPr>
        <p:grpSpPr>
          <a:xfrm>
            <a:off x="1615741" y="2305715"/>
            <a:ext cx="1480383" cy="1383032"/>
            <a:chOff x="1575171" y="1748707"/>
            <a:chExt cx="834306" cy="800934"/>
          </a:xfrm>
        </p:grpSpPr>
        <p:sp>
          <p:nvSpPr>
            <p:cNvPr id="3" name="楕円 2">
              <a:extLst>
                <a:ext uri="{FF2B5EF4-FFF2-40B4-BE49-F238E27FC236}">
                  <a16:creationId xmlns:a16="http://schemas.microsoft.com/office/drawing/2014/main" id="{53AFC5ED-98CA-4384-B0FF-E29E033BE016}"/>
                </a:ext>
              </a:extLst>
            </p:cNvPr>
            <p:cNvSpPr/>
            <p:nvPr/>
          </p:nvSpPr>
          <p:spPr>
            <a:xfrm>
              <a:off x="1575171" y="1748707"/>
              <a:ext cx="834306" cy="80093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楕円 17">
              <a:extLst>
                <a:ext uri="{FF2B5EF4-FFF2-40B4-BE49-F238E27FC236}">
                  <a16:creationId xmlns:a16="http://schemas.microsoft.com/office/drawing/2014/main" id="{D1C3C693-F06E-4DDA-ACDC-9DB662DF6124}"/>
                </a:ext>
              </a:extLst>
            </p:cNvPr>
            <p:cNvSpPr/>
            <p:nvPr/>
          </p:nvSpPr>
          <p:spPr>
            <a:xfrm>
              <a:off x="1681962" y="1777250"/>
              <a:ext cx="620724" cy="587352"/>
            </a:xfrm>
            <a:prstGeom prst="ellipse">
              <a:avLst/>
            </a:prstGeom>
            <a:gradFill flip="none" rotWithShape="1">
              <a:gsLst>
                <a:gs pos="59300">
                  <a:srgbClr val="DB9361"/>
                </a:gs>
                <a:gs pos="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0" name="矢印: 五方向 19">
            <a:extLst>
              <a:ext uri="{FF2B5EF4-FFF2-40B4-BE49-F238E27FC236}">
                <a16:creationId xmlns:a16="http://schemas.microsoft.com/office/drawing/2014/main" id="{06CF2C92-CB65-4F57-A6BD-3AB9ABD8C892}"/>
              </a:ext>
            </a:extLst>
          </p:cNvPr>
          <p:cNvSpPr/>
          <p:nvPr/>
        </p:nvSpPr>
        <p:spPr>
          <a:xfrm rot="16200000">
            <a:off x="2389485" y="4024907"/>
            <a:ext cx="396881" cy="142854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矢印: 山形 20">
            <a:extLst>
              <a:ext uri="{FF2B5EF4-FFF2-40B4-BE49-F238E27FC236}">
                <a16:creationId xmlns:a16="http://schemas.microsoft.com/office/drawing/2014/main" id="{6DDB7071-D8CA-4401-896F-DFAB79E32F53}"/>
              </a:ext>
            </a:extLst>
          </p:cNvPr>
          <p:cNvSpPr/>
          <p:nvPr/>
        </p:nvSpPr>
        <p:spPr>
          <a:xfrm rot="16200000">
            <a:off x="2403349" y="3686005"/>
            <a:ext cx="355412" cy="156592"/>
          </a:xfrm>
          <a:prstGeom prst="chevron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フローチャート: 記憶データ 21">
            <a:extLst>
              <a:ext uri="{FF2B5EF4-FFF2-40B4-BE49-F238E27FC236}">
                <a16:creationId xmlns:a16="http://schemas.microsoft.com/office/drawing/2014/main" id="{BC8C12B7-AEE5-467D-8CD6-4FB6EE622691}"/>
              </a:ext>
            </a:extLst>
          </p:cNvPr>
          <p:cNvSpPr/>
          <p:nvPr/>
        </p:nvSpPr>
        <p:spPr>
          <a:xfrm rot="5400000">
            <a:off x="1967055" y="3686485"/>
            <a:ext cx="354454" cy="156593"/>
          </a:xfrm>
          <a:prstGeom prst="flowChartOnlineStorage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ローチャート: 論理積ゲート 27">
            <a:extLst>
              <a:ext uri="{FF2B5EF4-FFF2-40B4-BE49-F238E27FC236}">
                <a16:creationId xmlns:a16="http://schemas.microsoft.com/office/drawing/2014/main" id="{52F8731E-E8CF-41F1-8633-61C04F1EC719}"/>
              </a:ext>
            </a:extLst>
          </p:cNvPr>
          <p:cNvSpPr/>
          <p:nvPr/>
        </p:nvSpPr>
        <p:spPr>
          <a:xfrm rot="16200000">
            <a:off x="1963808" y="4036004"/>
            <a:ext cx="360948" cy="156593"/>
          </a:xfrm>
          <a:prstGeom prst="flowChartDelay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584346B6-7195-4AE8-8462-9E458248C69A}"/>
              </a:ext>
            </a:extLst>
          </p:cNvPr>
          <p:cNvGrpSpPr/>
          <p:nvPr/>
        </p:nvGrpSpPr>
        <p:grpSpPr>
          <a:xfrm>
            <a:off x="1996644" y="3107616"/>
            <a:ext cx="295276" cy="523220"/>
            <a:chOff x="4804124" y="2879632"/>
            <a:chExt cx="295276" cy="523220"/>
          </a:xfrm>
        </p:grpSpPr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F3951E28-B7FE-46D8-A13C-0B278297378D}"/>
                </a:ext>
              </a:extLst>
            </p:cNvPr>
            <p:cNvSpPr txBox="1"/>
            <p:nvPr/>
          </p:nvSpPr>
          <p:spPr>
            <a:xfrm>
              <a:off x="4804124" y="2879632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/>
                <a:t>-</a:t>
              </a:r>
              <a:endParaRPr kumimoji="1" lang="ja-JP" altLang="en-US" sz="2800" dirty="0"/>
            </a:p>
          </p:txBody>
        </p:sp>
        <p:sp>
          <p:nvSpPr>
            <p:cNvPr id="31" name="楕円 30">
              <a:extLst>
                <a:ext uri="{FF2B5EF4-FFF2-40B4-BE49-F238E27FC236}">
                  <a16:creationId xmlns:a16="http://schemas.microsoft.com/office/drawing/2014/main" id="{8AF45ABA-D97B-4B59-B80D-3CCEFD31C2E9}"/>
                </a:ext>
              </a:extLst>
            </p:cNvPr>
            <p:cNvSpPr/>
            <p:nvPr/>
          </p:nvSpPr>
          <p:spPr>
            <a:xfrm>
              <a:off x="4804126" y="3036808"/>
              <a:ext cx="295274" cy="26594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228C1FDB-346E-4469-A410-10A8DFB0A190}"/>
              </a:ext>
            </a:extLst>
          </p:cNvPr>
          <p:cNvGrpSpPr/>
          <p:nvPr/>
        </p:nvGrpSpPr>
        <p:grpSpPr>
          <a:xfrm>
            <a:off x="2412068" y="3107616"/>
            <a:ext cx="364202" cy="523220"/>
            <a:chOff x="4804124" y="2879632"/>
            <a:chExt cx="364202" cy="523220"/>
          </a:xfrm>
        </p:grpSpPr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E183829C-A033-4C19-8159-F23CAA26C008}"/>
                </a:ext>
              </a:extLst>
            </p:cNvPr>
            <p:cNvSpPr txBox="1"/>
            <p:nvPr/>
          </p:nvSpPr>
          <p:spPr>
            <a:xfrm>
              <a:off x="4804124" y="287963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/>
                <a:t>+</a:t>
              </a:r>
              <a:endParaRPr kumimoji="1" lang="ja-JP" altLang="en-US" sz="2800" dirty="0"/>
            </a:p>
          </p:txBody>
        </p:sp>
        <p:sp>
          <p:nvSpPr>
            <p:cNvPr id="36" name="楕円 35">
              <a:extLst>
                <a:ext uri="{FF2B5EF4-FFF2-40B4-BE49-F238E27FC236}">
                  <a16:creationId xmlns:a16="http://schemas.microsoft.com/office/drawing/2014/main" id="{2BDA33FE-4946-41CD-AEA3-FCBF5071B336}"/>
                </a:ext>
              </a:extLst>
            </p:cNvPr>
            <p:cNvSpPr/>
            <p:nvPr/>
          </p:nvSpPr>
          <p:spPr>
            <a:xfrm>
              <a:off x="4829934" y="3029194"/>
              <a:ext cx="295274" cy="26594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9" name="矢印: 上 38">
            <a:extLst>
              <a:ext uri="{FF2B5EF4-FFF2-40B4-BE49-F238E27FC236}">
                <a16:creationId xmlns:a16="http://schemas.microsoft.com/office/drawing/2014/main" id="{705EFC2E-AB9C-4B22-8AC4-364DAEE8B5DE}"/>
              </a:ext>
            </a:extLst>
          </p:cNvPr>
          <p:cNvSpPr/>
          <p:nvPr/>
        </p:nvSpPr>
        <p:spPr>
          <a:xfrm>
            <a:off x="2492421" y="2955327"/>
            <a:ext cx="158267" cy="27271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矢印: 上 39">
            <a:extLst>
              <a:ext uri="{FF2B5EF4-FFF2-40B4-BE49-F238E27FC236}">
                <a16:creationId xmlns:a16="http://schemas.microsoft.com/office/drawing/2014/main" id="{1BC054E4-0452-46D9-99A0-D015529E86D4}"/>
              </a:ext>
            </a:extLst>
          </p:cNvPr>
          <p:cNvSpPr/>
          <p:nvPr/>
        </p:nvSpPr>
        <p:spPr>
          <a:xfrm>
            <a:off x="2044429" y="2981867"/>
            <a:ext cx="158267" cy="25451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312A6C53-FBE1-4512-A187-B822E710531D}"/>
              </a:ext>
            </a:extLst>
          </p:cNvPr>
          <p:cNvSpPr txBox="1"/>
          <p:nvPr/>
        </p:nvSpPr>
        <p:spPr>
          <a:xfrm>
            <a:off x="1021116" y="860119"/>
            <a:ext cx="775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Killer activation receptor (KAR) Killer inhibitory receptor (KIR)</a:t>
            </a:r>
            <a:r>
              <a:rPr lang="ja-JP" altLang="en-US" b="1" dirty="0"/>
              <a:t>のバランスにより傷害活性が調節される</a:t>
            </a:r>
            <a:endParaRPr kumimoji="1" lang="ja-JP" altLang="en-US" b="1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D867419C-003F-4098-95A6-EECC2F91C5B1}"/>
              </a:ext>
            </a:extLst>
          </p:cNvPr>
          <p:cNvSpPr txBox="1"/>
          <p:nvPr/>
        </p:nvSpPr>
        <p:spPr>
          <a:xfrm>
            <a:off x="866047" y="2755811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Arial Black" panose="020B0A04020102020204" pitchFamily="34" charset="0"/>
              </a:rPr>
              <a:t>NK</a:t>
            </a:r>
            <a:endParaRPr kumimoji="1" lang="ja-JP" altLang="en-US" sz="2400" b="1" dirty="0">
              <a:latin typeface="Arial Black" panose="020B0A04020102020204" pitchFamily="34" charset="0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8AA65CD0-7DE2-4972-B3E7-576C8A926442}"/>
              </a:ext>
            </a:extLst>
          </p:cNvPr>
          <p:cNvSpPr txBox="1"/>
          <p:nvPr/>
        </p:nvSpPr>
        <p:spPr>
          <a:xfrm>
            <a:off x="330863" y="4420041"/>
            <a:ext cx="1380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Arial Black" panose="020B0A04020102020204" pitchFamily="34" charset="0"/>
              </a:rPr>
              <a:t>Cancer</a:t>
            </a:r>
            <a:endParaRPr kumimoji="1" lang="ja-JP" altLang="en-US" sz="2400" b="1" dirty="0">
              <a:latin typeface="Arial Black" panose="020B0A04020102020204" pitchFamily="34" charset="0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6C874181-C819-42FA-A1A2-060C0A968411}"/>
              </a:ext>
            </a:extLst>
          </p:cNvPr>
          <p:cNvSpPr txBox="1"/>
          <p:nvPr/>
        </p:nvSpPr>
        <p:spPr>
          <a:xfrm>
            <a:off x="2680463" y="3588226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KAR</a:t>
            </a:r>
            <a:endParaRPr kumimoji="1" lang="ja-JP" altLang="en-US" b="1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6A6264B3-4BDB-4203-A95E-48CB349CE5D5}"/>
              </a:ext>
            </a:extLst>
          </p:cNvPr>
          <p:cNvSpPr txBox="1"/>
          <p:nvPr/>
        </p:nvSpPr>
        <p:spPr>
          <a:xfrm>
            <a:off x="1511594" y="3604511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KIR</a:t>
            </a:r>
            <a:endParaRPr kumimoji="1" lang="ja-JP" altLang="en-US" b="1" dirty="0"/>
          </a:p>
        </p:txBody>
      </p:sp>
      <p:grpSp>
        <p:nvGrpSpPr>
          <p:cNvPr id="69" name="グループ化 68">
            <a:extLst>
              <a:ext uri="{FF2B5EF4-FFF2-40B4-BE49-F238E27FC236}">
                <a16:creationId xmlns:a16="http://schemas.microsoft.com/office/drawing/2014/main" id="{65DB59F1-EDBC-4B35-8761-8425AB674A31}"/>
              </a:ext>
            </a:extLst>
          </p:cNvPr>
          <p:cNvGrpSpPr/>
          <p:nvPr/>
        </p:nvGrpSpPr>
        <p:grpSpPr>
          <a:xfrm>
            <a:off x="4152153" y="1506332"/>
            <a:ext cx="2029938" cy="1922668"/>
            <a:chOff x="3854115" y="1990935"/>
            <a:chExt cx="2029938" cy="1922668"/>
          </a:xfrm>
        </p:grpSpPr>
        <p:sp>
          <p:nvSpPr>
            <p:cNvPr id="44" name="二等辺三角形 43">
              <a:extLst>
                <a:ext uri="{FF2B5EF4-FFF2-40B4-BE49-F238E27FC236}">
                  <a16:creationId xmlns:a16="http://schemas.microsoft.com/office/drawing/2014/main" id="{5D5BBEED-F342-4662-9C5B-BB3C4ACCABAB}"/>
                </a:ext>
              </a:extLst>
            </p:cNvPr>
            <p:cNvSpPr/>
            <p:nvPr/>
          </p:nvSpPr>
          <p:spPr>
            <a:xfrm>
              <a:off x="4572000" y="3468875"/>
              <a:ext cx="176463" cy="24507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7588031D-B010-4E44-9F74-D356BC0D4FA3}"/>
                </a:ext>
              </a:extLst>
            </p:cNvPr>
            <p:cNvSpPr/>
            <p:nvPr/>
          </p:nvSpPr>
          <p:spPr>
            <a:xfrm rot="1460104">
              <a:off x="3854115" y="3436272"/>
              <a:ext cx="1788695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C6A3C55D-4459-4917-ACA6-F7AE603D89C2}"/>
                </a:ext>
              </a:extLst>
            </p:cNvPr>
            <p:cNvCxnSpPr/>
            <p:nvPr/>
          </p:nvCxnSpPr>
          <p:spPr>
            <a:xfrm>
              <a:off x="4307305" y="1990935"/>
              <a:ext cx="0" cy="1042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E690AAC8-35D8-43CA-80C8-0353DA663C3E}"/>
                </a:ext>
              </a:extLst>
            </p:cNvPr>
            <p:cNvGrpSpPr/>
            <p:nvPr/>
          </p:nvGrpSpPr>
          <p:grpSpPr>
            <a:xfrm>
              <a:off x="5519851" y="2885471"/>
              <a:ext cx="364202" cy="523220"/>
              <a:chOff x="4804124" y="2879632"/>
              <a:chExt cx="364202" cy="523220"/>
            </a:xfrm>
          </p:grpSpPr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A5E3643C-BCA2-48D2-9748-0B514A1F9223}"/>
                  </a:ext>
                </a:extLst>
              </p:cNvPr>
              <p:cNvSpPr txBox="1"/>
              <p:nvPr/>
            </p:nvSpPr>
            <p:spPr>
              <a:xfrm>
                <a:off x="4804124" y="2879632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800" dirty="0"/>
                  <a:t>+</a:t>
                </a:r>
                <a:endParaRPr kumimoji="1" lang="ja-JP" altLang="en-US" sz="2800" dirty="0"/>
              </a:p>
            </p:txBody>
          </p:sp>
          <p:sp>
            <p:nvSpPr>
              <p:cNvPr id="53" name="楕円 52">
                <a:extLst>
                  <a:ext uri="{FF2B5EF4-FFF2-40B4-BE49-F238E27FC236}">
                    <a16:creationId xmlns:a16="http://schemas.microsoft.com/office/drawing/2014/main" id="{E1288B6F-19F8-4E23-9667-B0A09025641B}"/>
                  </a:ext>
                </a:extLst>
              </p:cNvPr>
              <p:cNvSpPr/>
              <p:nvPr/>
            </p:nvSpPr>
            <p:spPr>
              <a:xfrm>
                <a:off x="4829934" y="3029194"/>
                <a:ext cx="295274" cy="26594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54" name="グループ化 53">
              <a:extLst>
                <a:ext uri="{FF2B5EF4-FFF2-40B4-BE49-F238E27FC236}">
                  <a16:creationId xmlns:a16="http://schemas.microsoft.com/office/drawing/2014/main" id="{D9B5C669-2BBE-408F-A58C-422706992F59}"/>
                </a:ext>
              </a:extLst>
            </p:cNvPr>
            <p:cNvGrpSpPr/>
            <p:nvPr/>
          </p:nvGrpSpPr>
          <p:grpSpPr>
            <a:xfrm>
              <a:off x="5439396" y="3128773"/>
              <a:ext cx="364202" cy="523220"/>
              <a:chOff x="4804124" y="2879632"/>
              <a:chExt cx="364202" cy="523220"/>
            </a:xfrm>
          </p:grpSpPr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A633DAE7-92C2-400B-813F-DFCCAAFD8FC5}"/>
                  </a:ext>
                </a:extLst>
              </p:cNvPr>
              <p:cNvSpPr txBox="1"/>
              <p:nvPr/>
            </p:nvSpPr>
            <p:spPr>
              <a:xfrm>
                <a:off x="4804124" y="2879632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800" dirty="0"/>
                  <a:t>+</a:t>
                </a:r>
                <a:endParaRPr kumimoji="1" lang="ja-JP" altLang="en-US" sz="2800" dirty="0"/>
              </a:p>
            </p:txBody>
          </p:sp>
          <p:sp>
            <p:nvSpPr>
              <p:cNvPr id="56" name="楕円 55">
                <a:extLst>
                  <a:ext uri="{FF2B5EF4-FFF2-40B4-BE49-F238E27FC236}">
                    <a16:creationId xmlns:a16="http://schemas.microsoft.com/office/drawing/2014/main" id="{BD0D8156-8061-4A54-BF3D-612B7B4856F3}"/>
                  </a:ext>
                </a:extLst>
              </p:cNvPr>
              <p:cNvSpPr/>
              <p:nvPr/>
            </p:nvSpPr>
            <p:spPr>
              <a:xfrm>
                <a:off x="4829934" y="3029194"/>
                <a:ext cx="295274" cy="26594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57" name="グループ化 56">
              <a:extLst>
                <a:ext uri="{FF2B5EF4-FFF2-40B4-BE49-F238E27FC236}">
                  <a16:creationId xmlns:a16="http://schemas.microsoft.com/office/drawing/2014/main" id="{CFFF60B3-7751-4FF1-82A3-89CC1D256C7F}"/>
                </a:ext>
              </a:extLst>
            </p:cNvPr>
            <p:cNvGrpSpPr/>
            <p:nvPr/>
          </p:nvGrpSpPr>
          <p:grpSpPr>
            <a:xfrm>
              <a:off x="5230126" y="2932269"/>
              <a:ext cx="364202" cy="523220"/>
              <a:chOff x="4804124" y="2879632"/>
              <a:chExt cx="364202" cy="523220"/>
            </a:xfrm>
          </p:grpSpPr>
          <p:sp>
            <p:nvSpPr>
              <p:cNvPr id="58" name="テキスト ボックス 57">
                <a:extLst>
                  <a:ext uri="{FF2B5EF4-FFF2-40B4-BE49-F238E27FC236}">
                    <a16:creationId xmlns:a16="http://schemas.microsoft.com/office/drawing/2014/main" id="{075F3391-0B64-4802-8FC4-980A80D4F053}"/>
                  </a:ext>
                </a:extLst>
              </p:cNvPr>
              <p:cNvSpPr txBox="1"/>
              <p:nvPr/>
            </p:nvSpPr>
            <p:spPr>
              <a:xfrm>
                <a:off x="4804124" y="2879632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800" dirty="0"/>
                  <a:t>+</a:t>
                </a:r>
                <a:endParaRPr kumimoji="1" lang="ja-JP" altLang="en-US" sz="2800" dirty="0"/>
              </a:p>
            </p:txBody>
          </p:sp>
          <p:sp>
            <p:nvSpPr>
              <p:cNvPr id="59" name="楕円 58">
                <a:extLst>
                  <a:ext uri="{FF2B5EF4-FFF2-40B4-BE49-F238E27FC236}">
                    <a16:creationId xmlns:a16="http://schemas.microsoft.com/office/drawing/2014/main" id="{CE39C7CA-26A8-4A07-97F9-4E688F7FCD43}"/>
                  </a:ext>
                </a:extLst>
              </p:cNvPr>
              <p:cNvSpPr/>
              <p:nvPr/>
            </p:nvSpPr>
            <p:spPr>
              <a:xfrm>
                <a:off x="4829934" y="3029194"/>
                <a:ext cx="295274" cy="26594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0" name="グループ化 59">
              <a:extLst>
                <a:ext uri="{FF2B5EF4-FFF2-40B4-BE49-F238E27FC236}">
                  <a16:creationId xmlns:a16="http://schemas.microsoft.com/office/drawing/2014/main" id="{C6E211F5-3101-412B-A91F-CF453817B81C}"/>
                </a:ext>
              </a:extLst>
            </p:cNvPr>
            <p:cNvGrpSpPr/>
            <p:nvPr/>
          </p:nvGrpSpPr>
          <p:grpSpPr>
            <a:xfrm>
              <a:off x="5134157" y="3207265"/>
              <a:ext cx="364202" cy="523220"/>
              <a:chOff x="4804124" y="2879632"/>
              <a:chExt cx="364202" cy="523220"/>
            </a:xfrm>
          </p:grpSpPr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BA0770B8-F071-4594-A389-74232C643126}"/>
                  </a:ext>
                </a:extLst>
              </p:cNvPr>
              <p:cNvSpPr txBox="1"/>
              <p:nvPr/>
            </p:nvSpPr>
            <p:spPr>
              <a:xfrm>
                <a:off x="4804124" y="2879632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800" dirty="0"/>
                  <a:t>+</a:t>
                </a:r>
                <a:endParaRPr kumimoji="1" lang="ja-JP" altLang="en-US" sz="2800" dirty="0"/>
              </a:p>
            </p:txBody>
          </p:sp>
          <p:sp>
            <p:nvSpPr>
              <p:cNvPr id="62" name="楕円 61">
                <a:extLst>
                  <a:ext uri="{FF2B5EF4-FFF2-40B4-BE49-F238E27FC236}">
                    <a16:creationId xmlns:a16="http://schemas.microsoft.com/office/drawing/2014/main" id="{2902A127-3834-4E3B-8836-545C175C73A6}"/>
                  </a:ext>
                </a:extLst>
              </p:cNvPr>
              <p:cNvSpPr/>
              <p:nvPr/>
            </p:nvSpPr>
            <p:spPr>
              <a:xfrm>
                <a:off x="4829934" y="3029194"/>
                <a:ext cx="295274" cy="26594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3" name="グループ化 62">
              <a:extLst>
                <a:ext uri="{FF2B5EF4-FFF2-40B4-BE49-F238E27FC236}">
                  <a16:creationId xmlns:a16="http://schemas.microsoft.com/office/drawing/2014/main" id="{9AB1BA3E-32DB-42C8-8E98-E418725C0D55}"/>
                </a:ext>
              </a:extLst>
            </p:cNvPr>
            <p:cNvGrpSpPr/>
            <p:nvPr/>
          </p:nvGrpSpPr>
          <p:grpSpPr>
            <a:xfrm>
              <a:off x="5400050" y="3390383"/>
              <a:ext cx="364202" cy="523220"/>
              <a:chOff x="4804124" y="2879632"/>
              <a:chExt cx="364202" cy="523220"/>
            </a:xfrm>
          </p:grpSpPr>
          <p:sp>
            <p:nvSpPr>
              <p:cNvPr id="64" name="テキスト ボックス 63">
                <a:extLst>
                  <a:ext uri="{FF2B5EF4-FFF2-40B4-BE49-F238E27FC236}">
                    <a16:creationId xmlns:a16="http://schemas.microsoft.com/office/drawing/2014/main" id="{FA119ADC-2BD2-48A1-B1A4-D7E43D7380F2}"/>
                  </a:ext>
                </a:extLst>
              </p:cNvPr>
              <p:cNvSpPr txBox="1"/>
              <p:nvPr/>
            </p:nvSpPr>
            <p:spPr>
              <a:xfrm>
                <a:off x="4804124" y="2879632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800" dirty="0"/>
                  <a:t>+</a:t>
                </a:r>
                <a:endParaRPr kumimoji="1" lang="ja-JP" altLang="en-US" sz="2800" dirty="0"/>
              </a:p>
            </p:txBody>
          </p:sp>
          <p:sp>
            <p:nvSpPr>
              <p:cNvPr id="65" name="楕円 64">
                <a:extLst>
                  <a:ext uri="{FF2B5EF4-FFF2-40B4-BE49-F238E27FC236}">
                    <a16:creationId xmlns:a16="http://schemas.microsoft.com/office/drawing/2014/main" id="{2F33DF04-1925-4B52-8902-313715B52EC4}"/>
                  </a:ext>
                </a:extLst>
              </p:cNvPr>
              <p:cNvSpPr/>
              <p:nvPr/>
            </p:nvSpPr>
            <p:spPr>
              <a:xfrm>
                <a:off x="4829934" y="3029194"/>
                <a:ext cx="295274" cy="26594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6" name="グループ化 65">
              <a:extLst>
                <a:ext uri="{FF2B5EF4-FFF2-40B4-BE49-F238E27FC236}">
                  <a16:creationId xmlns:a16="http://schemas.microsoft.com/office/drawing/2014/main" id="{DB2FFC3E-DB5C-44B5-B6C1-EFF84AF7BAFD}"/>
                </a:ext>
              </a:extLst>
            </p:cNvPr>
            <p:cNvGrpSpPr/>
            <p:nvPr/>
          </p:nvGrpSpPr>
          <p:grpSpPr>
            <a:xfrm>
              <a:off x="4057902" y="2684045"/>
              <a:ext cx="295276" cy="523220"/>
              <a:chOff x="4804124" y="2879632"/>
              <a:chExt cx="295276" cy="523220"/>
            </a:xfrm>
          </p:grpSpPr>
          <p:sp>
            <p:nvSpPr>
              <p:cNvPr id="67" name="テキスト ボックス 66">
                <a:extLst>
                  <a:ext uri="{FF2B5EF4-FFF2-40B4-BE49-F238E27FC236}">
                    <a16:creationId xmlns:a16="http://schemas.microsoft.com/office/drawing/2014/main" id="{12E9A1CB-A6D2-40B4-8D78-53C476E978F8}"/>
                  </a:ext>
                </a:extLst>
              </p:cNvPr>
              <p:cNvSpPr txBox="1"/>
              <p:nvPr/>
            </p:nvSpPr>
            <p:spPr>
              <a:xfrm>
                <a:off x="4804124" y="2879632"/>
                <a:ext cx="2952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800" dirty="0"/>
                  <a:t>-</a:t>
                </a:r>
                <a:endParaRPr kumimoji="1" lang="ja-JP" altLang="en-US" sz="2800" dirty="0"/>
              </a:p>
            </p:txBody>
          </p:sp>
          <p:sp>
            <p:nvSpPr>
              <p:cNvPr id="68" name="楕円 67">
                <a:extLst>
                  <a:ext uri="{FF2B5EF4-FFF2-40B4-BE49-F238E27FC236}">
                    <a16:creationId xmlns:a16="http://schemas.microsoft.com/office/drawing/2014/main" id="{DF21642D-ACFB-4270-9A14-2CADDE43B745}"/>
                  </a:ext>
                </a:extLst>
              </p:cNvPr>
              <p:cNvSpPr/>
              <p:nvPr/>
            </p:nvSpPr>
            <p:spPr>
              <a:xfrm>
                <a:off x="4804126" y="3036808"/>
                <a:ext cx="295274" cy="26594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112" name="グループ化 111">
            <a:extLst>
              <a:ext uri="{FF2B5EF4-FFF2-40B4-BE49-F238E27FC236}">
                <a16:creationId xmlns:a16="http://schemas.microsoft.com/office/drawing/2014/main" id="{3FD53478-7C18-40F7-95ED-E0C3E29CAC41}"/>
              </a:ext>
            </a:extLst>
          </p:cNvPr>
          <p:cNvGrpSpPr/>
          <p:nvPr/>
        </p:nvGrpSpPr>
        <p:grpSpPr>
          <a:xfrm>
            <a:off x="4182758" y="3699521"/>
            <a:ext cx="2030471" cy="1756358"/>
            <a:chOff x="3660985" y="3810074"/>
            <a:chExt cx="2030471" cy="1756358"/>
          </a:xfrm>
        </p:grpSpPr>
        <p:sp>
          <p:nvSpPr>
            <p:cNvPr id="71" name="二等辺三角形 70">
              <a:extLst>
                <a:ext uri="{FF2B5EF4-FFF2-40B4-BE49-F238E27FC236}">
                  <a16:creationId xmlns:a16="http://schemas.microsoft.com/office/drawing/2014/main" id="{4822483F-06C5-4B61-AD86-FEA087FAB87D}"/>
                </a:ext>
              </a:extLst>
            </p:cNvPr>
            <p:cNvSpPr/>
            <p:nvPr/>
          </p:nvSpPr>
          <p:spPr>
            <a:xfrm>
              <a:off x="4711762" y="5288014"/>
              <a:ext cx="176463" cy="24507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正方形/長方形 71">
              <a:extLst>
                <a:ext uri="{FF2B5EF4-FFF2-40B4-BE49-F238E27FC236}">
                  <a16:creationId xmlns:a16="http://schemas.microsoft.com/office/drawing/2014/main" id="{B6761C09-2C2C-4531-809F-C745116803A5}"/>
                </a:ext>
              </a:extLst>
            </p:cNvPr>
            <p:cNvSpPr/>
            <p:nvPr/>
          </p:nvSpPr>
          <p:spPr>
            <a:xfrm rot="20291396">
              <a:off x="3889755" y="5206967"/>
              <a:ext cx="1788695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3" name="直線コネクタ 72">
              <a:extLst>
                <a:ext uri="{FF2B5EF4-FFF2-40B4-BE49-F238E27FC236}">
                  <a16:creationId xmlns:a16="http://schemas.microsoft.com/office/drawing/2014/main" id="{F52F42E6-C0B4-4FE7-B845-D0340019F900}"/>
                </a:ext>
              </a:extLst>
            </p:cNvPr>
            <p:cNvCxnSpPr/>
            <p:nvPr/>
          </p:nvCxnSpPr>
          <p:spPr>
            <a:xfrm>
              <a:off x="4447067" y="3810074"/>
              <a:ext cx="0" cy="1042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グループ化 77">
              <a:extLst>
                <a:ext uri="{FF2B5EF4-FFF2-40B4-BE49-F238E27FC236}">
                  <a16:creationId xmlns:a16="http://schemas.microsoft.com/office/drawing/2014/main" id="{8A8DCE37-8143-458D-B3FD-FBE609FC95ED}"/>
                </a:ext>
              </a:extLst>
            </p:cNvPr>
            <p:cNvGrpSpPr/>
            <p:nvPr/>
          </p:nvGrpSpPr>
          <p:grpSpPr>
            <a:xfrm>
              <a:off x="5327254" y="4470831"/>
              <a:ext cx="364202" cy="523220"/>
              <a:chOff x="4804124" y="2879632"/>
              <a:chExt cx="364202" cy="523220"/>
            </a:xfrm>
          </p:grpSpPr>
          <p:sp>
            <p:nvSpPr>
              <p:cNvPr id="82" name="テキスト ボックス 81">
                <a:extLst>
                  <a:ext uri="{FF2B5EF4-FFF2-40B4-BE49-F238E27FC236}">
                    <a16:creationId xmlns:a16="http://schemas.microsoft.com/office/drawing/2014/main" id="{C0E9E47B-DE13-4E96-957C-A65D1A2A9B93}"/>
                  </a:ext>
                </a:extLst>
              </p:cNvPr>
              <p:cNvSpPr txBox="1"/>
              <p:nvPr/>
            </p:nvSpPr>
            <p:spPr>
              <a:xfrm>
                <a:off x="4804124" y="2879632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800" dirty="0"/>
                  <a:t>+</a:t>
                </a:r>
                <a:endParaRPr kumimoji="1" lang="ja-JP" altLang="en-US" sz="2800" dirty="0"/>
              </a:p>
            </p:txBody>
          </p:sp>
          <p:sp>
            <p:nvSpPr>
              <p:cNvPr id="83" name="楕円 82">
                <a:extLst>
                  <a:ext uri="{FF2B5EF4-FFF2-40B4-BE49-F238E27FC236}">
                    <a16:creationId xmlns:a16="http://schemas.microsoft.com/office/drawing/2014/main" id="{FC75ACE2-2AFC-4102-A348-B41C4CA33D06}"/>
                  </a:ext>
                </a:extLst>
              </p:cNvPr>
              <p:cNvSpPr/>
              <p:nvPr/>
            </p:nvSpPr>
            <p:spPr>
              <a:xfrm>
                <a:off x="4829934" y="3029194"/>
                <a:ext cx="295274" cy="26594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9" name="グループ化 78">
              <a:extLst>
                <a:ext uri="{FF2B5EF4-FFF2-40B4-BE49-F238E27FC236}">
                  <a16:creationId xmlns:a16="http://schemas.microsoft.com/office/drawing/2014/main" id="{AD2BF922-09FD-4E82-BE6E-70606EF8A8DD}"/>
                </a:ext>
              </a:extLst>
            </p:cNvPr>
            <p:cNvGrpSpPr/>
            <p:nvPr/>
          </p:nvGrpSpPr>
          <p:grpSpPr>
            <a:xfrm>
              <a:off x="3660985" y="4881997"/>
              <a:ext cx="295276" cy="523220"/>
              <a:chOff x="4804124" y="2879632"/>
              <a:chExt cx="295276" cy="523220"/>
            </a:xfrm>
          </p:grpSpPr>
          <p:sp>
            <p:nvSpPr>
              <p:cNvPr id="80" name="テキスト ボックス 79">
                <a:extLst>
                  <a:ext uri="{FF2B5EF4-FFF2-40B4-BE49-F238E27FC236}">
                    <a16:creationId xmlns:a16="http://schemas.microsoft.com/office/drawing/2014/main" id="{44AD59FB-788B-401A-BB94-9B973D9A778B}"/>
                  </a:ext>
                </a:extLst>
              </p:cNvPr>
              <p:cNvSpPr txBox="1"/>
              <p:nvPr/>
            </p:nvSpPr>
            <p:spPr>
              <a:xfrm>
                <a:off x="4804124" y="2879632"/>
                <a:ext cx="2952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800" dirty="0"/>
                  <a:t>-</a:t>
                </a:r>
                <a:endParaRPr kumimoji="1" lang="ja-JP" altLang="en-US" sz="2800" dirty="0"/>
              </a:p>
            </p:txBody>
          </p:sp>
          <p:sp>
            <p:nvSpPr>
              <p:cNvPr id="81" name="楕円 80">
                <a:extLst>
                  <a:ext uri="{FF2B5EF4-FFF2-40B4-BE49-F238E27FC236}">
                    <a16:creationId xmlns:a16="http://schemas.microsoft.com/office/drawing/2014/main" id="{B05384FE-6A81-46A9-8A7C-86125A320BC9}"/>
                  </a:ext>
                </a:extLst>
              </p:cNvPr>
              <p:cNvSpPr/>
              <p:nvPr/>
            </p:nvSpPr>
            <p:spPr>
              <a:xfrm>
                <a:off x="4804126" y="3036808"/>
                <a:ext cx="295274" cy="26594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92" name="グループ化 91">
              <a:extLst>
                <a:ext uri="{FF2B5EF4-FFF2-40B4-BE49-F238E27FC236}">
                  <a16:creationId xmlns:a16="http://schemas.microsoft.com/office/drawing/2014/main" id="{AFFF00AC-BEEB-4AFB-BC37-E4250B036C79}"/>
                </a:ext>
              </a:extLst>
            </p:cNvPr>
            <p:cNvGrpSpPr/>
            <p:nvPr/>
          </p:nvGrpSpPr>
          <p:grpSpPr>
            <a:xfrm>
              <a:off x="3767009" y="4602270"/>
              <a:ext cx="295276" cy="523220"/>
              <a:chOff x="4804124" y="2879632"/>
              <a:chExt cx="295276" cy="523220"/>
            </a:xfrm>
          </p:grpSpPr>
          <p:sp>
            <p:nvSpPr>
              <p:cNvPr id="93" name="テキスト ボックス 92">
                <a:extLst>
                  <a:ext uri="{FF2B5EF4-FFF2-40B4-BE49-F238E27FC236}">
                    <a16:creationId xmlns:a16="http://schemas.microsoft.com/office/drawing/2014/main" id="{AFCCBDEF-B9EB-46B8-B113-C7A794684AE8}"/>
                  </a:ext>
                </a:extLst>
              </p:cNvPr>
              <p:cNvSpPr txBox="1"/>
              <p:nvPr/>
            </p:nvSpPr>
            <p:spPr>
              <a:xfrm>
                <a:off x="4804124" y="2879632"/>
                <a:ext cx="2952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800" dirty="0"/>
                  <a:t>-</a:t>
                </a:r>
                <a:endParaRPr kumimoji="1" lang="ja-JP" altLang="en-US" sz="2800" dirty="0"/>
              </a:p>
            </p:txBody>
          </p:sp>
          <p:sp>
            <p:nvSpPr>
              <p:cNvPr id="94" name="楕円 93">
                <a:extLst>
                  <a:ext uri="{FF2B5EF4-FFF2-40B4-BE49-F238E27FC236}">
                    <a16:creationId xmlns:a16="http://schemas.microsoft.com/office/drawing/2014/main" id="{95C02011-9CDF-48B1-88EE-88562BEA7FB4}"/>
                  </a:ext>
                </a:extLst>
              </p:cNvPr>
              <p:cNvSpPr/>
              <p:nvPr/>
            </p:nvSpPr>
            <p:spPr>
              <a:xfrm>
                <a:off x="4804126" y="3036808"/>
                <a:ext cx="295274" cy="26594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95" name="グループ化 94">
              <a:extLst>
                <a:ext uri="{FF2B5EF4-FFF2-40B4-BE49-F238E27FC236}">
                  <a16:creationId xmlns:a16="http://schemas.microsoft.com/office/drawing/2014/main" id="{8F7531F4-69E0-4840-B646-D5DED0BF7FDB}"/>
                </a:ext>
              </a:extLst>
            </p:cNvPr>
            <p:cNvGrpSpPr/>
            <p:nvPr/>
          </p:nvGrpSpPr>
          <p:grpSpPr>
            <a:xfrm>
              <a:off x="3950741" y="4802578"/>
              <a:ext cx="295276" cy="523220"/>
              <a:chOff x="4804124" y="2879632"/>
              <a:chExt cx="295276" cy="523220"/>
            </a:xfrm>
          </p:grpSpPr>
          <p:sp>
            <p:nvSpPr>
              <p:cNvPr id="96" name="テキスト ボックス 95">
                <a:extLst>
                  <a:ext uri="{FF2B5EF4-FFF2-40B4-BE49-F238E27FC236}">
                    <a16:creationId xmlns:a16="http://schemas.microsoft.com/office/drawing/2014/main" id="{9F07F57F-AD59-4E8F-8C75-8445595C85E5}"/>
                  </a:ext>
                </a:extLst>
              </p:cNvPr>
              <p:cNvSpPr txBox="1"/>
              <p:nvPr/>
            </p:nvSpPr>
            <p:spPr>
              <a:xfrm>
                <a:off x="4804124" y="2879632"/>
                <a:ext cx="2952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800" dirty="0"/>
                  <a:t>-</a:t>
                </a:r>
                <a:endParaRPr kumimoji="1" lang="ja-JP" altLang="en-US" sz="2800" dirty="0"/>
              </a:p>
            </p:txBody>
          </p:sp>
          <p:sp>
            <p:nvSpPr>
              <p:cNvPr id="97" name="楕円 96">
                <a:extLst>
                  <a:ext uri="{FF2B5EF4-FFF2-40B4-BE49-F238E27FC236}">
                    <a16:creationId xmlns:a16="http://schemas.microsoft.com/office/drawing/2014/main" id="{AD77C5B8-0F34-4875-A131-8D0FFC6066AE}"/>
                  </a:ext>
                </a:extLst>
              </p:cNvPr>
              <p:cNvSpPr/>
              <p:nvPr/>
            </p:nvSpPr>
            <p:spPr>
              <a:xfrm>
                <a:off x="4804126" y="3036808"/>
                <a:ext cx="295274" cy="26594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98" name="グループ化 97">
              <a:extLst>
                <a:ext uri="{FF2B5EF4-FFF2-40B4-BE49-F238E27FC236}">
                  <a16:creationId xmlns:a16="http://schemas.microsoft.com/office/drawing/2014/main" id="{E147DFB3-0976-4996-8E15-800505753CEE}"/>
                </a:ext>
              </a:extLst>
            </p:cNvPr>
            <p:cNvGrpSpPr/>
            <p:nvPr/>
          </p:nvGrpSpPr>
          <p:grpSpPr>
            <a:xfrm>
              <a:off x="3900812" y="5043212"/>
              <a:ext cx="295276" cy="523220"/>
              <a:chOff x="4804124" y="2879632"/>
              <a:chExt cx="295276" cy="523220"/>
            </a:xfrm>
          </p:grpSpPr>
          <p:sp>
            <p:nvSpPr>
              <p:cNvPr id="99" name="テキスト ボックス 98">
                <a:extLst>
                  <a:ext uri="{FF2B5EF4-FFF2-40B4-BE49-F238E27FC236}">
                    <a16:creationId xmlns:a16="http://schemas.microsoft.com/office/drawing/2014/main" id="{B0EEA8EC-9850-468C-95D4-BF0B7A9F9C1C}"/>
                  </a:ext>
                </a:extLst>
              </p:cNvPr>
              <p:cNvSpPr txBox="1"/>
              <p:nvPr/>
            </p:nvSpPr>
            <p:spPr>
              <a:xfrm>
                <a:off x="4804124" y="2879632"/>
                <a:ext cx="2952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800" dirty="0"/>
                  <a:t>-</a:t>
                </a:r>
                <a:endParaRPr kumimoji="1" lang="ja-JP" altLang="en-US" sz="2800" dirty="0"/>
              </a:p>
            </p:txBody>
          </p:sp>
          <p:sp>
            <p:nvSpPr>
              <p:cNvPr id="100" name="楕円 99">
                <a:extLst>
                  <a:ext uri="{FF2B5EF4-FFF2-40B4-BE49-F238E27FC236}">
                    <a16:creationId xmlns:a16="http://schemas.microsoft.com/office/drawing/2014/main" id="{795E6E67-FA10-416D-8FDF-482F1B8135B9}"/>
                  </a:ext>
                </a:extLst>
              </p:cNvPr>
              <p:cNvSpPr/>
              <p:nvPr/>
            </p:nvSpPr>
            <p:spPr>
              <a:xfrm>
                <a:off x="4804126" y="3036808"/>
                <a:ext cx="295274" cy="26594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01" name="グループ化 100">
              <a:extLst>
                <a:ext uri="{FF2B5EF4-FFF2-40B4-BE49-F238E27FC236}">
                  <a16:creationId xmlns:a16="http://schemas.microsoft.com/office/drawing/2014/main" id="{B166BB37-9975-40F4-9B01-914852766C9D}"/>
                </a:ext>
              </a:extLst>
            </p:cNvPr>
            <p:cNvGrpSpPr/>
            <p:nvPr/>
          </p:nvGrpSpPr>
          <p:grpSpPr>
            <a:xfrm>
              <a:off x="4159332" y="4936390"/>
              <a:ext cx="295276" cy="523220"/>
              <a:chOff x="4804124" y="2879632"/>
              <a:chExt cx="295276" cy="523220"/>
            </a:xfrm>
          </p:grpSpPr>
          <p:sp>
            <p:nvSpPr>
              <p:cNvPr id="102" name="テキスト ボックス 101">
                <a:extLst>
                  <a:ext uri="{FF2B5EF4-FFF2-40B4-BE49-F238E27FC236}">
                    <a16:creationId xmlns:a16="http://schemas.microsoft.com/office/drawing/2014/main" id="{C6014003-0C0D-47FA-B1F8-15DB3D74C455}"/>
                  </a:ext>
                </a:extLst>
              </p:cNvPr>
              <p:cNvSpPr txBox="1"/>
              <p:nvPr/>
            </p:nvSpPr>
            <p:spPr>
              <a:xfrm>
                <a:off x="4804124" y="2879632"/>
                <a:ext cx="2952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800" dirty="0"/>
                  <a:t>-</a:t>
                </a:r>
                <a:endParaRPr kumimoji="1" lang="ja-JP" altLang="en-US" sz="2800" dirty="0"/>
              </a:p>
            </p:txBody>
          </p:sp>
          <p:sp>
            <p:nvSpPr>
              <p:cNvPr id="103" name="楕円 102">
                <a:extLst>
                  <a:ext uri="{FF2B5EF4-FFF2-40B4-BE49-F238E27FC236}">
                    <a16:creationId xmlns:a16="http://schemas.microsoft.com/office/drawing/2014/main" id="{3790440C-08A9-46DE-B07D-2149B78524E3}"/>
                  </a:ext>
                </a:extLst>
              </p:cNvPr>
              <p:cNvSpPr/>
              <p:nvPr/>
            </p:nvSpPr>
            <p:spPr>
              <a:xfrm>
                <a:off x="4804126" y="3036808"/>
                <a:ext cx="295274" cy="26594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106" name="グループ化 105">
            <a:extLst>
              <a:ext uri="{FF2B5EF4-FFF2-40B4-BE49-F238E27FC236}">
                <a16:creationId xmlns:a16="http://schemas.microsoft.com/office/drawing/2014/main" id="{788967B0-B84F-47A1-9214-360694943306}"/>
              </a:ext>
            </a:extLst>
          </p:cNvPr>
          <p:cNvGrpSpPr/>
          <p:nvPr/>
        </p:nvGrpSpPr>
        <p:grpSpPr>
          <a:xfrm>
            <a:off x="6963070" y="2236601"/>
            <a:ext cx="1569641" cy="1099631"/>
            <a:chOff x="1574676" y="4294932"/>
            <a:chExt cx="1931770" cy="1512610"/>
          </a:xfrm>
        </p:grpSpPr>
        <p:sp>
          <p:nvSpPr>
            <p:cNvPr id="107" name="Freeform 9">
              <a:extLst>
                <a:ext uri="{FF2B5EF4-FFF2-40B4-BE49-F238E27FC236}">
                  <a16:creationId xmlns:a16="http://schemas.microsoft.com/office/drawing/2014/main" id="{5247BA2C-B2B6-4CE3-9893-07E314D1515D}"/>
                </a:ext>
              </a:extLst>
            </p:cNvPr>
            <p:cNvSpPr>
              <a:spLocks/>
            </p:cNvSpPr>
            <p:nvPr/>
          </p:nvSpPr>
          <p:spPr bwMode="auto">
            <a:xfrm rot="21375731">
              <a:off x="1574676" y="4294932"/>
              <a:ext cx="1931770" cy="1512610"/>
            </a:xfrm>
            <a:custGeom>
              <a:avLst/>
              <a:gdLst/>
              <a:ahLst/>
              <a:cxnLst>
                <a:cxn ang="0">
                  <a:pos x="216" y="58"/>
                </a:cxn>
                <a:cxn ang="0">
                  <a:pos x="456" y="34"/>
                </a:cxn>
                <a:cxn ang="0">
                  <a:pos x="872" y="26"/>
                </a:cxn>
                <a:cxn ang="0">
                  <a:pos x="1512" y="66"/>
                </a:cxn>
                <a:cxn ang="0">
                  <a:pos x="1640" y="74"/>
                </a:cxn>
                <a:cxn ang="0">
                  <a:pos x="1616" y="106"/>
                </a:cxn>
                <a:cxn ang="0">
                  <a:pos x="1600" y="130"/>
                </a:cxn>
                <a:cxn ang="0">
                  <a:pos x="1608" y="170"/>
                </a:cxn>
                <a:cxn ang="0">
                  <a:pos x="1368" y="178"/>
                </a:cxn>
                <a:cxn ang="0">
                  <a:pos x="1248" y="202"/>
                </a:cxn>
                <a:cxn ang="0">
                  <a:pos x="1336" y="234"/>
                </a:cxn>
                <a:cxn ang="0">
                  <a:pos x="1120" y="258"/>
                </a:cxn>
                <a:cxn ang="0">
                  <a:pos x="928" y="282"/>
                </a:cxn>
                <a:cxn ang="0">
                  <a:pos x="808" y="314"/>
                </a:cxn>
                <a:cxn ang="0">
                  <a:pos x="792" y="274"/>
                </a:cxn>
                <a:cxn ang="0">
                  <a:pos x="104" y="266"/>
                </a:cxn>
                <a:cxn ang="0">
                  <a:pos x="64" y="258"/>
                </a:cxn>
                <a:cxn ang="0">
                  <a:pos x="40" y="250"/>
                </a:cxn>
                <a:cxn ang="0">
                  <a:pos x="64" y="234"/>
                </a:cxn>
                <a:cxn ang="0">
                  <a:pos x="72" y="186"/>
                </a:cxn>
                <a:cxn ang="0">
                  <a:pos x="24" y="170"/>
                </a:cxn>
                <a:cxn ang="0">
                  <a:pos x="0" y="162"/>
                </a:cxn>
                <a:cxn ang="0">
                  <a:pos x="192" y="114"/>
                </a:cxn>
                <a:cxn ang="0">
                  <a:pos x="176" y="90"/>
                </a:cxn>
                <a:cxn ang="0">
                  <a:pos x="112" y="74"/>
                </a:cxn>
                <a:cxn ang="0">
                  <a:pos x="216" y="58"/>
                </a:cxn>
              </a:cxnLst>
              <a:rect l="0" t="0" r="r" b="b"/>
              <a:pathLst>
                <a:path w="1700" h="314">
                  <a:moveTo>
                    <a:pt x="216" y="58"/>
                  </a:moveTo>
                  <a:cubicBezTo>
                    <a:pt x="310" y="42"/>
                    <a:pt x="335" y="40"/>
                    <a:pt x="456" y="34"/>
                  </a:cubicBezTo>
                  <a:cubicBezTo>
                    <a:pt x="657" y="0"/>
                    <a:pt x="520" y="17"/>
                    <a:pt x="872" y="26"/>
                  </a:cubicBezTo>
                  <a:cubicBezTo>
                    <a:pt x="1123" y="89"/>
                    <a:pt x="1064" y="59"/>
                    <a:pt x="1512" y="66"/>
                  </a:cubicBezTo>
                  <a:cubicBezTo>
                    <a:pt x="1555" y="69"/>
                    <a:pt x="1597" y="70"/>
                    <a:pt x="1640" y="74"/>
                  </a:cubicBezTo>
                  <a:cubicBezTo>
                    <a:pt x="1700" y="80"/>
                    <a:pt x="1630" y="101"/>
                    <a:pt x="1616" y="106"/>
                  </a:cubicBezTo>
                  <a:cubicBezTo>
                    <a:pt x="1611" y="114"/>
                    <a:pt x="1601" y="120"/>
                    <a:pt x="1600" y="130"/>
                  </a:cubicBezTo>
                  <a:cubicBezTo>
                    <a:pt x="1598" y="143"/>
                    <a:pt x="1621" y="167"/>
                    <a:pt x="1608" y="170"/>
                  </a:cubicBezTo>
                  <a:cubicBezTo>
                    <a:pt x="1530" y="186"/>
                    <a:pt x="1448" y="175"/>
                    <a:pt x="1368" y="178"/>
                  </a:cubicBezTo>
                  <a:cubicBezTo>
                    <a:pt x="1264" y="195"/>
                    <a:pt x="1303" y="184"/>
                    <a:pt x="1248" y="202"/>
                  </a:cubicBezTo>
                  <a:cubicBezTo>
                    <a:pt x="1278" y="217"/>
                    <a:pt x="1303" y="226"/>
                    <a:pt x="1336" y="234"/>
                  </a:cubicBezTo>
                  <a:cubicBezTo>
                    <a:pt x="1257" y="286"/>
                    <a:pt x="1331" y="243"/>
                    <a:pt x="1120" y="258"/>
                  </a:cubicBezTo>
                  <a:cubicBezTo>
                    <a:pt x="1057" y="262"/>
                    <a:pt x="991" y="273"/>
                    <a:pt x="928" y="282"/>
                  </a:cubicBezTo>
                  <a:cubicBezTo>
                    <a:pt x="888" y="295"/>
                    <a:pt x="849" y="304"/>
                    <a:pt x="808" y="314"/>
                  </a:cubicBezTo>
                  <a:cubicBezTo>
                    <a:pt x="813" y="298"/>
                    <a:pt x="829" y="275"/>
                    <a:pt x="792" y="274"/>
                  </a:cubicBezTo>
                  <a:cubicBezTo>
                    <a:pt x="563" y="266"/>
                    <a:pt x="333" y="269"/>
                    <a:pt x="104" y="266"/>
                  </a:cubicBezTo>
                  <a:cubicBezTo>
                    <a:pt x="91" y="263"/>
                    <a:pt x="77" y="261"/>
                    <a:pt x="64" y="258"/>
                  </a:cubicBezTo>
                  <a:cubicBezTo>
                    <a:pt x="56" y="256"/>
                    <a:pt x="40" y="258"/>
                    <a:pt x="40" y="250"/>
                  </a:cubicBezTo>
                  <a:cubicBezTo>
                    <a:pt x="40" y="240"/>
                    <a:pt x="56" y="239"/>
                    <a:pt x="64" y="234"/>
                  </a:cubicBezTo>
                  <a:cubicBezTo>
                    <a:pt x="72" y="222"/>
                    <a:pt x="94" y="202"/>
                    <a:pt x="72" y="186"/>
                  </a:cubicBezTo>
                  <a:cubicBezTo>
                    <a:pt x="58" y="176"/>
                    <a:pt x="40" y="175"/>
                    <a:pt x="24" y="170"/>
                  </a:cubicBezTo>
                  <a:cubicBezTo>
                    <a:pt x="16" y="167"/>
                    <a:pt x="0" y="162"/>
                    <a:pt x="0" y="162"/>
                  </a:cubicBezTo>
                  <a:cubicBezTo>
                    <a:pt x="63" y="120"/>
                    <a:pt x="166" y="193"/>
                    <a:pt x="192" y="114"/>
                  </a:cubicBezTo>
                  <a:cubicBezTo>
                    <a:pt x="187" y="106"/>
                    <a:pt x="185" y="94"/>
                    <a:pt x="176" y="90"/>
                  </a:cubicBezTo>
                  <a:cubicBezTo>
                    <a:pt x="156" y="80"/>
                    <a:pt x="112" y="74"/>
                    <a:pt x="112" y="74"/>
                  </a:cubicBezTo>
                  <a:cubicBezTo>
                    <a:pt x="212" y="66"/>
                    <a:pt x="185" y="89"/>
                    <a:pt x="216" y="58"/>
                  </a:cubicBezTo>
                  <a:close/>
                </a:path>
              </a:pathLst>
            </a:custGeom>
            <a:gradFill>
              <a:gsLst>
                <a:gs pos="93000">
                  <a:schemeClr val="accent1">
                    <a:tint val="66000"/>
                    <a:satMod val="160000"/>
                  </a:schemeClr>
                </a:gs>
                <a:gs pos="34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shape">
                <a:fillToRect l="50000" t="50000" r="50000" b="50000"/>
              </a:path>
            </a:gradFill>
            <a:ln w="9525" cap="flat" cmpd="sng">
              <a:solidFill>
                <a:srgbClr val="0070C0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ea typeface="ＭＳ Ｐゴシック" pitchFamily="50" charset="-128"/>
              </a:endParaRPr>
            </a:p>
          </p:txBody>
        </p:sp>
        <p:sp>
          <p:nvSpPr>
            <p:cNvPr id="108" name="楕円 107">
              <a:extLst>
                <a:ext uri="{FF2B5EF4-FFF2-40B4-BE49-F238E27FC236}">
                  <a16:creationId xmlns:a16="http://schemas.microsoft.com/office/drawing/2014/main" id="{F5F40D3A-F2DA-49AC-93F8-E36278A51938}"/>
                </a:ext>
              </a:extLst>
            </p:cNvPr>
            <p:cNvSpPr/>
            <p:nvPr/>
          </p:nvSpPr>
          <p:spPr>
            <a:xfrm>
              <a:off x="2072128" y="4839601"/>
              <a:ext cx="779626" cy="465221"/>
            </a:xfrm>
            <a:prstGeom prst="ellipse">
              <a:avLst/>
            </a:prstGeom>
            <a:gradFill>
              <a:gsLst>
                <a:gs pos="39000">
                  <a:schemeClr val="accent1">
                    <a:tint val="66000"/>
                    <a:satMod val="160000"/>
                  </a:schemeClr>
                </a:gs>
                <a:gs pos="18000">
                  <a:schemeClr val="accent1">
                    <a:tint val="44500"/>
                    <a:satMod val="16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path path="shape">
                <a:fillToRect l="50000" t="50000" r="50000" b="5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9" name="グループ化 108">
            <a:extLst>
              <a:ext uri="{FF2B5EF4-FFF2-40B4-BE49-F238E27FC236}">
                <a16:creationId xmlns:a16="http://schemas.microsoft.com/office/drawing/2014/main" id="{F2A1E33B-8041-4195-80DB-94D2A275D776}"/>
              </a:ext>
            </a:extLst>
          </p:cNvPr>
          <p:cNvGrpSpPr/>
          <p:nvPr/>
        </p:nvGrpSpPr>
        <p:grpSpPr>
          <a:xfrm>
            <a:off x="6903450" y="4329251"/>
            <a:ext cx="1556515" cy="1146681"/>
            <a:chOff x="1574676" y="4294932"/>
            <a:chExt cx="1931770" cy="1512610"/>
          </a:xfrm>
        </p:grpSpPr>
        <p:sp>
          <p:nvSpPr>
            <p:cNvPr id="110" name="Freeform 9">
              <a:extLst>
                <a:ext uri="{FF2B5EF4-FFF2-40B4-BE49-F238E27FC236}">
                  <a16:creationId xmlns:a16="http://schemas.microsoft.com/office/drawing/2014/main" id="{680C8FA1-A68B-4026-8704-07F3631D6A27}"/>
                </a:ext>
              </a:extLst>
            </p:cNvPr>
            <p:cNvSpPr>
              <a:spLocks/>
            </p:cNvSpPr>
            <p:nvPr/>
          </p:nvSpPr>
          <p:spPr bwMode="auto">
            <a:xfrm rot="21375731">
              <a:off x="1574676" y="4294932"/>
              <a:ext cx="1931770" cy="1512610"/>
            </a:xfrm>
            <a:custGeom>
              <a:avLst/>
              <a:gdLst/>
              <a:ahLst/>
              <a:cxnLst>
                <a:cxn ang="0">
                  <a:pos x="216" y="58"/>
                </a:cxn>
                <a:cxn ang="0">
                  <a:pos x="456" y="34"/>
                </a:cxn>
                <a:cxn ang="0">
                  <a:pos x="872" y="26"/>
                </a:cxn>
                <a:cxn ang="0">
                  <a:pos x="1512" y="66"/>
                </a:cxn>
                <a:cxn ang="0">
                  <a:pos x="1640" y="74"/>
                </a:cxn>
                <a:cxn ang="0">
                  <a:pos x="1616" y="106"/>
                </a:cxn>
                <a:cxn ang="0">
                  <a:pos x="1600" y="130"/>
                </a:cxn>
                <a:cxn ang="0">
                  <a:pos x="1608" y="170"/>
                </a:cxn>
                <a:cxn ang="0">
                  <a:pos x="1368" y="178"/>
                </a:cxn>
                <a:cxn ang="0">
                  <a:pos x="1248" y="202"/>
                </a:cxn>
                <a:cxn ang="0">
                  <a:pos x="1336" y="234"/>
                </a:cxn>
                <a:cxn ang="0">
                  <a:pos x="1120" y="258"/>
                </a:cxn>
                <a:cxn ang="0">
                  <a:pos x="928" y="282"/>
                </a:cxn>
                <a:cxn ang="0">
                  <a:pos x="808" y="314"/>
                </a:cxn>
                <a:cxn ang="0">
                  <a:pos x="792" y="274"/>
                </a:cxn>
                <a:cxn ang="0">
                  <a:pos x="104" y="266"/>
                </a:cxn>
                <a:cxn ang="0">
                  <a:pos x="64" y="258"/>
                </a:cxn>
                <a:cxn ang="0">
                  <a:pos x="40" y="250"/>
                </a:cxn>
                <a:cxn ang="0">
                  <a:pos x="64" y="234"/>
                </a:cxn>
                <a:cxn ang="0">
                  <a:pos x="72" y="186"/>
                </a:cxn>
                <a:cxn ang="0">
                  <a:pos x="24" y="170"/>
                </a:cxn>
                <a:cxn ang="0">
                  <a:pos x="0" y="162"/>
                </a:cxn>
                <a:cxn ang="0">
                  <a:pos x="192" y="114"/>
                </a:cxn>
                <a:cxn ang="0">
                  <a:pos x="176" y="90"/>
                </a:cxn>
                <a:cxn ang="0">
                  <a:pos x="112" y="74"/>
                </a:cxn>
                <a:cxn ang="0">
                  <a:pos x="216" y="58"/>
                </a:cxn>
              </a:cxnLst>
              <a:rect l="0" t="0" r="r" b="b"/>
              <a:pathLst>
                <a:path w="1700" h="314">
                  <a:moveTo>
                    <a:pt x="216" y="58"/>
                  </a:moveTo>
                  <a:cubicBezTo>
                    <a:pt x="310" y="42"/>
                    <a:pt x="335" y="40"/>
                    <a:pt x="456" y="34"/>
                  </a:cubicBezTo>
                  <a:cubicBezTo>
                    <a:pt x="657" y="0"/>
                    <a:pt x="520" y="17"/>
                    <a:pt x="872" y="26"/>
                  </a:cubicBezTo>
                  <a:cubicBezTo>
                    <a:pt x="1123" y="89"/>
                    <a:pt x="1064" y="59"/>
                    <a:pt x="1512" y="66"/>
                  </a:cubicBezTo>
                  <a:cubicBezTo>
                    <a:pt x="1555" y="69"/>
                    <a:pt x="1597" y="70"/>
                    <a:pt x="1640" y="74"/>
                  </a:cubicBezTo>
                  <a:cubicBezTo>
                    <a:pt x="1700" y="80"/>
                    <a:pt x="1630" y="101"/>
                    <a:pt x="1616" y="106"/>
                  </a:cubicBezTo>
                  <a:cubicBezTo>
                    <a:pt x="1611" y="114"/>
                    <a:pt x="1601" y="120"/>
                    <a:pt x="1600" y="130"/>
                  </a:cubicBezTo>
                  <a:cubicBezTo>
                    <a:pt x="1598" y="143"/>
                    <a:pt x="1621" y="167"/>
                    <a:pt x="1608" y="170"/>
                  </a:cubicBezTo>
                  <a:cubicBezTo>
                    <a:pt x="1530" y="186"/>
                    <a:pt x="1448" y="175"/>
                    <a:pt x="1368" y="178"/>
                  </a:cubicBezTo>
                  <a:cubicBezTo>
                    <a:pt x="1264" y="195"/>
                    <a:pt x="1303" y="184"/>
                    <a:pt x="1248" y="202"/>
                  </a:cubicBezTo>
                  <a:cubicBezTo>
                    <a:pt x="1278" y="217"/>
                    <a:pt x="1303" y="226"/>
                    <a:pt x="1336" y="234"/>
                  </a:cubicBezTo>
                  <a:cubicBezTo>
                    <a:pt x="1257" y="286"/>
                    <a:pt x="1331" y="243"/>
                    <a:pt x="1120" y="258"/>
                  </a:cubicBezTo>
                  <a:cubicBezTo>
                    <a:pt x="1057" y="262"/>
                    <a:pt x="991" y="273"/>
                    <a:pt x="928" y="282"/>
                  </a:cubicBezTo>
                  <a:cubicBezTo>
                    <a:pt x="888" y="295"/>
                    <a:pt x="849" y="304"/>
                    <a:pt x="808" y="314"/>
                  </a:cubicBezTo>
                  <a:cubicBezTo>
                    <a:pt x="813" y="298"/>
                    <a:pt x="829" y="275"/>
                    <a:pt x="792" y="274"/>
                  </a:cubicBezTo>
                  <a:cubicBezTo>
                    <a:pt x="563" y="266"/>
                    <a:pt x="333" y="269"/>
                    <a:pt x="104" y="266"/>
                  </a:cubicBezTo>
                  <a:cubicBezTo>
                    <a:pt x="91" y="263"/>
                    <a:pt x="77" y="261"/>
                    <a:pt x="64" y="258"/>
                  </a:cubicBezTo>
                  <a:cubicBezTo>
                    <a:pt x="56" y="256"/>
                    <a:pt x="40" y="258"/>
                    <a:pt x="40" y="250"/>
                  </a:cubicBezTo>
                  <a:cubicBezTo>
                    <a:pt x="40" y="240"/>
                    <a:pt x="56" y="239"/>
                    <a:pt x="64" y="234"/>
                  </a:cubicBezTo>
                  <a:cubicBezTo>
                    <a:pt x="72" y="222"/>
                    <a:pt x="94" y="202"/>
                    <a:pt x="72" y="186"/>
                  </a:cubicBezTo>
                  <a:cubicBezTo>
                    <a:pt x="58" y="176"/>
                    <a:pt x="40" y="175"/>
                    <a:pt x="24" y="170"/>
                  </a:cubicBezTo>
                  <a:cubicBezTo>
                    <a:pt x="16" y="167"/>
                    <a:pt x="0" y="162"/>
                    <a:pt x="0" y="162"/>
                  </a:cubicBezTo>
                  <a:cubicBezTo>
                    <a:pt x="63" y="120"/>
                    <a:pt x="166" y="193"/>
                    <a:pt x="192" y="114"/>
                  </a:cubicBezTo>
                  <a:cubicBezTo>
                    <a:pt x="187" y="106"/>
                    <a:pt x="185" y="94"/>
                    <a:pt x="176" y="90"/>
                  </a:cubicBezTo>
                  <a:cubicBezTo>
                    <a:pt x="156" y="80"/>
                    <a:pt x="112" y="74"/>
                    <a:pt x="112" y="74"/>
                  </a:cubicBezTo>
                  <a:cubicBezTo>
                    <a:pt x="212" y="66"/>
                    <a:pt x="185" y="89"/>
                    <a:pt x="216" y="58"/>
                  </a:cubicBezTo>
                  <a:close/>
                </a:path>
              </a:pathLst>
            </a:custGeom>
            <a:gradFill>
              <a:gsLst>
                <a:gs pos="93000">
                  <a:schemeClr val="accent1">
                    <a:tint val="66000"/>
                    <a:satMod val="160000"/>
                  </a:schemeClr>
                </a:gs>
                <a:gs pos="34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shape">
                <a:fillToRect l="50000" t="50000" r="50000" b="50000"/>
              </a:path>
            </a:gradFill>
            <a:ln w="9525" cap="flat" cmpd="sng">
              <a:solidFill>
                <a:srgbClr val="0070C0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ea typeface="ＭＳ Ｐゴシック" pitchFamily="50" charset="-128"/>
              </a:endParaRPr>
            </a:p>
          </p:txBody>
        </p:sp>
        <p:sp>
          <p:nvSpPr>
            <p:cNvPr id="111" name="楕円 110">
              <a:extLst>
                <a:ext uri="{FF2B5EF4-FFF2-40B4-BE49-F238E27FC236}">
                  <a16:creationId xmlns:a16="http://schemas.microsoft.com/office/drawing/2014/main" id="{3270581A-4C48-4494-9457-FE4B4D829D88}"/>
                </a:ext>
              </a:extLst>
            </p:cNvPr>
            <p:cNvSpPr/>
            <p:nvPr/>
          </p:nvSpPr>
          <p:spPr>
            <a:xfrm>
              <a:off x="2072128" y="4839601"/>
              <a:ext cx="779626" cy="465221"/>
            </a:xfrm>
            <a:prstGeom prst="ellipse">
              <a:avLst/>
            </a:prstGeom>
            <a:gradFill>
              <a:gsLst>
                <a:gs pos="39000">
                  <a:schemeClr val="accent1">
                    <a:tint val="66000"/>
                    <a:satMod val="160000"/>
                  </a:schemeClr>
                </a:gs>
                <a:gs pos="18000">
                  <a:schemeClr val="accent1">
                    <a:tint val="44500"/>
                    <a:satMod val="16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path path="shape">
                <a:fillToRect l="50000" t="50000" r="50000" b="5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5033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4932387-451B-4AFE-9C33-245317DB8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912" y="606808"/>
            <a:ext cx="6929078" cy="5873764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0FF177E-98D7-4730-89FE-55174D7893A3}"/>
              </a:ext>
            </a:extLst>
          </p:cNvPr>
          <p:cNvSpPr/>
          <p:nvPr/>
        </p:nvSpPr>
        <p:spPr>
          <a:xfrm>
            <a:off x="2619217" y="6459301"/>
            <a:ext cx="45632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 err="1">
                <a:latin typeface="Century" panose="02040604050505020304" pitchFamily="18" charset="0"/>
                <a:cs typeface="Times New Roman" panose="02020603050405020304" pitchFamily="18" charset="0"/>
              </a:rPr>
              <a:t>Shimasaki</a:t>
            </a:r>
            <a:r>
              <a:rPr lang="ja-JP" altLang="en-US" sz="1200" dirty="0">
                <a:latin typeface="Century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>
                <a:latin typeface="Century" panose="02040604050505020304" pitchFamily="18" charset="0"/>
                <a:cs typeface="Times New Roman" panose="02020603050405020304" pitchFamily="18" charset="0"/>
              </a:rPr>
              <a:t>N. </a:t>
            </a:r>
            <a:r>
              <a:rPr lang="en-US" altLang="ja-JP" sz="1200" i="1" dirty="0">
                <a:latin typeface="Century" panose="02040604050505020304" pitchFamily="18" charset="0"/>
                <a:cs typeface="Times New Roman" panose="02020603050405020304" pitchFamily="18" charset="0"/>
              </a:rPr>
              <a:t>et al.</a:t>
            </a:r>
            <a:r>
              <a:rPr lang="en-US" altLang="ja-JP" sz="1200" dirty="0">
                <a:latin typeface="Century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i="1" dirty="0">
                <a:latin typeface="Century" panose="02040604050505020304" pitchFamily="18" charset="0"/>
                <a:cs typeface="Times New Roman" panose="02020603050405020304" pitchFamily="18" charset="0"/>
              </a:rPr>
              <a:t>Nat Rev Drug </a:t>
            </a:r>
            <a:r>
              <a:rPr lang="en-US" altLang="ja-JP" sz="1200" i="1" dirty="0" err="1">
                <a:latin typeface="Century" panose="02040604050505020304" pitchFamily="18" charset="0"/>
                <a:cs typeface="Times New Roman" panose="02020603050405020304" pitchFamily="18" charset="0"/>
              </a:rPr>
              <a:t>Discov</a:t>
            </a:r>
            <a:r>
              <a:rPr lang="en-US" altLang="ja-JP" sz="1200" i="1" dirty="0">
                <a:latin typeface="Century" panose="020406040505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ja-JP" sz="1200" dirty="0">
                <a:latin typeface="Century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b="1" dirty="0">
                <a:latin typeface="Century" panose="020406040505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ja-JP" sz="1200" dirty="0">
                <a:latin typeface="Century" panose="02040604050505020304" pitchFamily="18" charset="0"/>
                <a:cs typeface="Times New Roman" panose="02020603050405020304" pitchFamily="18" charset="0"/>
              </a:rPr>
              <a:t>, 200-218 (2020).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50ABA23-8B90-4929-AFF2-65B5D5A363B5}"/>
              </a:ext>
            </a:extLst>
          </p:cNvPr>
          <p:cNvSpPr txBox="1"/>
          <p:nvPr/>
        </p:nvSpPr>
        <p:spPr>
          <a:xfrm>
            <a:off x="3244741" y="121700"/>
            <a:ext cx="3141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ea typeface="メイリオ" panose="020B0604030504040204" pitchFamily="50" charset="-128"/>
              </a:rPr>
              <a:t>KAR/KIR</a:t>
            </a:r>
            <a:r>
              <a:rPr lang="ja-JP" altLang="en-US" sz="2400" b="1" dirty="0">
                <a:ea typeface="メイリオ" panose="020B0604030504040204" pitchFamily="50" charset="-128"/>
              </a:rPr>
              <a:t> </a:t>
            </a:r>
            <a:r>
              <a:rPr lang="ja-JP" altLang="en-US" sz="2400" b="1" dirty="0">
                <a:latin typeface="+mn-ea"/>
              </a:rPr>
              <a:t>とその </a:t>
            </a:r>
            <a:r>
              <a:rPr lang="en-US" altLang="ja-JP" sz="2400" b="1" dirty="0"/>
              <a:t>Ligand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69454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5341B87-814B-4B5F-9EF2-6CB5F326E0D4}"/>
              </a:ext>
            </a:extLst>
          </p:cNvPr>
          <p:cNvSpPr txBox="1"/>
          <p:nvPr/>
        </p:nvSpPr>
        <p:spPr>
          <a:xfrm>
            <a:off x="2643207" y="285742"/>
            <a:ext cx="4081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C00000"/>
                </a:solidFill>
              </a:rPr>
              <a:t>NK</a:t>
            </a:r>
            <a:r>
              <a:rPr lang="ja-JP" altLang="en-US" sz="2400" b="1" dirty="0">
                <a:solidFill>
                  <a:srgbClr val="C00000"/>
                </a:solidFill>
              </a:rPr>
              <a:t>細胞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による細胞傷害機序 </a:t>
            </a:r>
            <a:r>
              <a:rPr lang="en-US" altLang="ja-JP" sz="2400" b="1" dirty="0">
                <a:solidFill>
                  <a:srgbClr val="C00000"/>
                </a:solidFill>
              </a:rPr>
              <a:t>2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20DB6C73-F438-408C-A3AC-50A85D83D8B6}"/>
              </a:ext>
            </a:extLst>
          </p:cNvPr>
          <p:cNvGrpSpPr/>
          <p:nvPr/>
        </p:nvGrpSpPr>
        <p:grpSpPr>
          <a:xfrm>
            <a:off x="1935622" y="4058442"/>
            <a:ext cx="1931770" cy="1512610"/>
            <a:chOff x="1574676" y="4294932"/>
            <a:chExt cx="1931770" cy="1512610"/>
          </a:xfrm>
        </p:grpSpPr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BEA187CA-AAC9-4F77-B749-066C895EC811}"/>
                </a:ext>
              </a:extLst>
            </p:cNvPr>
            <p:cNvSpPr>
              <a:spLocks/>
            </p:cNvSpPr>
            <p:nvPr/>
          </p:nvSpPr>
          <p:spPr bwMode="auto">
            <a:xfrm rot="21375731">
              <a:off x="1574676" y="4294932"/>
              <a:ext cx="1931770" cy="1512610"/>
            </a:xfrm>
            <a:custGeom>
              <a:avLst/>
              <a:gdLst/>
              <a:ahLst/>
              <a:cxnLst>
                <a:cxn ang="0">
                  <a:pos x="216" y="58"/>
                </a:cxn>
                <a:cxn ang="0">
                  <a:pos x="456" y="34"/>
                </a:cxn>
                <a:cxn ang="0">
                  <a:pos x="872" y="26"/>
                </a:cxn>
                <a:cxn ang="0">
                  <a:pos x="1512" y="66"/>
                </a:cxn>
                <a:cxn ang="0">
                  <a:pos x="1640" y="74"/>
                </a:cxn>
                <a:cxn ang="0">
                  <a:pos x="1616" y="106"/>
                </a:cxn>
                <a:cxn ang="0">
                  <a:pos x="1600" y="130"/>
                </a:cxn>
                <a:cxn ang="0">
                  <a:pos x="1608" y="170"/>
                </a:cxn>
                <a:cxn ang="0">
                  <a:pos x="1368" y="178"/>
                </a:cxn>
                <a:cxn ang="0">
                  <a:pos x="1248" y="202"/>
                </a:cxn>
                <a:cxn ang="0">
                  <a:pos x="1336" y="234"/>
                </a:cxn>
                <a:cxn ang="0">
                  <a:pos x="1120" y="258"/>
                </a:cxn>
                <a:cxn ang="0">
                  <a:pos x="928" y="282"/>
                </a:cxn>
                <a:cxn ang="0">
                  <a:pos x="808" y="314"/>
                </a:cxn>
                <a:cxn ang="0">
                  <a:pos x="792" y="274"/>
                </a:cxn>
                <a:cxn ang="0">
                  <a:pos x="104" y="266"/>
                </a:cxn>
                <a:cxn ang="0">
                  <a:pos x="64" y="258"/>
                </a:cxn>
                <a:cxn ang="0">
                  <a:pos x="40" y="250"/>
                </a:cxn>
                <a:cxn ang="0">
                  <a:pos x="64" y="234"/>
                </a:cxn>
                <a:cxn ang="0">
                  <a:pos x="72" y="186"/>
                </a:cxn>
                <a:cxn ang="0">
                  <a:pos x="24" y="170"/>
                </a:cxn>
                <a:cxn ang="0">
                  <a:pos x="0" y="162"/>
                </a:cxn>
                <a:cxn ang="0">
                  <a:pos x="192" y="114"/>
                </a:cxn>
                <a:cxn ang="0">
                  <a:pos x="176" y="90"/>
                </a:cxn>
                <a:cxn ang="0">
                  <a:pos x="112" y="74"/>
                </a:cxn>
                <a:cxn ang="0">
                  <a:pos x="216" y="58"/>
                </a:cxn>
              </a:cxnLst>
              <a:rect l="0" t="0" r="r" b="b"/>
              <a:pathLst>
                <a:path w="1700" h="314">
                  <a:moveTo>
                    <a:pt x="216" y="58"/>
                  </a:moveTo>
                  <a:cubicBezTo>
                    <a:pt x="310" y="42"/>
                    <a:pt x="335" y="40"/>
                    <a:pt x="456" y="34"/>
                  </a:cubicBezTo>
                  <a:cubicBezTo>
                    <a:pt x="657" y="0"/>
                    <a:pt x="520" y="17"/>
                    <a:pt x="872" y="26"/>
                  </a:cubicBezTo>
                  <a:cubicBezTo>
                    <a:pt x="1123" y="89"/>
                    <a:pt x="1064" y="59"/>
                    <a:pt x="1512" y="66"/>
                  </a:cubicBezTo>
                  <a:cubicBezTo>
                    <a:pt x="1555" y="69"/>
                    <a:pt x="1597" y="70"/>
                    <a:pt x="1640" y="74"/>
                  </a:cubicBezTo>
                  <a:cubicBezTo>
                    <a:pt x="1700" y="80"/>
                    <a:pt x="1630" y="101"/>
                    <a:pt x="1616" y="106"/>
                  </a:cubicBezTo>
                  <a:cubicBezTo>
                    <a:pt x="1611" y="114"/>
                    <a:pt x="1601" y="120"/>
                    <a:pt x="1600" y="130"/>
                  </a:cubicBezTo>
                  <a:cubicBezTo>
                    <a:pt x="1598" y="143"/>
                    <a:pt x="1621" y="167"/>
                    <a:pt x="1608" y="170"/>
                  </a:cubicBezTo>
                  <a:cubicBezTo>
                    <a:pt x="1530" y="186"/>
                    <a:pt x="1448" y="175"/>
                    <a:pt x="1368" y="178"/>
                  </a:cubicBezTo>
                  <a:cubicBezTo>
                    <a:pt x="1264" y="195"/>
                    <a:pt x="1303" y="184"/>
                    <a:pt x="1248" y="202"/>
                  </a:cubicBezTo>
                  <a:cubicBezTo>
                    <a:pt x="1278" y="217"/>
                    <a:pt x="1303" y="226"/>
                    <a:pt x="1336" y="234"/>
                  </a:cubicBezTo>
                  <a:cubicBezTo>
                    <a:pt x="1257" y="286"/>
                    <a:pt x="1331" y="243"/>
                    <a:pt x="1120" y="258"/>
                  </a:cubicBezTo>
                  <a:cubicBezTo>
                    <a:pt x="1057" y="262"/>
                    <a:pt x="991" y="273"/>
                    <a:pt x="928" y="282"/>
                  </a:cubicBezTo>
                  <a:cubicBezTo>
                    <a:pt x="888" y="295"/>
                    <a:pt x="849" y="304"/>
                    <a:pt x="808" y="314"/>
                  </a:cubicBezTo>
                  <a:cubicBezTo>
                    <a:pt x="813" y="298"/>
                    <a:pt x="829" y="275"/>
                    <a:pt x="792" y="274"/>
                  </a:cubicBezTo>
                  <a:cubicBezTo>
                    <a:pt x="563" y="266"/>
                    <a:pt x="333" y="269"/>
                    <a:pt x="104" y="266"/>
                  </a:cubicBezTo>
                  <a:cubicBezTo>
                    <a:pt x="91" y="263"/>
                    <a:pt x="77" y="261"/>
                    <a:pt x="64" y="258"/>
                  </a:cubicBezTo>
                  <a:cubicBezTo>
                    <a:pt x="56" y="256"/>
                    <a:pt x="40" y="258"/>
                    <a:pt x="40" y="250"/>
                  </a:cubicBezTo>
                  <a:cubicBezTo>
                    <a:pt x="40" y="240"/>
                    <a:pt x="56" y="239"/>
                    <a:pt x="64" y="234"/>
                  </a:cubicBezTo>
                  <a:cubicBezTo>
                    <a:pt x="72" y="222"/>
                    <a:pt x="94" y="202"/>
                    <a:pt x="72" y="186"/>
                  </a:cubicBezTo>
                  <a:cubicBezTo>
                    <a:pt x="58" y="176"/>
                    <a:pt x="40" y="175"/>
                    <a:pt x="24" y="170"/>
                  </a:cubicBezTo>
                  <a:cubicBezTo>
                    <a:pt x="16" y="167"/>
                    <a:pt x="0" y="162"/>
                    <a:pt x="0" y="162"/>
                  </a:cubicBezTo>
                  <a:cubicBezTo>
                    <a:pt x="63" y="120"/>
                    <a:pt x="166" y="193"/>
                    <a:pt x="192" y="114"/>
                  </a:cubicBezTo>
                  <a:cubicBezTo>
                    <a:pt x="187" y="106"/>
                    <a:pt x="185" y="94"/>
                    <a:pt x="176" y="90"/>
                  </a:cubicBezTo>
                  <a:cubicBezTo>
                    <a:pt x="156" y="80"/>
                    <a:pt x="112" y="74"/>
                    <a:pt x="112" y="74"/>
                  </a:cubicBezTo>
                  <a:cubicBezTo>
                    <a:pt x="212" y="66"/>
                    <a:pt x="185" y="89"/>
                    <a:pt x="216" y="58"/>
                  </a:cubicBezTo>
                  <a:close/>
                </a:path>
              </a:pathLst>
            </a:custGeom>
            <a:gradFill>
              <a:gsLst>
                <a:gs pos="93000">
                  <a:schemeClr val="accent1">
                    <a:tint val="66000"/>
                    <a:satMod val="160000"/>
                  </a:schemeClr>
                </a:gs>
                <a:gs pos="34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shape">
                <a:fillToRect l="50000" t="50000" r="50000" b="50000"/>
              </a:path>
            </a:gradFill>
            <a:ln w="9525" cap="flat" cmpd="sng">
              <a:solidFill>
                <a:srgbClr val="0070C0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ea typeface="ＭＳ Ｐゴシック" pitchFamily="50" charset="-128"/>
              </a:endParaRPr>
            </a:p>
          </p:txBody>
        </p:sp>
        <p:sp>
          <p:nvSpPr>
            <p:cNvPr id="7" name="楕円 6">
              <a:extLst>
                <a:ext uri="{FF2B5EF4-FFF2-40B4-BE49-F238E27FC236}">
                  <a16:creationId xmlns:a16="http://schemas.microsoft.com/office/drawing/2014/main" id="{C9270233-5813-4E7E-AB45-86227459AAC9}"/>
                </a:ext>
              </a:extLst>
            </p:cNvPr>
            <p:cNvSpPr/>
            <p:nvPr/>
          </p:nvSpPr>
          <p:spPr>
            <a:xfrm>
              <a:off x="2072128" y="4839601"/>
              <a:ext cx="779626" cy="465221"/>
            </a:xfrm>
            <a:prstGeom prst="ellipse">
              <a:avLst/>
            </a:prstGeom>
            <a:gradFill>
              <a:gsLst>
                <a:gs pos="39000">
                  <a:schemeClr val="accent1">
                    <a:tint val="66000"/>
                    <a:satMod val="160000"/>
                  </a:schemeClr>
                </a:gs>
                <a:gs pos="18000">
                  <a:schemeClr val="accent1">
                    <a:tint val="44500"/>
                    <a:satMod val="16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path path="shape">
                <a:fillToRect l="50000" t="50000" r="50000" b="5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629C0D46-9B94-4C68-B34F-9A1B68BC814F}"/>
              </a:ext>
            </a:extLst>
          </p:cNvPr>
          <p:cNvGrpSpPr/>
          <p:nvPr/>
        </p:nvGrpSpPr>
        <p:grpSpPr>
          <a:xfrm>
            <a:off x="2043663" y="2149927"/>
            <a:ext cx="1480383" cy="1383032"/>
            <a:chOff x="1575171" y="1748707"/>
            <a:chExt cx="834306" cy="800934"/>
          </a:xfrm>
        </p:grpSpPr>
        <p:sp>
          <p:nvSpPr>
            <p:cNvPr id="9" name="楕円 8">
              <a:extLst>
                <a:ext uri="{FF2B5EF4-FFF2-40B4-BE49-F238E27FC236}">
                  <a16:creationId xmlns:a16="http://schemas.microsoft.com/office/drawing/2014/main" id="{4E508C96-07B9-47B6-B3A7-E58EA9E188A4}"/>
                </a:ext>
              </a:extLst>
            </p:cNvPr>
            <p:cNvSpPr/>
            <p:nvPr/>
          </p:nvSpPr>
          <p:spPr>
            <a:xfrm>
              <a:off x="1575171" y="1748707"/>
              <a:ext cx="834306" cy="80093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楕円 9">
              <a:extLst>
                <a:ext uri="{FF2B5EF4-FFF2-40B4-BE49-F238E27FC236}">
                  <a16:creationId xmlns:a16="http://schemas.microsoft.com/office/drawing/2014/main" id="{AA3D3F52-E161-44AE-A443-44E5C6C0DE8F}"/>
                </a:ext>
              </a:extLst>
            </p:cNvPr>
            <p:cNvSpPr/>
            <p:nvPr/>
          </p:nvSpPr>
          <p:spPr>
            <a:xfrm>
              <a:off x="1686483" y="1805120"/>
              <a:ext cx="620724" cy="587352"/>
            </a:xfrm>
            <a:prstGeom prst="ellipse">
              <a:avLst/>
            </a:prstGeom>
            <a:gradFill flip="none" rotWithShape="1">
              <a:gsLst>
                <a:gs pos="59300">
                  <a:srgbClr val="DB9361"/>
                </a:gs>
                <a:gs pos="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4532582-194F-413E-8341-4FC89CCF26F6}"/>
              </a:ext>
            </a:extLst>
          </p:cNvPr>
          <p:cNvSpPr txBox="1"/>
          <p:nvPr/>
        </p:nvSpPr>
        <p:spPr>
          <a:xfrm>
            <a:off x="1293969" y="2600023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Arial Black" panose="020B0A04020102020204" pitchFamily="34" charset="0"/>
              </a:rPr>
              <a:t>NK</a:t>
            </a:r>
            <a:endParaRPr kumimoji="1" lang="ja-JP" altLang="en-US" sz="2400" b="1" dirty="0">
              <a:latin typeface="Arial Black" panose="020B0A040201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3C0E4C5-9014-4880-B463-9FF3960A228F}"/>
              </a:ext>
            </a:extLst>
          </p:cNvPr>
          <p:cNvSpPr txBox="1"/>
          <p:nvPr/>
        </p:nvSpPr>
        <p:spPr>
          <a:xfrm>
            <a:off x="715872" y="4445452"/>
            <a:ext cx="1380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Arial Black" panose="020B0A04020102020204" pitchFamily="34" charset="0"/>
              </a:rPr>
              <a:t>Cancer</a:t>
            </a:r>
            <a:endParaRPr kumimoji="1" lang="ja-JP" altLang="en-US" sz="2400" b="1" dirty="0">
              <a:latin typeface="Arial Black" panose="020B0A040201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285360C-3F20-4655-91D7-70DDB2A56046}"/>
              </a:ext>
            </a:extLst>
          </p:cNvPr>
          <p:cNvSpPr txBox="1"/>
          <p:nvPr/>
        </p:nvSpPr>
        <p:spPr>
          <a:xfrm>
            <a:off x="1231566" y="942043"/>
            <a:ext cx="6680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Antibody dependent cell cytotoxicity (ADCC) </a:t>
            </a:r>
            <a:r>
              <a:rPr kumimoji="1" lang="ja-JP" altLang="en-US" sz="2000" b="1" dirty="0"/>
              <a:t>による細胞傷害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3FFDF2B-ABEF-4983-9FF7-E3FAD73BA680}"/>
              </a:ext>
            </a:extLst>
          </p:cNvPr>
          <p:cNvSpPr txBox="1"/>
          <p:nvPr/>
        </p:nvSpPr>
        <p:spPr>
          <a:xfrm rot="10800000">
            <a:off x="2512563" y="3403585"/>
            <a:ext cx="484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/>
              <a:t>Y</a:t>
            </a:r>
            <a:endParaRPr kumimoji="1" lang="ja-JP" altLang="en-US" sz="4800" dirty="0"/>
          </a:p>
        </p:txBody>
      </p:sp>
      <p:sp>
        <p:nvSpPr>
          <p:cNvPr id="29" name="アーチ 28">
            <a:extLst>
              <a:ext uri="{FF2B5EF4-FFF2-40B4-BE49-F238E27FC236}">
                <a16:creationId xmlns:a16="http://schemas.microsoft.com/office/drawing/2014/main" id="{CF8083D5-E361-4D5F-B460-0D2998729F5A}"/>
              </a:ext>
            </a:extLst>
          </p:cNvPr>
          <p:cNvSpPr/>
          <p:nvPr/>
        </p:nvSpPr>
        <p:spPr>
          <a:xfrm>
            <a:off x="2642083" y="3465558"/>
            <a:ext cx="233520" cy="511606"/>
          </a:xfrm>
          <a:prstGeom prst="blockArc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二等辺三角形 29">
            <a:extLst>
              <a:ext uri="{FF2B5EF4-FFF2-40B4-BE49-F238E27FC236}">
                <a16:creationId xmlns:a16="http://schemas.microsoft.com/office/drawing/2014/main" id="{422E0B81-1D8E-436E-B45F-E9CBCE07F617}"/>
              </a:ext>
            </a:extLst>
          </p:cNvPr>
          <p:cNvSpPr/>
          <p:nvPr/>
        </p:nvSpPr>
        <p:spPr>
          <a:xfrm>
            <a:off x="2638017" y="3919712"/>
            <a:ext cx="233520" cy="250379"/>
          </a:xfrm>
          <a:prstGeom prst="triangl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BA3240D-8EA4-483F-A6A8-607C137FDA0D}"/>
              </a:ext>
            </a:extLst>
          </p:cNvPr>
          <p:cNvSpPr txBox="1"/>
          <p:nvPr/>
        </p:nvSpPr>
        <p:spPr>
          <a:xfrm>
            <a:off x="1542380" y="385961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標的分子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1271F3B6-47D3-48C8-9987-934C1CC94D65}"/>
              </a:ext>
            </a:extLst>
          </p:cNvPr>
          <p:cNvSpPr txBox="1"/>
          <p:nvPr/>
        </p:nvSpPr>
        <p:spPr>
          <a:xfrm>
            <a:off x="2788365" y="3664036"/>
            <a:ext cx="16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抗体</a:t>
            </a:r>
            <a:r>
              <a:rPr kumimoji="1" lang="en-US" altLang="ja-JP" b="1" dirty="0"/>
              <a:t>(Antibody)</a:t>
            </a:r>
            <a:endParaRPr kumimoji="1" lang="ja-JP" altLang="en-US" b="1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2749C3C6-EAE3-46D5-B87D-DECC109DDD0C}"/>
              </a:ext>
            </a:extLst>
          </p:cNvPr>
          <p:cNvSpPr txBox="1"/>
          <p:nvPr/>
        </p:nvSpPr>
        <p:spPr>
          <a:xfrm>
            <a:off x="1148904" y="3461328"/>
            <a:ext cx="1504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CD16 (</a:t>
            </a:r>
            <a:r>
              <a:rPr kumimoji="1" lang="en-US" altLang="ja-JP" b="1" dirty="0" err="1"/>
              <a:t>FcgRIII</a:t>
            </a:r>
            <a:r>
              <a:rPr kumimoji="1" lang="en-US" altLang="ja-JP" b="1" dirty="0"/>
              <a:t>)</a:t>
            </a:r>
            <a:endParaRPr kumimoji="1" lang="ja-JP" altLang="en-US" b="1" dirty="0"/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D5512282-D1CB-486B-A104-77FFEE019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906" y="1788251"/>
            <a:ext cx="3999384" cy="412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23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星: 32 pt 905">
            <a:extLst>
              <a:ext uri="{FF2B5EF4-FFF2-40B4-BE49-F238E27FC236}">
                <a16:creationId xmlns:a16="http://schemas.microsoft.com/office/drawing/2014/main" id="{8BEBE2DC-D8F3-4A3C-B159-2116CEFF02E8}"/>
              </a:ext>
            </a:extLst>
          </p:cNvPr>
          <p:cNvSpPr/>
          <p:nvPr/>
        </p:nvSpPr>
        <p:spPr>
          <a:xfrm>
            <a:off x="343893" y="4741049"/>
            <a:ext cx="1485985" cy="537214"/>
          </a:xfrm>
          <a:prstGeom prst="star3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A6E53D9-24D6-43C0-8F2B-3D8A73CB654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463477" y="2792780"/>
            <a:ext cx="4864155" cy="4571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393D85BD-D867-4CD8-B108-9A64AE29A322}"/>
              </a:ext>
            </a:extLst>
          </p:cNvPr>
          <p:cNvGrpSpPr>
            <a:grpSpLocks/>
          </p:cNvGrpSpPr>
          <p:nvPr/>
        </p:nvGrpSpPr>
        <p:grpSpPr bwMode="auto">
          <a:xfrm>
            <a:off x="4782690" y="2083271"/>
            <a:ext cx="152400" cy="990600"/>
            <a:chOff x="1488" y="288"/>
            <a:chExt cx="96" cy="624"/>
          </a:xfrm>
        </p:grpSpPr>
        <p:grpSp>
          <p:nvGrpSpPr>
            <p:cNvPr id="477" name="Group 4">
              <a:extLst>
                <a:ext uri="{FF2B5EF4-FFF2-40B4-BE49-F238E27FC236}">
                  <a16:creationId xmlns:a16="http://schemas.microsoft.com/office/drawing/2014/main" id="{5C17D53E-6FFD-41DE-B1D7-6CF75AEA25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36" y="288"/>
              <a:ext cx="48" cy="624"/>
              <a:chOff x="1488" y="144"/>
              <a:chExt cx="48" cy="624"/>
            </a:xfrm>
          </p:grpSpPr>
          <p:grpSp>
            <p:nvGrpSpPr>
              <p:cNvPr id="492" name="Group 5">
                <a:extLst>
                  <a:ext uri="{FF2B5EF4-FFF2-40B4-BE49-F238E27FC236}">
                    <a16:creationId xmlns:a16="http://schemas.microsoft.com/office/drawing/2014/main" id="{05934E03-6138-4F00-BB93-9BBA8CE8C2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88" y="144"/>
                <a:ext cx="48" cy="384"/>
                <a:chOff x="1968" y="2400"/>
                <a:chExt cx="48" cy="576"/>
              </a:xfrm>
            </p:grpSpPr>
            <p:sp>
              <p:nvSpPr>
                <p:cNvPr id="495" name="AutoShape 6">
                  <a:extLst>
                    <a:ext uri="{FF2B5EF4-FFF2-40B4-BE49-F238E27FC236}">
                      <a16:creationId xmlns:a16="http://schemas.microsoft.com/office/drawing/2014/main" id="{B8C50E47-1BF5-47A8-89B3-80D5EAE01C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400"/>
                  <a:ext cx="48" cy="192"/>
                </a:xfrm>
                <a:prstGeom prst="octagon">
                  <a:avLst>
                    <a:gd name="adj" fmla="val 29287"/>
                  </a:avLst>
                </a:prstGeom>
                <a:gradFill rotWithShape="0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50000">
                      <a:srgbClr val="6666FF"/>
                    </a:gs>
                    <a:gs pos="100000">
                      <a:srgbClr val="6666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96" name="AutoShape 7">
                  <a:extLst>
                    <a:ext uri="{FF2B5EF4-FFF2-40B4-BE49-F238E27FC236}">
                      <a16:creationId xmlns:a16="http://schemas.microsoft.com/office/drawing/2014/main" id="{B9653B05-1F14-43C2-A2BC-B7BF73FF7A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592"/>
                  <a:ext cx="48" cy="192"/>
                </a:xfrm>
                <a:prstGeom prst="octagon">
                  <a:avLst>
                    <a:gd name="adj" fmla="val 29287"/>
                  </a:avLst>
                </a:prstGeom>
                <a:gradFill rotWithShape="0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50000">
                      <a:srgbClr val="6666FF"/>
                    </a:gs>
                    <a:gs pos="100000">
                      <a:srgbClr val="6666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97" name="AutoShape 8">
                  <a:extLst>
                    <a:ext uri="{FF2B5EF4-FFF2-40B4-BE49-F238E27FC236}">
                      <a16:creationId xmlns:a16="http://schemas.microsoft.com/office/drawing/2014/main" id="{B7ACCB2D-6E49-455E-97E2-EA9D59AF79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784"/>
                  <a:ext cx="48" cy="192"/>
                </a:xfrm>
                <a:prstGeom prst="octagon">
                  <a:avLst>
                    <a:gd name="adj" fmla="val 29287"/>
                  </a:avLst>
                </a:prstGeom>
                <a:gradFill rotWithShape="0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50000">
                      <a:srgbClr val="6666FF"/>
                    </a:gs>
                    <a:gs pos="100000">
                      <a:srgbClr val="6666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493" name="Line 9">
                <a:extLst>
                  <a:ext uri="{FF2B5EF4-FFF2-40B4-BE49-F238E27FC236}">
                    <a16:creationId xmlns:a16="http://schemas.microsoft.com/office/drawing/2014/main" id="{B606861C-C4A6-4C9E-829D-3DC98B5FE7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2" y="528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94" name="Rectangle 10">
                <a:extLst>
                  <a:ext uri="{FF2B5EF4-FFF2-40B4-BE49-F238E27FC236}">
                    <a16:creationId xmlns:a16="http://schemas.microsoft.com/office/drawing/2014/main" id="{8FCEE568-ABFC-4292-9CF3-E05B821E13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672"/>
                <a:ext cx="48" cy="96"/>
              </a:xfrm>
              <a:prstGeom prst="rect">
                <a:avLst/>
              </a:prstGeom>
              <a:gradFill rotWithShape="0">
                <a:gsLst>
                  <a:gs pos="0">
                    <a:srgbClr val="99CCFF">
                      <a:gamma/>
                      <a:shade val="46275"/>
                      <a:invGamma/>
                    </a:srgbClr>
                  </a:gs>
                  <a:gs pos="50000">
                    <a:srgbClr val="99CCFF"/>
                  </a:gs>
                  <a:gs pos="100000">
                    <a:srgbClr val="99CC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478" name="Group 11">
              <a:extLst>
                <a:ext uri="{FF2B5EF4-FFF2-40B4-BE49-F238E27FC236}">
                  <a16:creationId xmlns:a16="http://schemas.microsoft.com/office/drawing/2014/main" id="{221496B5-58FF-49B1-83AE-9910353DF4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8" y="288"/>
              <a:ext cx="48" cy="624"/>
              <a:chOff x="1488" y="144"/>
              <a:chExt cx="48" cy="624"/>
            </a:xfrm>
          </p:grpSpPr>
          <p:grpSp>
            <p:nvGrpSpPr>
              <p:cNvPr id="486" name="Group 12">
                <a:extLst>
                  <a:ext uri="{FF2B5EF4-FFF2-40B4-BE49-F238E27FC236}">
                    <a16:creationId xmlns:a16="http://schemas.microsoft.com/office/drawing/2014/main" id="{292DA010-7EF5-4F63-BC11-AD08ECF2D1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88" y="144"/>
                <a:ext cx="48" cy="384"/>
                <a:chOff x="1968" y="2400"/>
                <a:chExt cx="48" cy="576"/>
              </a:xfrm>
            </p:grpSpPr>
            <p:sp>
              <p:nvSpPr>
                <p:cNvPr id="489" name="AutoShape 13">
                  <a:extLst>
                    <a:ext uri="{FF2B5EF4-FFF2-40B4-BE49-F238E27FC236}">
                      <a16:creationId xmlns:a16="http://schemas.microsoft.com/office/drawing/2014/main" id="{3016A0E2-A04E-4A80-9F6C-8EAB4BB0D3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400"/>
                  <a:ext cx="48" cy="192"/>
                </a:xfrm>
                <a:prstGeom prst="octagon">
                  <a:avLst>
                    <a:gd name="adj" fmla="val 29287"/>
                  </a:avLst>
                </a:prstGeom>
                <a:gradFill rotWithShape="0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50000">
                      <a:srgbClr val="6666FF"/>
                    </a:gs>
                    <a:gs pos="100000">
                      <a:srgbClr val="6666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90" name="AutoShape 14">
                  <a:extLst>
                    <a:ext uri="{FF2B5EF4-FFF2-40B4-BE49-F238E27FC236}">
                      <a16:creationId xmlns:a16="http://schemas.microsoft.com/office/drawing/2014/main" id="{1A6E43BD-6242-429A-8E4F-3D11F40123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592"/>
                  <a:ext cx="48" cy="192"/>
                </a:xfrm>
                <a:prstGeom prst="octagon">
                  <a:avLst>
                    <a:gd name="adj" fmla="val 29287"/>
                  </a:avLst>
                </a:prstGeom>
                <a:gradFill rotWithShape="0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50000">
                      <a:srgbClr val="6666FF"/>
                    </a:gs>
                    <a:gs pos="100000">
                      <a:srgbClr val="6666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91" name="AutoShape 15">
                  <a:extLst>
                    <a:ext uri="{FF2B5EF4-FFF2-40B4-BE49-F238E27FC236}">
                      <a16:creationId xmlns:a16="http://schemas.microsoft.com/office/drawing/2014/main" id="{7B295F43-F5A3-4B8F-B03E-573818287B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784"/>
                  <a:ext cx="48" cy="192"/>
                </a:xfrm>
                <a:prstGeom prst="octagon">
                  <a:avLst>
                    <a:gd name="adj" fmla="val 29287"/>
                  </a:avLst>
                </a:prstGeom>
                <a:gradFill rotWithShape="0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50000">
                      <a:srgbClr val="6666FF"/>
                    </a:gs>
                    <a:gs pos="100000">
                      <a:srgbClr val="6666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487" name="Line 16">
                <a:extLst>
                  <a:ext uri="{FF2B5EF4-FFF2-40B4-BE49-F238E27FC236}">
                    <a16:creationId xmlns:a16="http://schemas.microsoft.com/office/drawing/2014/main" id="{8E52A1D8-D4A0-4218-BD38-11C8904D4F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2" y="528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88" name="Rectangle 17">
                <a:extLst>
                  <a:ext uri="{FF2B5EF4-FFF2-40B4-BE49-F238E27FC236}">
                    <a16:creationId xmlns:a16="http://schemas.microsoft.com/office/drawing/2014/main" id="{D09B889F-497A-4D86-A8FC-590DEC82AB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672"/>
                <a:ext cx="48" cy="96"/>
              </a:xfrm>
              <a:prstGeom prst="rect">
                <a:avLst/>
              </a:prstGeom>
              <a:gradFill rotWithShape="0">
                <a:gsLst>
                  <a:gs pos="0">
                    <a:srgbClr val="99CCFF">
                      <a:gamma/>
                      <a:shade val="46275"/>
                      <a:invGamma/>
                    </a:srgbClr>
                  </a:gs>
                  <a:gs pos="50000">
                    <a:srgbClr val="99CCFF"/>
                  </a:gs>
                  <a:gs pos="100000">
                    <a:srgbClr val="99CC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479" name="Group 18">
              <a:extLst>
                <a:ext uri="{FF2B5EF4-FFF2-40B4-BE49-F238E27FC236}">
                  <a16:creationId xmlns:a16="http://schemas.microsoft.com/office/drawing/2014/main" id="{0F087A24-2040-4165-8D81-C1B68BB10D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12" y="288"/>
              <a:ext cx="48" cy="624"/>
              <a:chOff x="1488" y="144"/>
              <a:chExt cx="48" cy="624"/>
            </a:xfrm>
          </p:grpSpPr>
          <p:grpSp>
            <p:nvGrpSpPr>
              <p:cNvPr id="480" name="Group 19">
                <a:extLst>
                  <a:ext uri="{FF2B5EF4-FFF2-40B4-BE49-F238E27FC236}">
                    <a16:creationId xmlns:a16="http://schemas.microsoft.com/office/drawing/2014/main" id="{DFFE7F02-D418-4475-AE63-54C7DEE207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88" y="144"/>
                <a:ext cx="48" cy="384"/>
                <a:chOff x="1968" y="2400"/>
                <a:chExt cx="48" cy="576"/>
              </a:xfrm>
            </p:grpSpPr>
            <p:sp>
              <p:nvSpPr>
                <p:cNvPr id="483" name="AutoShape 20">
                  <a:extLst>
                    <a:ext uri="{FF2B5EF4-FFF2-40B4-BE49-F238E27FC236}">
                      <a16:creationId xmlns:a16="http://schemas.microsoft.com/office/drawing/2014/main" id="{E8D269BA-774A-4BB3-AAC6-D1E835CC6F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400"/>
                  <a:ext cx="48" cy="192"/>
                </a:xfrm>
                <a:prstGeom prst="octagon">
                  <a:avLst>
                    <a:gd name="adj" fmla="val 29287"/>
                  </a:avLst>
                </a:prstGeom>
                <a:gradFill rotWithShape="0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50000">
                      <a:srgbClr val="6666FF"/>
                    </a:gs>
                    <a:gs pos="100000">
                      <a:srgbClr val="6666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84" name="AutoShape 21">
                  <a:extLst>
                    <a:ext uri="{FF2B5EF4-FFF2-40B4-BE49-F238E27FC236}">
                      <a16:creationId xmlns:a16="http://schemas.microsoft.com/office/drawing/2014/main" id="{1905F3C7-F559-43F8-96ED-14BD0056A3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592"/>
                  <a:ext cx="48" cy="192"/>
                </a:xfrm>
                <a:prstGeom prst="octagon">
                  <a:avLst>
                    <a:gd name="adj" fmla="val 29287"/>
                  </a:avLst>
                </a:prstGeom>
                <a:gradFill rotWithShape="0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50000">
                      <a:srgbClr val="6666FF"/>
                    </a:gs>
                    <a:gs pos="100000">
                      <a:srgbClr val="6666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85" name="AutoShape 22">
                  <a:extLst>
                    <a:ext uri="{FF2B5EF4-FFF2-40B4-BE49-F238E27FC236}">
                      <a16:creationId xmlns:a16="http://schemas.microsoft.com/office/drawing/2014/main" id="{53D3F502-7CA4-4D6D-ACE1-7DAF4574CA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784"/>
                  <a:ext cx="48" cy="192"/>
                </a:xfrm>
                <a:prstGeom prst="octagon">
                  <a:avLst>
                    <a:gd name="adj" fmla="val 29287"/>
                  </a:avLst>
                </a:prstGeom>
                <a:gradFill rotWithShape="0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50000">
                      <a:srgbClr val="6666FF"/>
                    </a:gs>
                    <a:gs pos="100000">
                      <a:srgbClr val="6666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481" name="Line 23">
                <a:extLst>
                  <a:ext uri="{FF2B5EF4-FFF2-40B4-BE49-F238E27FC236}">
                    <a16:creationId xmlns:a16="http://schemas.microsoft.com/office/drawing/2014/main" id="{1BEABC40-0A78-422C-9B04-77BA28C3DB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2" y="528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82" name="Rectangle 24">
                <a:extLst>
                  <a:ext uri="{FF2B5EF4-FFF2-40B4-BE49-F238E27FC236}">
                    <a16:creationId xmlns:a16="http://schemas.microsoft.com/office/drawing/2014/main" id="{18EB9395-91A2-4244-87FA-55FD61C503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672"/>
                <a:ext cx="48" cy="96"/>
              </a:xfrm>
              <a:prstGeom prst="rect">
                <a:avLst/>
              </a:prstGeom>
              <a:gradFill rotWithShape="0">
                <a:gsLst>
                  <a:gs pos="0">
                    <a:srgbClr val="99CCFF">
                      <a:gamma/>
                      <a:shade val="46275"/>
                      <a:invGamma/>
                    </a:srgbClr>
                  </a:gs>
                  <a:gs pos="50000">
                    <a:srgbClr val="99CCFF"/>
                  </a:gs>
                  <a:gs pos="100000">
                    <a:srgbClr val="99CC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grpSp>
        <p:nvGrpSpPr>
          <p:cNvPr id="8" name="Group 25">
            <a:extLst>
              <a:ext uri="{FF2B5EF4-FFF2-40B4-BE49-F238E27FC236}">
                <a16:creationId xmlns:a16="http://schemas.microsoft.com/office/drawing/2014/main" id="{9E109DA3-E01B-435C-8FC8-71C779B23B3F}"/>
              </a:ext>
            </a:extLst>
          </p:cNvPr>
          <p:cNvGrpSpPr>
            <a:grpSpLocks/>
          </p:cNvGrpSpPr>
          <p:nvPr/>
        </p:nvGrpSpPr>
        <p:grpSpPr bwMode="auto">
          <a:xfrm>
            <a:off x="3715890" y="2083271"/>
            <a:ext cx="76200" cy="990600"/>
            <a:chOff x="1488" y="144"/>
            <a:chExt cx="48" cy="624"/>
          </a:xfrm>
        </p:grpSpPr>
        <p:grpSp>
          <p:nvGrpSpPr>
            <p:cNvPr id="471" name="Group 26">
              <a:extLst>
                <a:ext uri="{FF2B5EF4-FFF2-40B4-BE49-F238E27FC236}">
                  <a16:creationId xmlns:a16="http://schemas.microsoft.com/office/drawing/2014/main" id="{D40D6367-0A81-4724-9BD2-50D4DD673B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8" y="144"/>
              <a:ext cx="48" cy="384"/>
              <a:chOff x="1968" y="2400"/>
              <a:chExt cx="48" cy="576"/>
            </a:xfrm>
          </p:grpSpPr>
          <p:sp>
            <p:nvSpPr>
              <p:cNvPr id="474" name="AutoShape 27">
                <a:extLst>
                  <a:ext uri="{FF2B5EF4-FFF2-40B4-BE49-F238E27FC236}">
                    <a16:creationId xmlns:a16="http://schemas.microsoft.com/office/drawing/2014/main" id="{AB0824C5-B39B-4A2B-928A-785A16CFC1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400"/>
                <a:ext cx="48" cy="192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6666FF">
                      <a:gamma/>
                      <a:shade val="46275"/>
                      <a:invGamma/>
                    </a:srgbClr>
                  </a:gs>
                  <a:gs pos="50000">
                    <a:srgbClr val="6666FF"/>
                  </a:gs>
                  <a:gs pos="100000">
                    <a:srgbClr val="6666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5" name="AutoShape 28">
                <a:extLst>
                  <a:ext uri="{FF2B5EF4-FFF2-40B4-BE49-F238E27FC236}">
                    <a16:creationId xmlns:a16="http://schemas.microsoft.com/office/drawing/2014/main" id="{2F370228-6130-4727-86A6-A98DB1F561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592"/>
                <a:ext cx="48" cy="192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6666FF">
                      <a:gamma/>
                      <a:shade val="46275"/>
                      <a:invGamma/>
                    </a:srgbClr>
                  </a:gs>
                  <a:gs pos="50000">
                    <a:srgbClr val="6666FF"/>
                  </a:gs>
                  <a:gs pos="100000">
                    <a:srgbClr val="6666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6" name="AutoShape 29">
                <a:extLst>
                  <a:ext uri="{FF2B5EF4-FFF2-40B4-BE49-F238E27FC236}">
                    <a16:creationId xmlns:a16="http://schemas.microsoft.com/office/drawing/2014/main" id="{99966631-1FBF-42B7-A5E5-1974E0933F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784"/>
                <a:ext cx="48" cy="192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6666FF">
                      <a:gamma/>
                      <a:shade val="46275"/>
                      <a:invGamma/>
                    </a:srgbClr>
                  </a:gs>
                  <a:gs pos="50000">
                    <a:srgbClr val="6666FF"/>
                  </a:gs>
                  <a:gs pos="100000">
                    <a:srgbClr val="6666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472" name="Line 30">
              <a:extLst>
                <a:ext uri="{FF2B5EF4-FFF2-40B4-BE49-F238E27FC236}">
                  <a16:creationId xmlns:a16="http://schemas.microsoft.com/office/drawing/2014/main" id="{9DDE27FD-B927-48A3-B4F5-3CD7F1C9DA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2" y="528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73" name="Rectangle 31">
              <a:extLst>
                <a:ext uri="{FF2B5EF4-FFF2-40B4-BE49-F238E27FC236}">
                  <a16:creationId xmlns:a16="http://schemas.microsoft.com/office/drawing/2014/main" id="{9CAD89AC-AC43-4B10-9341-3C8E8E50B9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672"/>
              <a:ext cx="48" cy="96"/>
            </a:xfrm>
            <a:prstGeom prst="rect">
              <a:avLst/>
            </a:prstGeom>
            <a:gradFill rotWithShape="0">
              <a:gsLst>
                <a:gs pos="0">
                  <a:srgbClr val="99CCFF">
                    <a:gamma/>
                    <a:shade val="46275"/>
                    <a:invGamma/>
                  </a:srgbClr>
                </a:gs>
                <a:gs pos="50000">
                  <a:srgbClr val="99CCFF"/>
                </a:gs>
                <a:gs pos="100000">
                  <a:srgbClr val="99CC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9" name="Group 32">
            <a:extLst>
              <a:ext uri="{FF2B5EF4-FFF2-40B4-BE49-F238E27FC236}">
                <a16:creationId xmlns:a16="http://schemas.microsoft.com/office/drawing/2014/main" id="{1503E783-0F5A-4C3C-9716-66D389B4BC3B}"/>
              </a:ext>
            </a:extLst>
          </p:cNvPr>
          <p:cNvGrpSpPr>
            <a:grpSpLocks/>
          </p:cNvGrpSpPr>
          <p:nvPr/>
        </p:nvGrpSpPr>
        <p:grpSpPr bwMode="auto">
          <a:xfrm>
            <a:off x="3868290" y="2083271"/>
            <a:ext cx="76200" cy="990600"/>
            <a:chOff x="1488" y="144"/>
            <a:chExt cx="48" cy="624"/>
          </a:xfrm>
        </p:grpSpPr>
        <p:grpSp>
          <p:nvGrpSpPr>
            <p:cNvPr id="465" name="Group 33">
              <a:extLst>
                <a:ext uri="{FF2B5EF4-FFF2-40B4-BE49-F238E27FC236}">
                  <a16:creationId xmlns:a16="http://schemas.microsoft.com/office/drawing/2014/main" id="{D6591E45-8F26-4B29-ADE6-BDC0FF0904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8" y="144"/>
              <a:ext cx="48" cy="384"/>
              <a:chOff x="1968" y="2400"/>
              <a:chExt cx="48" cy="576"/>
            </a:xfrm>
          </p:grpSpPr>
          <p:sp>
            <p:nvSpPr>
              <p:cNvPr id="468" name="AutoShape 34">
                <a:extLst>
                  <a:ext uri="{FF2B5EF4-FFF2-40B4-BE49-F238E27FC236}">
                    <a16:creationId xmlns:a16="http://schemas.microsoft.com/office/drawing/2014/main" id="{8804CC23-9FF2-4AA8-9B61-F0E245D4CE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400"/>
                <a:ext cx="48" cy="192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6666FF">
                      <a:gamma/>
                      <a:shade val="46275"/>
                      <a:invGamma/>
                    </a:srgbClr>
                  </a:gs>
                  <a:gs pos="50000">
                    <a:srgbClr val="6666FF"/>
                  </a:gs>
                  <a:gs pos="100000">
                    <a:srgbClr val="6666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9" name="AutoShape 35">
                <a:extLst>
                  <a:ext uri="{FF2B5EF4-FFF2-40B4-BE49-F238E27FC236}">
                    <a16:creationId xmlns:a16="http://schemas.microsoft.com/office/drawing/2014/main" id="{BD342FF6-333D-426D-BFCC-425C8C0D8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592"/>
                <a:ext cx="48" cy="192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6666FF">
                      <a:gamma/>
                      <a:shade val="46275"/>
                      <a:invGamma/>
                    </a:srgbClr>
                  </a:gs>
                  <a:gs pos="50000">
                    <a:srgbClr val="6666FF"/>
                  </a:gs>
                  <a:gs pos="100000">
                    <a:srgbClr val="6666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0" name="AutoShape 36">
                <a:extLst>
                  <a:ext uri="{FF2B5EF4-FFF2-40B4-BE49-F238E27FC236}">
                    <a16:creationId xmlns:a16="http://schemas.microsoft.com/office/drawing/2014/main" id="{D6E22304-CC91-4DA7-A9CA-1B36A9E44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784"/>
                <a:ext cx="48" cy="192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6666FF">
                      <a:gamma/>
                      <a:shade val="46275"/>
                      <a:invGamma/>
                    </a:srgbClr>
                  </a:gs>
                  <a:gs pos="50000">
                    <a:srgbClr val="6666FF"/>
                  </a:gs>
                  <a:gs pos="100000">
                    <a:srgbClr val="6666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466" name="Line 37">
              <a:extLst>
                <a:ext uri="{FF2B5EF4-FFF2-40B4-BE49-F238E27FC236}">
                  <a16:creationId xmlns:a16="http://schemas.microsoft.com/office/drawing/2014/main" id="{9581C9E0-AED0-49C3-97F4-47DA4496C3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2" y="528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7" name="Rectangle 38">
              <a:extLst>
                <a:ext uri="{FF2B5EF4-FFF2-40B4-BE49-F238E27FC236}">
                  <a16:creationId xmlns:a16="http://schemas.microsoft.com/office/drawing/2014/main" id="{C176BED7-B1CB-4E97-9D30-1FE79921C0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672"/>
              <a:ext cx="48" cy="96"/>
            </a:xfrm>
            <a:prstGeom prst="rect">
              <a:avLst/>
            </a:prstGeom>
            <a:gradFill rotWithShape="0">
              <a:gsLst>
                <a:gs pos="0">
                  <a:srgbClr val="99CCFF">
                    <a:gamma/>
                    <a:shade val="46275"/>
                    <a:invGamma/>
                  </a:srgbClr>
                </a:gs>
                <a:gs pos="50000">
                  <a:srgbClr val="99CCFF"/>
                </a:gs>
                <a:gs pos="100000">
                  <a:srgbClr val="99CC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0" name="Group 39">
            <a:extLst>
              <a:ext uri="{FF2B5EF4-FFF2-40B4-BE49-F238E27FC236}">
                <a16:creationId xmlns:a16="http://schemas.microsoft.com/office/drawing/2014/main" id="{AC79F0D5-53F6-4F7E-B6D5-23205713218E}"/>
              </a:ext>
            </a:extLst>
          </p:cNvPr>
          <p:cNvGrpSpPr>
            <a:grpSpLocks/>
          </p:cNvGrpSpPr>
          <p:nvPr/>
        </p:nvGrpSpPr>
        <p:grpSpPr bwMode="auto">
          <a:xfrm>
            <a:off x="4020690" y="2083271"/>
            <a:ext cx="76200" cy="990600"/>
            <a:chOff x="1488" y="144"/>
            <a:chExt cx="48" cy="624"/>
          </a:xfrm>
        </p:grpSpPr>
        <p:grpSp>
          <p:nvGrpSpPr>
            <p:cNvPr id="459" name="Group 40">
              <a:extLst>
                <a:ext uri="{FF2B5EF4-FFF2-40B4-BE49-F238E27FC236}">
                  <a16:creationId xmlns:a16="http://schemas.microsoft.com/office/drawing/2014/main" id="{D77CE2B0-3CD1-4A3C-B70E-9CB6724A53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8" y="144"/>
              <a:ext cx="48" cy="384"/>
              <a:chOff x="1968" y="2400"/>
              <a:chExt cx="48" cy="576"/>
            </a:xfrm>
          </p:grpSpPr>
          <p:sp>
            <p:nvSpPr>
              <p:cNvPr id="462" name="AutoShape 41">
                <a:extLst>
                  <a:ext uri="{FF2B5EF4-FFF2-40B4-BE49-F238E27FC236}">
                    <a16:creationId xmlns:a16="http://schemas.microsoft.com/office/drawing/2014/main" id="{EFC0D9D8-0A55-4D36-94CB-4E6C982B7D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400"/>
                <a:ext cx="48" cy="192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6666FF">
                      <a:gamma/>
                      <a:shade val="46275"/>
                      <a:invGamma/>
                    </a:srgbClr>
                  </a:gs>
                  <a:gs pos="50000">
                    <a:srgbClr val="6666FF"/>
                  </a:gs>
                  <a:gs pos="100000">
                    <a:srgbClr val="6666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3" name="AutoShape 42">
                <a:extLst>
                  <a:ext uri="{FF2B5EF4-FFF2-40B4-BE49-F238E27FC236}">
                    <a16:creationId xmlns:a16="http://schemas.microsoft.com/office/drawing/2014/main" id="{5A00E009-E011-412E-AACD-11FA6FAFA9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592"/>
                <a:ext cx="48" cy="192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6666FF">
                      <a:gamma/>
                      <a:shade val="46275"/>
                      <a:invGamma/>
                    </a:srgbClr>
                  </a:gs>
                  <a:gs pos="50000">
                    <a:srgbClr val="6666FF"/>
                  </a:gs>
                  <a:gs pos="100000">
                    <a:srgbClr val="6666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4" name="AutoShape 43">
                <a:extLst>
                  <a:ext uri="{FF2B5EF4-FFF2-40B4-BE49-F238E27FC236}">
                    <a16:creationId xmlns:a16="http://schemas.microsoft.com/office/drawing/2014/main" id="{BBD24E1E-3AAD-4DC7-8ABE-78D035B76B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784"/>
                <a:ext cx="48" cy="192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6666FF">
                      <a:gamma/>
                      <a:shade val="46275"/>
                      <a:invGamma/>
                    </a:srgbClr>
                  </a:gs>
                  <a:gs pos="50000">
                    <a:srgbClr val="6666FF"/>
                  </a:gs>
                  <a:gs pos="100000">
                    <a:srgbClr val="6666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460" name="Line 44">
              <a:extLst>
                <a:ext uri="{FF2B5EF4-FFF2-40B4-BE49-F238E27FC236}">
                  <a16:creationId xmlns:a16="http://schemas.microsoft.com/office/drawing/2014/main" id="{473DA0E1-ED27-4831-9AD4-51A18AB883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2" y="528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1" name="Rectangle 45">
              <a:extLst>
                <a:ext uri="{FF2B5EF4-FFF2-40B4-BE49-F238E27FC236}">
                  <a16:creationId xmlns:a16="http://schemas.microsoft.com/office/drawing/2014/main" id="{B9A5AD6A-BC23-4B41-87EC-0820473758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672"/>
              <a:ext cx="48" cy="96"/>
            </a:xfrm>
            <a:prstGeom prst="rect">
              <a:avLst/>
            </a:prstGeom>
            <a:gradFill rotWithShape="0">
              <a:gsLst>
                <a:gs pos="0">
                  <a:srgbClr val="99CCFF">
                    <a:gamma/>
                    <a:shade val="46275"/>
                    <a:invGamma/>
                  </a:srgbClr>
                </a:gs>
                <a:gs pos="50000">
                  <a:srgbClr val="99CCFF"/>
                </a:gs>
                <a:gs pos="100000">
                  <a:srgbClr val="99CC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1" name="Group 46">
            <a:extLst>
              <a:ext uri="{FF2B5EF4-FFF2-40B4-BE49-F238E27FC236}">
                <a16:creationId xmlns:a16="http://schemas.microsoft.com/office/drawing/2014/main" id="{EE066EAE-3C37-4B12-8A6D-BB9160B8CDE7}"/>
              </a:ext>
            </a:extLst>
          </p:cNvPr>
          <p:cNvGrpSpPr>
            <a:grpSpLocks/>
          </p:cNvGrpSpPr>
          <p:nvPr/>
        </p:nvGrpSpPr>
        <p:grpSpPr bwMode="auto">
          <a:xfrm>
            <a:off x="4325490" y="2083271"/>
            <a:ext cx="152400" cy="228600"/>
            <a:chOff x="1056" y="240"/>
            <a:chExt cx="96" cy="144"/>
          </a:xfrm>
        </p:grpSpPr>
        <p:sp>
          <p:nvSpPr>
            <p:cNvPr id="456" name="Oval 47">
              <a:extLst>
                <a:ext uri="{FF2B5EF4-FFF2-40B4-BE49-F238E27FC236}">
                  <a16:creationId xmlns:a16="http://schemas.microsoft.com/office/drawing/2014/main" id="{CF831533-03DA-4530-9900-48EBF4934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40"/>
              <a:ext cx="48" cy="144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57" name="Oval 48">
              <a:extLst>
                <a:ext uri="{FF2B5EF4-FFF2-40B4-BE49-F238E27FC236}">
                  <a16:creationId xmlns:a16="http://schemas.microsoft.com/office/drawing/2014/main" id="{7EEDB7F1-2A03-470B-A034-B62163E2B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40"/>
              <a:ext cx="48" cy="144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58" name="Oval 49">
              <a:extLst>
                <a:ext uri="{FF2B5EF4-FFF2-40B4-BE49-F238E27FC236}">
                  <a16:creationId xmlns:a16="http://schemas.microsoft.com/office/drawing/2014/main" id="{4E01E6E7-E0FD-4695-A0FC-0040DFFD3B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0" y="240"/>
              <a:ext cx="48" cy="144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2" name="Line 50">
            <a:extLst>
              <a:ext uri="{FF2B5EF4-FFF2-40B4-BE49-F238E27FC236}">
                <a16:creationId xmlns:a16="http://schemas.microsoft.com/office/drawing/2014/main" id="{B3A65546-C11C-43F0-9F56-7A07DF2F08A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2615" y="2388071"/>
            <a:ext cx="514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" name="Text Box 51">
            <a:extLst>
              <a:ext uri="{FF2B5EF4-FFF2-40B4-BE49-F238E27FC236}">
                <a16:creationId xmlns:a16="http://schemas.microsoft.com/office/drawing/2014/main" id="{CF7D8600-BAEF-4260-88E5-AADC1AE87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5381" y="1749105"/>
            <a:ext cx="759054" cy="37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100"/>
              </a:lnSpc>
            </a:pPr>
            <a:r>
              <a:rPr lang="en-US" altLang="ja-JP" sz="1200" b="1" dirty="0"/>
              <a:t>Death</a:t>
            </a:r>
          </a:p>
          <a:p>
            <a:pPr>
              <a:lnSpc>
                <a:spcPts val="1100"/>
              </a:lnSpc>
            </a:pPr>
            <a:r>
              <a:rPr lang="en-US" altLang="ja-JP" sz="1200" b="1" dirty="0"/>
              <a:t>Receptor</a:t>
            </a:r>
          </a:p>
        </p:txBody>
      </p:sp>
      <p:sp>
        <p:nvSpPr>
          <p:cNvPr id="14" name="Text Box 52">
            <a:extLst>
              <a:ext uri="{FF2B5EF4-FFF2-40B4-BE49-F238E27FC236}">
                <a16:creationId xmlns:a16="http://schemas.microsoft.com/office/drawing/2014/main" id="{9D6F56E2-E5E4-4C15-8962-BB327E2CC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5753" y="1222410"/>
            <a:ext cx="667299" cy="386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100"/>
              </a:lnSpc>
            </a:pPr>
            <a:r>
              <a:rPr lang="en-US" altLang="ja-JP" sz="1400" b="1" dirty="0"/>
              <a:t>Death</a:t>
            </a:r>
          </a:p>
          <a:p>
            <a:pPr>
              <a:lnSpc>
                <a:spcPts val="1100"/>
              </a:lnSpc>
            </a:pPr>
            <a:r>
              <a:rPr lang="en-US" altLang="ja-JP" sz="1400" b="1" dirty="0"/>
              <a:t>Ligand</a:t>
            </a:r>
          </a:p>
        </p:txBody>
      </p:sp>
      <p:grpSp>
        <p:nvGrpSpPr>
          <p:cNvPr id="15" name="Group 53">
            <a:extLst>
              <a:ext uri="{FF2B5EF4-FFF2-40B4-BE49-F238E27FC236}">
                <a16:creationId xmlns:a16="http://schemas.microsoft.com/office/drawing/2014/main" id="{A85F9339-9407-4167-ABB8-94E7889CA6B0}"/>
              </a:ext>
            </a:extLst>
          </p:cNvPr>
          <p:cNvGrpSpPr>
            <a:grpSpLocks/>
          </p:cNvGrpSpPr>
          <p:nvPr/>
        </p:nvGrpSpPr>
        <p:grpSpPr bwMode="auto">
          <a:xfrm>
            <a:off x="4782690" y="1854671"/>
            <a:ext cx="152400" cy="228600"/>
            <a:chOff x="1056" y="240"/>
            <a:chExt cx="96" cy="144"/>
          </a:xfrm>
        </p:grpSpPr>
        <p:sp>
          <p:nvSpPr>
            <p:cNvPr id="453" name="Oval 54">
              <a:extLst>
                <a:ext uri="{FF2B5EF4-FFF2-40B4-BE49-F238E27FC236}">
                  <a16:creationId xmlns:a16="http://schemas.microsoft.com/office/drawing/2014/main" id="{56232B91-08B2-496A-A66A-0D4FAE8F5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40"/>
              <a:ext cx="48" cy="144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54" name="Oval 55">
              <a:extLst>
                <a:ext uri="{FF2B5EF4-FFF2-40B4-BE49-F238E27FC236}">
                  <a16:creationId xmlns:a16="http://schemas.microsoft.com/office/drawing/2014/main" id="{A02F49D8-6373-432E-B55D-B91C561F6C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40"/>
              <a:ext cx="48" cy="144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55" name="Oval 56">
              <a:extLst>
                <a:ext uri="{FF2B5EF4-FFF2-40B4-BE49-F238E27FC236}">
                  <a16:creationId xmlns:a16="http://schemas.microsoft.com/office/drawing/2014/main" id="{ABE6CFFB-7083-4F77-AC51-E298B8F39E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0" y="240"/>
              <a:ext cx="48" cy="144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6" name="Group 57">
            <a:extLst>
              <a:ext uri="{FF2B5EF4-FFF2-40B4-BE49-F238E27FC236}">
                <a16:creationId xmlns:a16="http://schemas.microsoft.com/office/drawing/2014/main" id="{41C94563-D339-4497-8C73-7FB77C00F9F0}"/>
              </a:ext>
            </a:extLst>
          </p:cNvPr>
          <p:cNvGrpSpPr>
            <a:grpSpLocks/>
          </p:cNvGrpSpPr>
          <p:nvPr/>
        </p:nvGrpSpPr>
        <p:grpSpPr bwMode="auto">
          <a:xfrm>
            <a:off x="3715890" y="3454871"/>
            <a:ext cx="74613" cy="457200"/>
            <a:chOff x="1200" y="1104"/>
            <a:chExt cx="48" cy="192"/>
          </a:xfrm>
        </p:grpSpPr>
        <p:sp>
          <p:nvSpPr>
            <p:cNvPr id="451" name="Rectangle 58">
              <a:extLst>
                <a:ext uri="{FF2B5EF4-FFF2-40B4-BE49-F238E27FC236}">
                  <a16:creationId xmlns:a16="http://schemas.microsoft.com/office/drawing/2014/main" id="{BA1BBF43-24A0-472B-9C9F-DF4DF83913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1104"/>
              <a:ext cx="48" cy="96"/>
            </a:xfrm>
            <a:prstGeom prst="rect">
              <a:avLst/>
            </a:prstGeom>
            <a:gradFill rotWithShape="0">
              <a:gsLst>
                <a:gs pos="0">
                  <a:srgbClr val="FF99FF">
                    <a:gamma/>
                    <a:shade val="46275"/>
                    <a:invGamma/>
                  </a:srgbClr>
                </a:gs>
                <a:gs pos="50000">
                  <a:srgbClr val="FF99FF"/>
                </a:gs>
                <a:gs pos="100000">
                  <a:srgbClr val="FF99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52" name="AutoShape 59">
              <a:extLst>
                <a:ext uri="{FF2B5EF4-FFF2-40B4-BE49-F238E27FC236}">
                  <a16:creationId xmlns:a16="http://schemas.microsoft.com/office/drawing/2014/main" id="{E15D4C71-C31C-4855-9E25-6597169F2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1200"/>
              <a:ext cx="47" cy="96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00FF">
                    <a:gamma/>
                    <a:shade val="46275"/>
                    <a:invGamma/>
                  </a:srgbClr>
                </a:gs>
                <a:gs pos="50000">
                  <a:srgbClr val="FF00FF"/>
                </a:gs>
                <a:gs pos="100000">
                  <a:srgbClr val="FF00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7" name="Group 60">
            <a:extLst>
              <a:ext uri="{FF2B5EF4-FFF2-40B4-BE49-F238E27FC236}">
                <a16:creationId xmlns:a16="http://schemas.microsoft.com/office/drawing/2014/main" id="{8825D861-5D7E-48B3-BED0-8D9495C3B601}"/>
              </a:ext>
            </a:extLst>
          </p:cNvPr>
          <p:cNvGrpSpPr>
            <a:grpSpLocks/>
          </p:cNvGrpSpPr>
          <p:nvPr/>
        </p:nvGrpSpPr>
        <p:grpSpPr bwMode="auto">
          <a:xfrm>
            <a:off x="3868290" y="3454871"/>
            <a:ext cx="74613" cy="457200"/>
            <a:chOff x="1200" y="1104"/>
            <a:chExt cx="48" cy="192"/>
          </a:xfrm>
        </p:grpSpPr>
        <p:sp>
          <p:nvSpPr>
            <p:cNvPr id="449" name="Rectangle 61">
              <a:extLst>
                <a:ext uri="{FF2B5EF4-FFF2-40B4-BE49-F238E27FC236}">
                  <a16:creationId xmlns:a16="http://schemas.microsoft.com/office/drawing/2014/main" id="{3D652461-F4ED-45E3-8803-B039B1382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1104"/>
              <a:ext cx="48" cy="96"/>
            </a:xfrm>
            <a:prstGeom prst="rect">
              <a:avLst/>
            </a:prstGeom>
            <a:gradFill rotWithShape="0">
              <a:gsLst>
                <a:gs pos="0">
                  <a:srgbClr val="FF99FF">
                    <a:gamma/>
                    <a:shade val="46275"/>
                    <a:invGamma/>
                  </a:srgbClr>
                </a:gs>
                <a:gs pos="50000">
                  <a:srgbClr val="FF99FF"/>
                </a:gs>
                <a:gs pos="100000">
                  <a:srgbClr val="FF99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50" name="AutoShape 62">
              <a:extLst>
                <a:ext uri="{FF2B5EF4-FFF2-40B4-BE49-F238E27FC236}">
                  <a16:creationId xmlns:a16="http://schemas.microsoft.com/office/drawing/2014/main" id="{40AAC628-BAD4-466D-B46E-165446F169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1200"/>
              <a:ext cx="47" cy="96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00FF">
                    <a:gamma/>
                    <a:shade val="46275"/>
                    <a:invGamma/>
                  </a:srgbClr>
                </a:gs>
                <a:gs pos="50000">
                  <a:srgbClr val="FF00FF"/>
                </a:gs>
                <a:gs pos="100000">
                  <a:srgbClr val="FF00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8" name="Group 63">
            <a:extLst>
              <a:ext uri="{FF2B5EF4-FFF2-40B4-BE49-F238E27FC236}">
                <a16:creationId xmlns:a16="http://schemas.microsoft.com/office/drawing/2014/main" id="{86C77675-0FB2-4874-918C-E5ECABF12F51}"/>
              </a:ext>
            </a:extLst>
          </p:cNvPr>
          <p:cNvGrpSpPr>
            <a:grpSpLocks/>
          </p:cNvGrpSpPr>
          <p:nvPr/>
        </p:nvGrpSpPr>
        <p:grpSpPr bwMode="auto">
          <a:xfrm>
            <a:off x="4020690" y="3454871"/>
            <a:ext cx="74613" cy="457200"/>
            <a:chOff x="1200" y="1104"/>
            <a:chExt cx="48" cy="192"/>
          </a:xfrm>
        </p:grpSpPr>
        <p:sp>
          <p:nvSpPr>
            <p:cNvPr id="447" name="Rectangle 64">
              <a:extLst>
                <a:ext uri="{FF2B5EF4-FFF2-40B4-BE49-F238E27FC236}">
                  <a16:creationId xmlns:a16="http://schemas.microsoft.com/office/drawing/2014/main" id="{39767E5F-0577-4C2F-8C5D-F69189827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1104"/>
              <a:ext cx="48" cy="96"/>
            </a:xfrm>
            <a:prstGeom prst="rect">
              <a:avLst/>
            </a:prstGeom>
            <a:gradFill rotWithShape="0">
              <a:gsLst>
                <a:gs pos="0">
                  <a:srgbClr val="FF99FF">
                    <a:gamma/>
                    <a:shade val="46275"/>
                    <a:invGamma/>
                  </a:srgbClr>
                </a:gs>
                <a:gs pos="50000">
                  <a:srgbClr val="FF99FF"/>
                </a:gs>
                <a:gs pos="100000">
                  <a:srgbClr val="FF99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48" name="AutoShape 65">
              <a:extLst>
                <a:ext uri="{FF2B5EF4-FFF2-40B4-BE49-F238E27FC236}">
                  <a16:creationId xmlns:a16="http://schemas.microsoft.com/office/drawing/2014/main" id="{3BCAC05B-4500-4E51-8E89-63FE40A28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1200"/>
              <a:ext cx="47" cy="96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00FF">
                    <a:gamma/>
                    <a:shade val="46275"/>
                    <a:invGamma/>
                  </a:srgbClr>
                </a:gs>
                <a:gs pos="50000">
                  <a:srgbClr val="FF00FF"/>
                </a:gs>
                <a:gs pos="100000">
                  <a:srgbClr val="FF00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9" name="Text Box 66">
            <a:extLst>
              <a:ext uri="{FF2B5EF4-FFF2-40B4-BE49-F238E27FC236}">
                <a16:creationId xmlns:a16="http://schemas.microsoft.com/office/drawing/2014/main" id="{A979BB5E-375C-4776-9EF5-15B5AD582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3815" y="3186583"/>
            <a:ext cx="6064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/>
              <a:t>FADD</a:t>
            </a:r>
          </a:p>
        </p:txBody>
      </p:sp>
      <p:grpSp>
        <p:nvGrpSpPr>
          <p:cNvPr id="20" name="Group 67">
            <a:extLst>
              <a:ext uri="{FF2B5EF4-FFF2-40B4-BE49-F238E27FC236}">
                <a16:creationId xmlns:a16="http://schemas.microsoft.com/office/drawing/2014/main" id="{31C6A5CC-BE3E-4F93-95F3-B167BC7BD8C7}"/>
              </a:ext>
            </a:extLst>
          </p:cNvPr>
          <p:cNvGrpSpPr>
            <a:grpSpLocks/>
          </p:cNvGrpSpPr>
          <p:nvPr/>
        </p:nvGrpSpPr>
        <p:grpSpPr bwMode="auto">
          <a:xfrm>
            <a:off x="5316090" y="2083271"/>
            <a:ext cx="152400" cy="990600"/>
            <a:chOff x="1488" y="288"/>
            <a:chExt cx="96" cy="624"/>
          </a:xfrm>
        </p:grpSpPr>
        <p:grpSp>
          <p:nvGrpSpPr>
            <p:cNvPr id="426" name="Group 68">
              <a:extLst>
                <a:ext uri="{FF2B5EF4-FFF2-40B4-BE49-F238E27FC236}">
                  <a16:creationId xmlns:a16="http://schemas.microsoft.com/office/drawing/2014/main" id="{0C289D9C-BB35-4B5E-9936-1171728A14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36" y="288"/>
              <a:ext cx="48" cy="624"/>
              <a:chOff x="1488" y="144"/>
              <a:chExt cx="48" cy="624"/>
            </a:xfrm>
          </p:grpSpPr>
          <p:grpSp>
            <p:nvGrpSpPr>
              <p:cNvPr id="441" name="Group 69">
                <a:extLst>
                  <a:ext uri="{FF2B5EF4-FFF2-40B4-BE49-F238E27FC236}">
                    <a16:creationId xmlns:a16="http://schemas.microsoft.com/office/drawing/2014/main" id="{6FD2A39B-2EBC-4956-ACE5-A968882744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88" y="144"/>
                <a:ext cx="48" cy="384"/>
                <a:chOff x="1968" y="2400"/>
                <a:chExt cx="48" cy="576"/>
              </a:xfrm>
            </p:grpSpPr>
            <p:sp>
              <p:nvSpPr>
                <p:cNvPr id="444" name="AutoShape 70">
                  <a:extLst>
                    <a:ext uri="{FF2B5EF4-FFF2-40B4-BE49-F238E27FC236}">
                      <a16:creationId xmlns:a16="http://schemas.microsoft.com/office/drawing/2014/main" id="{9E8CB6DF-EFCB-4196-B369-44340A49EE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400"/>
                  <a:ext cx="48" cy="192"/>
                </a:xfrm>
                <a:prstGeom prst="octagon">
                  <a:avLst>
                    <a:gd name="adj" fmla="val 29287"/>
                  </a:avLst>
                </a:prstGeom>
                <a:gradFill rotWithShape="0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50000">
                      <a:srgbClr val="6666FF"/>
                    </a:gs>
                    <a:gs pos="100000">
                      <a:srgbClr val="6666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45" name="AutoShape 71">
                  <a:extLst>
                    <a:ext uri="{FF2B5EF4-FFF2-40B4-BE49-F238E27FC236}">
                      <a16:creationId xmlns:a16="http://schemas.microsoft.com/office/drawing/2014/main" id="{C0FFB7D1-824F-486D-AC5C-37FA519569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592"/>
                  <a:ext cx="48" cy="192"/>
                </a:xfrm>
                <a:prstGeom prst="octagon">
                  <a:avLst>
                    <a:gd name="adj" fmla="val 29287"/>
                  </a:avLst>
                </a:prstGeom>
                <a:gradFill rotWithShape="0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50000">
                      <a:srgbClr val="6666FF"/>
                    </a:gs>
                    <a:gs pos="100000">
                      <a:srgbClr val="6666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46" name="AutoShape 72">
                  <a:extLst>
                    <a:ext uri="{FF2B5EF4-FFF2-40B4-BE49-F238E27FC236}">
                      <a16:creationId xmlns:a16="http://schemas.microsoft.com/office/drawing/2014/main" id="{517C97D0-7075-4919-9CD1-A17FB03777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784"/>
                  <a:ext cx="48" cy="192"/>
                </a:xfrm>
                <a:prstGeom prst="octagon">
                  <a:avLst>
                    <a:gd name="adj" fmla="val 29287"/>
                  </a:avLst>
                </a:prstGeom>
                <a:gradFill rotWithShape="0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50000">
                      <a:srgbClr val="6666FF"/>
                    </a:gs>
                    <a:gs pos="100000">
                      <a:srgbClr val="6666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442" name="Line 73">
                <a:extLst>
                  <a:ext uri="{FF2B5EF4-FFF2-40B4-BE49-F238E27FC236}">
                    <a16:creationId xmlns:a16="http://schemas.microsoft.com/office/drawing/2014/main" id="{37EF1287-2784-4DDC-B696-118362B296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2" y="528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43" name="Rectangle 74">
                <a:extLst>
                  <a:ext uri="{FF2B5EF4-FFF2-40B4-BE49-F238E27FC236}">
                    <a16:creationId xmlns:a16="http://schemas.microsoft.com/office/drawing/2014/main" id="{BC3908D9-267D-43AE-9BA4-1717CC2F40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672"/>
                <a:ext cx="48" cy="96"/>
              </a:xfrm>
              <a:prstGeom prst="rect">
                <a:avLst/>
              </a:prstGeom>
              <a:gradFill rotWithShape="0">
                <a:gsLst>
                  <a:gs pos="0">
                    <a:srgbClr val="99CCFF">
                      <a:gamma/>
                      <a:shade val="46275"/>
                      <a:invGamma/>
                    </a:srgbClr>
                  </a:gs>
                  <a:gs pos="50000">
                    <a:srgbClr val="99CCFF"/>
                  </a:gs>
                  <a:gs pos="100000">
                    <a:srgbClr val="99CC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427" name="Group 75">
              <a:extLst>
                <a:ext uri="{FF2B5EF4-FFF2-40B4-BE49-F238E27FC236}">
                  <a16:creationId xmlns:a16="http://schemas.microsoft.com/office/drawing/2014/main" id="{1EA4D97B-3BAC-4095-B732-C3099BE7DB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8" y="288"/>
              <a:ext cx="48" cy="624"/>
              <a:chOff x="1488" y="144"/>
              <a:chExt cx="48" cy="624"/>
            </a:xfrm>
          </p:grpSpPr>
          <p:grpSp>
            <p:nvGrpSpPr>
              <p:cNvPr id="435" name="Group 76">
                <a:extLst>
                  <a:ext uri="{FF2B5EF4-FFF2-40B4-BE49-F238E27FC236}">
                    <a16:creationId xmlns:a16="http://schemas.microsoft.com/office/drawing/2014/main" id="{DAA56E7D-2D2F-41B5-8964-8B2B3A46F4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88" y="144"/>
                <a:ext cx="48" cy="384"/>
                <a:chOff x="1968" y="2400"/>
                <a:chExt cx="48" cy="576"/>
              </a:xfrm>
            </p:grpSpPr>
            <p:sp>
              <p:nvSpPr>
                <p:cNvPr id="438" name="AutoShape 77">
                  <a:extLst>
                    <a:ext uri="{FF2B5EF4-FFF2-40B4-BE49-F238E27FC236}">
                      <a16:creationId xmlns:a16="http://schemas.microsoft.com/office/drawing/2014/main" id="{398B4815-3B6C-4EF4-B8CC-E2F7FA4C72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400"/>
                  <a:ext cx="48" cy="192"/>
                </a:xfrm>
                <a:prstGeom prst="octagon">
                  <a:avLst>
                    <a:gd name="adj" fmla="val 29287"/>
                  </a:avLst>
                </a:prstGeom>
                <a:gradFill rotWithShape="0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50000">
                      <a:srgbClr val="6666FF"/>
                    </a:gs>
                    <a:gs pos="100000">
                      <a:srgbClr val="6666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39" name="AutoShape 78">
                  <a:extLst>
                    <a:ext uri="{FF2B5EF4-FFF2-40B4-BE49-F238E27FC236}">
                      <a16:creationId xmlns:a16="http://schemas.microsoft.com/office/drawing/2014/main" id="{3D03E0C3-C582-4F64-8DC2-003C4FE586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592"/>
                  <a:ext cx="48" cy="192"/>
                </a:xfrm>
                <a:prstGeom prst="octagon">
                  <a:avLst>
                    <a:gd name="adj" fmla="val 29287"/>
                  </a:avLst>
                </a:prstGeom>
                <a:gradFill rotWithShape="0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50000">
                      <a:srgbClr val="6666FF"/>
                    </a:gs>
                    <a:gs pos="100000">
                      <a:srgbClr val="6666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40" name="AutoShape 79">
                  <a:extLst>
                    <a:ext uri="{FF2B5EF4-FFF2-40B4-BE49-F238E27FC236}">
                      <a16:creationId xmlns:a16="http://schemas.microsoft.com/office/drawing/2014/main" id="{D465ED61-0A57-41B7-A39F-FBB40616FB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784"/>
                  <a:ext cx="48" cy="192"/>
                </a:xfrm>
                <a:prstGeom prst="octagon">
                  <a:avLst>
                    <a:gd name="adj" fmla="val 29287"/>
                  </a:avLst>
                </a:prstGeom>
                <a:gradFill rotWithShape="0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50000">
                      <a:srgbClr val="6666FF"/>
                    </a:gs>
                    <a:gs pos="100000">
                      <a:srgbClr val="6666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436" name="Line 80">
                <a:extLst>
                  <a:ext uri="{FF2B5EF4-FFF2-40B4-BE49-F238E27FC236}">
                    <a16:creationId xmlns:a16="http://schemas.microsoft.com/office/drawing/2014/main" id="{CD962E91-A501-4B3D-86C1-A93169F0BB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2" y="528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37" name="Rectangle 81">
                <a:extLst>
                  <a:ext uri="{FF2B5EF4-FFF2-40B4-BE49-F238E27FC236}">
                    <a16:creationId xmlns:a16="http://schemas.microsoft.com/office/drawing/2014/main" id="{B27410B9-7A26-48DD-BE2D-5C42A7631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672"/>
                <a:ext cx="48" cy="96"/>
              </a:xfrm>
              <a:prstGeom prst="rect">
                <a:avLst/>
              </a:prstGeom>
              <a:gradFill rotWithShape="0">
                <a:gsLst>
                  <a:gs pos="0">
                    <a:srgbClr val="99CCFF">
                      <a:gamma/>
                      <a:shade val="46275"/>
                      <a:invGamma/>
                    </a:srgbClr>
                  </a:gs>
                  <a:gs pos="50000">
                    <a:srgbClr val="99CCFF"/>
                  </a:gs>
                  <a:gs pos="100000">
                    <a:srgbClr val="99CC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428" name="Group 82">
              <a:extLst>
                <a:ext uri="{FF2B5EF4-FFF2-40B4-BE49-F238E27FC236}">
                  <a16:creationId xmlns:a16="http://schemas.microsoft.com/office/drawing/2014/main" id="{5E5D786B-4049-4050-9D9E-8DB27E5F27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12" y="288"/>
              <a:ext cx="48" cy="624"/>
              <a:chOff x="1488" y="144"/>
              <a:chExt cx="48" cy="624"/>
            </a:xfrm>
          </p:grpSpPr>
          <p:grpSp>
            <p:nvGrpSpPr>
              <p:cNvPr id="429" name="Group 83">
                <a:extLst>
                  <a:ext uri="{FF2B5EF4-FFF2-40B4-BE49-F238E27FC236}">
                    <a16:creationId xmlns:a16="http://schemas.microsoft.com/office/drawing/2014/main" id="{6FD0713E-52FF-45A2-85B5-170B4DC106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88" y="144"/>
                <a:ext cx="48" cy="384"/>
                <a:chOff x="1968" y="2400"/>
                <a:chExt cx="48" cy="576"/>
              </a:xfrm>
            </p:grpSpPr>
            <p:sp>
              <p:nvSpPr>
                <p:cNvPr id="432" name="AutoShape 84">
                  <a:extLst>
                    <a:ext uri="{FF2B5EF4-FFF2-40B4-BE49-F238E27FC236}">
                      <a16:creationId xmlns:a16="http://schemas.microsoft.com/office/drawing/2014/main" id="{F7019298-E8F8-4092-804F-C05807AD1E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400"/>
                  <a:ext cx="48" cy="192"/>
                </a:xfrm>
                <a:prstGeom prst="octagon">
                  <a:avLst>
                    <a:gd name="adj" fmla="val 29287"/>
                  </a:avLst>
                </a:prstGeom>
                <a:gradFill rotWithShape="0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50000">
                      <a:srgbClr val="6666FF"/>
                    </a:gs>
                    <a:gs pos="100000">
                      <a:srgbClr val="6666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33" name="AutoShape 85">
                  <a:extLst>
                    <a:ext uri="{FF2B5EF4-FFF2-40B4-BE49-F238E27FC236}">
                      <a16:creationId xmlns:a16="http://schemas.microsoft.com/office/drawing/2014/main" id="{E690E36A-C74D-474E-AE3F-304DCF34CA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592"/>
                  <a:ext cx="48" cy="192"/>
                </a:xfrm>
                <a:prstGeom prst="octagon">
                  <a:avLst>
                    <a:gd name="adj" fmla="val 29287"/>
                  </a:avLst>
                </a:prstGeom>
                <a:gradFill rotWithShape="0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50000">
                      <a:srgbClr val="6666FF"/>
                    </a:gs>
                    <a:gs pos="100000">
                      <a:srgbClr val="6666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34" name="AutoShape 86">
                  <a:extLst>
                    <a:ext uri="{FF2B5EF4-FFF2-40B4-BE49-F238E27FC236}">
                      <a16:creationId xmlns:a16="http://schemas.microsoft.com/office/drawing/2014/main" id="{A2ADB162-383B-42F3-BC2D-A915AD80CD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784"/>
                  <a:ext cx="48" cy="192"/>
                </a:xfrm>
                <a:prstGeom prst="octagon">
                  <a:avLst>
                    <a:gd name="adj" fmla="val 29287"/>
                  </a:avLst>
                </a:prstGeom>
                <a:gradFill rotWithShape="0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50000">
                      <a:srgbClr val="6666FF"/>
                    </a:gs>
                    <a:gs pos="100000">
                      <a:srgbClr val="6666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430" name="Line 87">
                <a:extLst>
                  <a:ext uri="{FF2B5EF4-FFF2-40B4-BE49-F238E27FC236}">
                    <a16:creationId xmlns:a16="http://schemas.microsoft.com/office/drawing/2014/main" id="{EC0BA908-7DB5-4272-9AB3-0D6CCB6155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2" y="528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31" name="Rectangle 88">
                <a:extLst>
                  <a:ext uri="{FF2B5EF4-FFF2-40B4-BE49-F238E27FC236}">
                    <a16:creationId xmlns:a16="http://schemas.microsoft.com/office/drawing/2014/main" id="{FE8C0EE1-D399-47D2-B319-6544FD071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672"/>
                <a:ext cx="48" cy="96"/>
              </a:xfrm>
              <a:prstGeom prst="rect">
                <a:avLst/>
              </a:prstGeom>
              <a:gradFill rotWithShape="0">
                <a:gsLst>
                  <a:gs pos="0">
                    <a:srgbClr val="99CCFF">
                      <a:gamma/>
                      <a:shade val="46275"/>
                      <a:invGamma/>
                    </a:srgbClr>
                  </a:gs>
                  <a:gs pos="50000">
                    <a:srgbClr val="99CCFF"/>
                  </a:gs>
                  <a:gs pos="100000">
                    <a:srgbClr val="99CC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grpSp>
        <p:nvGrpSpPr>
          <p:cNvPr id="21" name="Group 89">
            <a:extLst>
              <a:ext uri="{FF2B5EF4-FFF2-40B4-BE49-F238E27FC236}">
                <a16:creationId xmlns:a16="http://schemas.microsoft.com/office/drawing/2014/main" id="{9E4D1B1A-CDB0-4987-82BB-5C916FCE946A}"/>
              </a:ext>
            </a:extLst>
          </p:cNvPr>
          <p:cNvGrpSpPr>
            <a:grpSpLocks/>
          </p:cNvGrpSpPr>
          <p:nvPr/>
        </p:nvGrpSpPr>
        <p:grpSpPr bwMode="auto">
          <a:xfrm>
            <a:off x="5316090" y="1854671"/>
            <a:ext cx="152400" cy="228600"/>
            <a:chOff x="1056" y="240"/>
            <a:chExt cx="96" cy="144"/>
          </a:xfrm>
        </p:grpSpPr>
        <p:sp>
          <p:nvSpPr>
            <p:cNvPr id="423" name="Oval 90">
              <a:extLst>
                <a:ext uri="{FF2B5EF4-FFF2-40B4-BE49-F238E27FC236}">
                  <a16:creationId xmlns:a16="http://schemas.microsoft.com/office/drawing/2014/main" id="{D6553778-128C-4663-97A3-8470F04182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40"/>
              <a:ext cx="48" cy="144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24" name="Oval 91">
              <a:extLst>
                <a:ext uri="{FF2B5EF4-FFF2-40B4-BE49-F238E27FC236}">
                  <a16:creationId xmlns:a16="http://schemas.microsoft.com/office/drawing/2014/main" id="{2F5106DD-168B-4E43-9613-1BE184A8E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40"/>
              <a:ext cx="48" cy="144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25" name="Oval 92">
              <a:extLst>
                <a:ext uri="{FF2B5EF4-FFF2-40B4-BE49-F238E27FC236}">
                  <a16:creationId xmlns:a16="http://schemas.microsoft.com/office/drawing/2014/main" id="{85F3D593-1851-41A9-A85B-3D843C1C3B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0" y="240"/>
              <a:ext cx="48" cy="144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22" name="Group 93">
            <a:extLst>
              <a:ext uri="{FF2B5EF4-FFF2-40B4-BE49-F238E27FC236}">
                <a16:creationId xmlns:a16="http://schemas.microsoft.com/office/drawing/2014/main" id="{8399EE70-0A77-42FF-A4D9-5211DFE74FFB}"/>
              </a:ext>
            </a:extLst>
          </p:cNvPr>
          <p:cNvGrpSpPr>
            <a:grpSpLocks/>
          </p:cNvGrpSpPr>
          <p:nvPr/>
        </p:nvGrpSpPr>
        <p:grpSpPr bwMode="auto">
          <a:xfrm>
            <a:off x="5316090" y="3073871"/>
            <a:ext cx="152400" cy="533400"/>
            <a:chOff x="1632" y="1248"/>
            <a:chExt cx="96" cy="192"/>
          </a:xfrm>
        </p:grpSpPr>
        <p:grpSp>
          <p:nvGrpSpPr>
            <p:cNvPr id="414" name="Group 94">
              <a:extLst>
                <a:ext uri="{FF2B5EF4-FFF2-40B4-BE49-F238E27FC236}">
                  <a16:creationId xmlns:a16="http://schemas.microsoft.com/office/drawing/2014/main" id="{F4A6ABAA-9379-4281-9FAE-61D36151A9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0" y="1248"/>
              <a:ext cx="48" cy="192"/>
              <a:chOff x="1200" y="1104"/>
              <a:chExt cx="48" cy="192"/>
            </a:xfrm>
          </p:grpSpPr>
          <p:sp>
            <p:nvSpPr>
              <p:cNvPr id="421" name="Rectangle 95">
                <a:extLst>
                  <a:ext uri="{FF2B5EF4-FFF2-40B4-BE49-F238E27FC236}">
                    <a16:creationId xmlns:a16="http://schemas.microsoft.com/office/drawing/2014/main" id="{289F376E-6A1E-4F1C-ADED-D805A0B03A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104"/>
                <a:ext cx="48" cy="96"/>
              </a:xfrm>
              <a:prstGeom prst="rect">
                <a:avLst/>
              </a:prstGeom>
              <a:gradFill rotWithShape="0">
                <a:gsLst>
                  <a:gs pos="0">
                    <a:srgbClr val="FF99FF">
                      <a:gamma/>
                      <a:shade val="46275"/>
                      <a:invGamma/>
                    </a:srgbClr>
                  </a:gs>
                  <a:gs pos="50000">
                    <a:srgbClr val="FF99FF"/>
                  </a:gs>
                  <a:gs pos="100000">
                    <a:srgbClr val="FF99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22" name="AutoShape 96">
                <a:extLst>
                  <a:ext uri="{FF2B5EF4-FFF2-40B4-BE49-F238E27FC236}">
                    <a16:creationId xmlns:a16="http://schemas.microsoft.com/office/drawing/2014/main" id="{05E178BE-B496-4CBC-B606-ACAEA87392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200"/>
                <a:ext cx="47" cy="96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FF00FF">
                      <a:gamma/>
                      <a:shade val="46275"/>
                      <a:invGamma/>
                    </a:srgbClr>
                  </a:gs>
                  <a:gs pos="50000">
                    <a:srgbClr val="FF00FF"/>
                  </a:gs>
                  <a:gs pos="100000">
                    <a:srgbClr val="FF00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415" name="Group 97">
              <a:extLst>
                <a:ext uri="{FF2B5EF4-FFF2-40B4-BE49-F238E27FC236}">
                  <a16:creationId xmlns:a16="http://schemas.microsoft.com/office/drawing/2014/main" id="{5E09658C-276C-4886-B21F-A78312CBB8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2" y="1248"/>
              <a:ext cx="48" cy="192"/>
              <a:chOff x="1200" y="1104"/>
              <a:chExt cx="48" cy="192"/>
            </a:xfrm>
          </p:grpSpPr>
          <p:sp>
            <p:nvSpPr>
              <p:cNvPr id="419" name="Rectangle 98">
                <a:extLst>
                  <a:ext uri="{FF2B5EF4-FFF2-40B4-BE49-F238E27FC236}">
                    <a16:creationId xmlns:a16="http://schemas.microsoft.com/office/drawing/2014/main" id="{7C7BDAC9-F910-475D-9070-3019A9F809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104"/>
                <a:ext cx="48" cy="96"/>
              </a:xfrm>
              <a:prstGeom prst="rect">
                <a:avLst/>
              </a:prstGeom>
              <a:gradFill rotWithShape="0">
                <a:gsLst>
                  <a:gs pos="0">
                    <a:srgbClr val="FF99FF">
                      <a:gamma/>
                      <a:shade val="46275"/>
                      <a:invGamma/>
                    </a:srgbClr>
                  </a:gs>
                  <a:gs pos="50000">
                    <a:srgbClr val="FF99FF"/>
                  </a:gs>
                  <a:gs pos="100000">
                    <a:srgbClr val="FF99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20" name="AutoShape 99">
                <a:extLst>
                  <a:ext uri="{FF2B5EF4-FFF2-40B4-BE49-F238E27FC236}">
                    <a16:creationId xmlns:a16="http://schemas.microsoft.com/office/drawing/2014/main" id="{838F7BD2-CCC9-45B7-B5A8-D94F8EDFCC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200"/>
                <a:ext cx="47" cy="96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FF00FF">
                      <a:gamma/>
                      <a:shade val="46275"/>
                      <a:invGamma/>
                    </a:srgbClr>
                  </a:gs>
                  <a:gs pos="50000">
                    <a:srgbClr val="FF00FF"/>
                  </a:gs>
                  <a:gs pos="100000">
                    <a:srgbClr val="FF00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416" name="Group 100">
              <a:extLst>
                <a:ext uri="{FF2B5EF4-FFF2-40B4-BE49-F238E27FC236}">
                  <a16:creationId xmlns:a16="http://schemas.microsoft.com/office/drawing/2014/main" id="{1F70E6EC-AE42-42B8-955C-8876AB2C95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56" y="1248"/>
              <a:ext cx="48" cy="192"/>
              <a:chOff x="1200" y="1104"/>
              <a:chExt cx="48" cy="192"/>
            </a:xfrm>
          </p:grpSpPr>
          <p:sp>
            <p:nvSpPr>
              <p:cNvPr id="417" name="Rectangle 101">
                <a:extLst>
                  <a:ext uri="{FF2B5EF4-FFF2-40B4-BE49-F238E27FC236}">
                    <a16:creationId xmlns:a16="http://schemas.microsoft.com/office/drawing/2014/main" id="{7AFA49D7-17F5-4601-AB75-3BF28BBC15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104"/>
                <a:ext cx="48" cy="96"/>
              </a:xfrm>
              <a:prstGeom prst="rect">
                <a:avLst/>
              </a:prstGeom>
              <a:gradFill rotWithShape="0">
                <a:gsLst>
                  <a:gs pos="0">
                    <a:srgbClr val="FF99FF">
                      <a:gamma/>
                      <a:shade val="46275"/>
                      <a:invGamma/>
                    </a:srgbClr>
                  </a:gs>
                  <a:gs pos="50000">
                    <a:srgbClr val="FF99FF"/>
                  </a:gs>
                  <a:gs pos="100000">
                    <a:srgbClr val="FF99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18" name="AutoShape 102">
                <a:extLst>
                  <a:ext uri="{FF2B5EF4-FFF2-40B4-BE49-F238E27FC236}">
                    <a16:creationId xmlns:a16="http://schemas.microsoft.com/office/drawing/2014/main" id="{1D4489A6-725B-4859-8A18-DBCC07FC2B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200"/>
                <a:ext cx="47" cy="96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FF00FF">
                      <a:gamma/>
                      <a:shade val="46275"/>
                      <a:invGamma/>
                    </a:srgbClr>
                  </a:gs>
                  <a:gs pos="50000">
                    <a:srgbClr val="FF00FF"/>
                  </a:gs>
                  <a:gs pos="100000">
                    <a:srgbClr val="FF00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cxnSp>
        <p:nvCxnSpPr>
          <p:cNvPr id="23" name="AutoShape 103">
            <a:extLst>
              <a:ext uri="{FF2B5EF4-FFF2-40B4-BE49-F238E27FC236}">
                <a16:creationId xmlns:a16="http://schemas.microsoft.com/office/drawing/2014/main" id="{A5995C48-D6C5-432F-8C78-E3014A8BDD7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182774" y="3391705"/>
            <a:ext cx="435923" cy="248375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AutoShape 105">
            <a:extLst>
              <a:ext uri="{FF2B5EF4-FFF2-40B4-BE49-F238E27FC236}">
                <a16:creationId xmlns:a16="http://schemas.microsoft.com/office/drawing/2014/main" id="{E35E1B4D-7D8D-4335-B43F-418EB617B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5890" y="4315296"/>
            <a:ext cx="76200" cy="222250"/>
          </a:xfrm>
          <a:prstGeom prst="octagon">
            <a:avLst>
              <a:gd name="adj" fmla="val 29287"/>
            </a:avLst>
          </a:prstGeom>
          <a:gradFill rotWithShape="0">
            <a:gsLst>
              <a:gs pos="0">
                <a:srgbClr val="99FF99">
                  <a:gamma/>
                  <a:shade val="46275"/>
                  <a:invGamma/>
                </a:srgbClr>
              </a:gs>
              <a:gs pos="50000">
                <a:srgbClr val="99FF99"/>
              </a:gs>
              <a:gs pos="100000">
                <a:srgbClr val="99FF99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" name="AutoShape 106">
            <a:extLst>
              <a:ext uri="{FF2B5EF4-FFF2-40B4-BE49-F238E27FC236}">
                <a16:creationId xmlns:a16="http://schemas.microsoft.com/office/drawing/2014/main" id="{76D3CDCE-4A1F-4FB8-87FB-87FAAEC71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5890" y="4537546"/>
            <a:ext cx="76200" cy="220663"/>
          </a:xfrm>
          <a:prstGeom prst="octagon">
            <a:avLst>
              <a:gd name="adj" fmla="val 29287"/>
            </a:avLst>
          </a:prstGeom>
          <a:gradFill rotWithShape="0">
            <a:gsLst>
              <a:gs pos="0">
                <a:srgbClr val="66FF66">
                  <a:gamma/>
                  <a:shade val="46275"/>
                  <a:invGamma/>
                </a:srgbClr>
              </a:gs>
              <a:gs pos="50000">
                <a:srgbClr val="66FF66"/>
              </a:gs>
              <a:gs pos="100000">
                <a:srgbClr val="66FF66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" name="AutoShape 107">
            <a:extLst>
              <a:ext uri="{FF2B5EF4-FFF2-40B4-BE49-F238E27FC236}">
                <a16:creationId xmlns:a16="http://schemas.microsoft.com/office/drawing/2014/main" id="{72C264C4-0105-467D-8F4E-9A4E73776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303" y="4758208"/>
            <a:ext cx="74613" cy="166688"/>
          </a:xfrm>
          <a:prstGeom prst="octagon">
            <a:avLst>
              <a:gd name="adj" fmla="val 29287"/>
            </a:avLst>
          </a:prstGeom>
          <a:gradFill rotWithShape="0">
            <a:gsLst>
              <a:gs pos="0">
                <a:srgbClr val="00CC00">
                  <a:gamma/>
                  <a:shade val="46275"/>
                  <a:invGamma/>
                </a:srgbClr>
              </a:gs>
              <a:gs pos="50000">
                <a:srgbClr val="00CC00"/>
              </a:gs>
              <a:gs pos="100000">
                <a:srgbClr val="00CC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28" name="Group 108">
            <a:extLst>
              <a:ext uri="{FF2B5EF4-FFF2-40B4-BE49-F238E27FC236}">
                <a16:creationId xmlns:a16="http://schemas.microsoft.com/office/drawing/2014/main" id="{4ED3425C-88B9-47C3-AABD-9F26E196781F}"/>
              </a:ext>
            </a:extLst>
          </p:cNvPr>
          <p:cNvGrpSpPr>
            <a:grpSpLocks/>
          </p:cNvGrpSpPr>
          <p:nvPr/>
        </p:nvGrpSpPr>
        <p:grpSpPr bwMode="auto">
          <a:xfrm>
            <a:off x="3868290" y="4315296"/>
            <a:ext cx="76200" cy="609600"/>
            <a:chOff x="1296" y="1344"/>
            <a:chExt cx="48" cy="528"/>
          </a:xfrm>
        </p:grpSpPr>
        <p:sp>
          <p:nvSpPr>
            <p:cNvPr id="411" name="AutoShape 109">
              <a:extLst>
                <a:ext uri="{FF2B5EF4-FFF2-40B4-BE49-F238E27FC236}">
                  <a16:creationId xmlns:a16="http://schemas.microsoft.com/office/drawing/2014/main" id="{73AA0A19-A33F-450E-B8E9-49A3E9352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1344"/>
              <a:ext cx="48" cy="192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99FF99">
                    <a:gamma/>
                    <a:shade val="46275"/>
                    <a:invGamma/>
                  </a:srgbClr>
                </a:gs>
                <a:gs pos="50000">
                  <a:srgbClr val="99FF99"/>
                </a:gs>
                <a:gs pos="100000">
                  <a:srgbClr val="99FF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12" name="AutoShape 110">
              <a:extLst>
                <a:ext uri="{FF2B5EF4-FFF2-40B4-BE49-F238E27FC236}">
                  <a16:creationId xmlns:a16="http://schemas.microsoft.com/office/drawing/2014/main" id="{76731977-15B5-46D1-AF15-8A07C8124C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1536"/>
              <a:ext cx="48" cy="192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66FF66">
                    <a:gamma/>
                    <a:shade val="46275"/>
                    <a:invGamma/>
                  </a:srgbClr>
                </a:gs>
                <a:gs pos="5000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13" name="AutoShape 111">
              <a:extLst>
                <a:ext uri="{FF2B5EF4-FFF2-40B4-BE49-F238E27FC236}">
                  <a16:creationId xmlns:a16="http://schemas.microsoft.com/office/drawing/2014/main" id="{F85C9AD4-95C5-4A01-A39A-FBAF5B5C5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1728"/>
              <a:ext cx="48" cy="144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CC00">
                    <a:gamma/>
                    <a:shade val="46275"/>
                    <a:invGamma/>
                  </a:srgbClr>
                </a:gs>
                <a:gs pos="50000">
                  <a:srgbClr val="00CC00"/>
                </a:gs>
                <a:gs pos="100000">
                  <a:srgbClr val="00CC00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29" name="Group 112">
            <a:extLst>
              <a:ext uri="{FF2B5EF4-FFF2-40B4-BE49-F238E27FC236}">
                <a16:creationId xmlns:a16="http://schemas.microsoft.com/office/drawing/2014/main" id="{C441716E-CD84-45E6-9EE2-D04030B8508F}"/>
              </a:ext>
            </a:extLst>
          </p:cNvPr>
          <p:cNvGrpSpPr>
            <a:grpSpLocks/>
          </p:cNvGrpSpPr>
          <p:nvPr/>
        </p:nvGrpSpPr>
        <p:grpSpPr bwMode="auto">
          <a:xfrm>
            <a:off x="4020690" y="4315296"/>
            <a:ext cx="76200" cy="609600"/>
            <a:chOff x="1296" y="1344"/>
            <a:chExt cx="48" cy="528"/>
          </a:xfrm>
        </p:grpSpPr>
        <p:sp>
          <p:nvSpPr>
            <p:cNvPr id="408" name="AutoShape 113">
              <a:extLst>
                <a:ext uri="{FF2B5EF4-FFF2-40B4-BE49-F238E27FC236}">
                  <a16:creationId xmlns:a16="http://schemas.microsoft.com/office/drawing/2014/main" id="{AE929430-E1DC-468E-8832-AF396AFE1B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1344"/>
              <a:ext cx="48" cy="192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99FF99">
                    <a:gamma/>
                    <a:shade val="46275"/>
                    <a:invGamma/>
                  </a:srgbClr>
                </a:gs>
                <a:gs pos="50000">
                  <a:srgbClr val="99FF99"/>
                </a:gs>
                <a:gs pos="100000">
                  <a:srgbClr val="99FF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09" name="AutoShape 114">
              <a:extLst>
                <a:ext uri="{FF2B5EF4-FFF2-40B4-BE49-F238E27FC236}">
                  <a16:creationId xmlns:a16="http://schemas.microsoft.com/office/drawing/2014/main" id="{9F42C020-04C4-4014-92CB-14FCED1FFA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1536"/>
              <a:ext cx="48" cy="192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66FF66">
                    <a:gamma/>
                    <a:shade val="46275"/>
                    <a:invGamma/>
                  </a:srgbClr>
                </a:gs>
                <a:gs pos="5000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10" name="AutoShape 115">
              <a:extLst>
                <a:ext uri="{FF2B5EF4-FFF2-40B4-BE49-F238E27FC236}">
                  <a16:creationId xmlns:a16="http://schemas.microsoft.com/office/drawing/2014/main" id="{1A1636CC-5CD7-46BE-9DE6-B35A10A6EA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1728"/>
              <a:ext cx="48" cy="144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CC00">
                    <a:gamma/>
                    <a:shade val="46275"/>
                    <a:invGamma/>
                  </a:srgbClr>
                </a:gs>
                <a:gs pos="50000">
                  <a:srgbClr val="00CC00"/>
                </a:gs>
                <a:gs pos="100000">
                  <a:srgbClr val="00CC00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30" name="Text Box 116">
            <a:extLst>
              <a:ext uri="{FF2B5EF4-FFF2-40B4-BE49-F238E27FC236}">
                <a16:creationId xmlns:a16="http://schemas.microsoft.com/office/drawing/2014/main" id="{D20FC281-6FEE-45BD-BA81-D76DF890D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772" y="4063965"/>
            <a:ext cx="10906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/>
              <a:t>Pro-caspase-8</a:t>
            </a:r>
          </a:p>
        </p:txBody>
      </p:sp>
      <p:grpSp>
        <p:nvGrpSpPr>
          <p:cNvPr id="31" name="Group 117">
            <a:extLst>
              <a:ext uri="{FF2B5EF4-FFF2-40B4-BE49-F238E27FC236}">
                <a16:creationId xmlns:a16="http://schemas.microsoft.com/office/drawing/2014/main" id="{85D3B661-83B1-4687-BEDA-E287DEA098C9}"/>
              </a:ext>
            </a:extLst>
          </p:cNvPr>
          <p:cNvGrpSpPr>
            <a:grpSpLocks/>
          </p:cNvGrpSpPr>
          <p:nvPr/>
        </p:nvGrpSpPr>
        <p:grpSpPr bwMode="auto">
          <a:xfrm>
            <a:off x="5316090" y="3607271"/>
            <a:ext cx="152400" cy="609600"/>
            <a:chOff x="1488" y="1296"/>
            <a:chExt cx="96" cy="384"/>
          </a:xfrm>
        </p:grpSpPr>
        <p:grpSp>
          <p:nvGrpSpPr>
            <p:cNvPr id="396" name="Group 118">
              <a:extLst>
                <a:ext uri="{FF2B5EF4-FFF2-40B4-BE49-F238E27FC236}">
                  <a16:creationId xmlns:a16="http://schemas.microsoft.com/office/drawing/2014/main" id="{E6C6B796-6ED9-4C6C-AC62-8D14045DD9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8" y="1296"/>
              <a:ext cx="48" cy="384"/>
              <a:chOff x="1296" y="1344"/>
              <a:chExt cx="48" cy="528"/>
            </a:xfrm>
          </p:grpSpPr>
          <p:sp>
            <p:nvSpPr>
              <p:cNvPr id="405" name="AutoShape 119">
                <a:extLst>
                  <a:ext uri="{FF2B5EF4-FFF2-40B4-BE49-F238E27FC236}">
                    <a16:creationId xmlns:a16="http://schemas.microsoft.com/office/drawing/2014/main" id="{9ABCA501-92D2-4728-974D-6A318C3787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344"/>
                <a:ext cx="48" cy="192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99FF99">
                      <a:gamma/>
                      <a:shade val="46275"/>
                      <a:invGamma/>
                    </a:srgbClr>
                  </a:gs>
                  <a:gs pos="50000">
                    <a:srgbClr val="99FF99"/>
                  </a:gs>
                  <a:gs pos="100000">
                    <a:srgbClr val="99FF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06" name="AutoShape 120">
                <a:extLst>
                  <a:ext uri="{FF2B5EF4-FFF2-40B4-BE49-F238E27FC236}">
                    <a16:creationId xmlns:a16="http://schemas.microsoft.com/office/drawing/2014/main" id="{265D60A9-07AB-4F79-822A-3E62A21211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536"/>
                <a:ext cx="48" cy="192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66FF66">
                      <a:gamma/>
                      <a:shade val="46275"/>
                      <a:invGamma/>
                    </a:srgbClr>
                  </a:gs>
                  <a:gs pos="50000">
                    <a:srgbClr val="66FF66"/>
                  </a:gs>
                  <a:gs pos="100000">
                    <a:srgbClr val="66FF66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07" name="AutoShape 121">
                <a:extLst>
                  <a:ext uri="{FF2B5EF4-FFF2-40B4-BE49-F238E27FC236}">
                    <a16:creationId xmlns:a16="http://schemas.microsoft.com/office/drawing/2014/main" id="{6829736C-F9AA-46DB-B6ED-AF172B9C8B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728"/>
                <a:ext cx="48" cy="144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00CC00">
                      <a:gamma/>
                      <a:shade val="46275"/>
                      <a:invGamma/>
                    </a:srgbClr>
                  </a:gs>
                  <a:gs pos="5000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397" name="Group 122">
              <a:extLst>
                <a:ext uri="{FF2B5EF4-FFF2-40B4-BE49-F238E27FC236}">
                  <a16:creationId xmlns:a16="http://schemas.microsoft.com/office/drawing/2014/main" id="{7EFF2A5D-D2AB-485A-9315-AC17D8E734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36" y="1296"/>
              <a:ext cx="48" cy="384"/>
              <a:chOff x="1296" y="1344"/>
              <a:chExt cx="48" cy="528"/>
            </a:xfrm>
          </p:grpSpPr>
          <p:sp>
            <p:nvSpPr>
              <p:cNvPr id="402" name="AutoShape 123">
                <a:extLst>
                  <a:ext uri="{FF2B5EF4-FFF2-40B4-BE49-F238E27FC236}">
                    <a16:creationId xmlns:a16="http://schemas.microsoft.com/office/drawing/2014/main" id="{D5851657-C439-4344-A3F4-745B7FBE83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344"/>
                <a:ext cx="48" cy="192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99FF99">
                      <a:gamma/>
                      <a:shade val="46275"/>
                      <a:invGamma/>
                    </a:srgbClr>
                  </a:gs>
                  <a:gs pos="50000">
                    <a:srgbClr val="99FF99"/>
                  </a:gs>
                  <a:gs pos="100000">
                    <a:srgbClr val="99FF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03" name="AutoShape 124">
                <a:extLst>
                  <a:ext uri="{FF2B5EF4-FFF2-40B4-BE49-F238E27FC236}">
                    <a16:creationId xmlns:a16="http://schemas.microsoft.com/office/drawing/2014/main" id="{B5E92007-1AED-4934-BC8B-D8057A2815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536"/>
                <a:ext cx="48" cy="192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66FF66">
                      <a:gamma/>
                      <a:shade val="46275"/>
                      <a:invGamma/>
                    </a:srgbClr>
                  </a:gs>
                  <a:gs pos="50000">
                    <a:srgbClr val="66FF66"/>
                  </a:gs>
                  <a:gs pos="100000">
                    <a:srgbClr val="66FF66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04" name="AutoShape 125">
                <a:extLst>
                  <a:ext uri="{FF2B5EF4-FFF2-40B4-BE49-F238E27FC236}">
                    <a16:creationId xmlns:a16="http://schemas.microsoft.com/office/drawing/2014/main" id="{21F1625F-330D-4C20-B473-A7F8E880FA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728"/>
                <a:ext cx="48" cy="144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00CC00">
                      <a:gamma/>
                      <a:shade val="46275"/>
                      <a:invGamma/>
                    </a:srgbClr>
                  </a:gs>
                  <a:gs pos="5000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398" name="Group 126">
              <a:extLst>
                <a:ext uri="{FF2B5EF4-FFF2-40B4-BE49-F238E27FC236}">
                  <a16:creationId xmlns:a16="http://schemas.microsoft.com/office/drawing/2014/main" id="{51050FA6-AB18-4BB8-AA08-DCAAC688ED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12" y="1296"/>
              <a:ext cx="48" cy="384"/>
              <a:chOff x="1296" y="1344"/>
              <a:chExt cx="48" cy="528"/>
            </a:xfrm>
          </p:grpSpPr>
          <p:sp>
            <p:nvSpPr>
              <p:cNvPr id="399" name="AutoShape 127">
                <a:extLst>
                  <a:ext uri="{FF2B5EF4-FFF2-40B4-BE49-F238E27FC236}">
                    <a16:creationId xmlns:a16="http://schemas.microsoft.com/office/drawing/2014/main" id="{1732C1E4-2EE1-4FBB-A84C-F528B950FD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344"/>
                <a:ext cx="48" cy="192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99FF99">
                      <a:gamma/>
                      <a:shade val="46275"/>
                      <a:invGamma/>
                    </a:srgbClr>
                  </a:gs>
                  <a:gs pos="50000">
                    <a:srgbClr val="99FF99"/>
                  </a:gs>
                  <a:gs pos="100000">
                    <a:srgbClr val="99FF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00" name="AutoShape 128">
                <a:extLst>
                  <a:ext uri="{FF2B5EF4-FFF2-40B4-BE49-F238E27FC236}">
                    <a16:creationId xmlns:a16="http://schemas.microsoft.com/office/drawing/2014/main" id="{7FC8F0FC-B482-405C-A98B-315B0F0ADC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536"/>
                <a:ext cx="48" cy="192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66FF66">
                      <a:gamma/>
                      <a:shade val="46275"/>
                      <a:invGamma/>
                    </a:srgbClr>
                  </a:gs>
                  <a:gs pos="50000">
                    <a:srgbClr val="66FF66"/>
                  </a:gs>
                  <a:gs pos="100000">
                    <a:srgbClr val="66FF66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01" name="AutoShape 129">
                <a:extLst>
                  <a:ext uri="{FF2B5EF4-FFF2-40B4-BE49-F238E27FC236}">
                    <a16:creationId xmlns:a16="http://schemas.microsoft.com/office/drawing/2014/main" id="{8EB45CC4-7B5F-4068-808F-7D89D11AB6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728"/>
                <a:ext cx="48" cy="144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00CC00">
                      <a:gamma/>
                      <a:shade val="46275"/>
                      <a:invGamma/>
                    </a:srgbClr>
                  </a:gs>
                  <a:gs pos="5000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cxnSp>
        <p:nvCxnSpPr>
          <p:cNvPr id="32" name="AutoShape 130">
            <a:extLst>
              <a:ext uri="{FF2B5EF4-FFF2-40B4-BE49-F238E27FC236}">
                <a16:creationId xmlns:a16="http://schemas.microsoft.com/office/drawing/2014/main" id="{17DDFF06-011D-4829-B472-FCE12E95B62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232133" y="4085589"/>
            <a:ext cx="474574" cy="353959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95" name="Group 415">
            <a:extLst>
              <a:ext uri="{FF2B5EF4-FFF2-40B4-BE49-F238E27FC236}">
                <a16:creationId xmlns:a16="http://schemas.microsoft.com/office/drawing/2014/main" id="{C7D8D233-412A-4842-8BFC-EF9C9A701307}"/>
              </a:ext>
            </a:extLst>
          </p:cNvPr>
          <p:cNvGrpSpPr>
            <a:grpSpLocks/>
          </p:cNvGrpSpPr>
          <p:nvPr/>
        </p:nvGrpSpPr>
        <p:grpSpPr bwMode="auto">
          <a:xfrm>
            <a:off x="5239890" y="4886796"/>
            <a:ext cx="266700" cy="220663"/>
            <a:chOff x="1488" y="2165"/>
            <a:chExt cx="168" cy="139"/>
          </a:xfrm>
        </p:grpSpPr>
        <p:sp>
          <p:nvSpPr>
            <p:cNvPr id="170" name="AutoShape 416">
              <a:extLst>
                <a:ext uri="{FF2B5EF4-FFF2-40B4-BE49-F238E27FC236}">
                  <a16:creationId xmlns:a16="http://schemas.microsoft.com/office/drawing/2014/main" id="{1F9CD7AC-072A-47F9-B125-DF39FABDB5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2165"/>
              <a:ext cx="48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66FF66">
                    <a:gamma/>
                    <a:shade val="46275"/>
                    <a:invGamma/>
                  </a:srgbClr>
                </a:gs>
                <a:gs pos="5000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1" name="AutoShape 417">
              <a:extLst>
                <a:ext uri="{FF2B5EF4-FFF2-40B4-BE49-F238E27FC236}">
                  <a16:creationId xmlns:a16="http://schemas.microsoft.com/office/drawing/2014/main" id="{EA09DA8C-EEC3-447C-9D9E-BD6A843738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190"/>
              <a:ext cx="48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CC00">
                    <a:gamma/>
                    <a:shade val="46275"/>
                    <a:invGamma/>
                  </a:srgbClr>
                </a:gs>
                <a:gs pos="50000">
                  <a:srgbClr val="00CC00"/>
                </a:gs>
                <a:gs pos="100000">
                  <a:srgbClr val="00CC00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2" name="AutoShape 418">
              <a:extLst>
                <a:ext uri="{FF2B5EF4-FFF2-40B4-BE49-F238E27FC236}">
                  <a16:creationId xmlns:a16="http://schemas.microsoft.com/office/drawing/2014/main" id="{9F73B126-01A2-4D23-82BA-FFF955BCC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0" y="2190"/>
              <a:ext cx="48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CC00">
                    <a:gamma/>
                    <a:shade val="46275"/>
                    <a:invGamma/>
                  </a:srgbClr>
                </a:gs>
                <a:gs pos="50000">
                  <a:srgbClr val="00CC00"/>
                </a:gs>
                <a:gs pos="100000">
                  <a:srgbClr val="00CC00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3" name="AutoShape 419">
              <a:extLst>
                <a:ext uri="{FF2B5EF4-FFF2-40B4-BE49-F238E27FC236}">
                  <a16:creationId xmlns:a16="http://schemas.microsoft.com/office/drawing/2014/main" id="{42FB5120-83C3-4B9D-BA1B-238AF4344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8" y="2165"/>
              <a:ext cx="48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66FF66">
                    <a:gamma/>
                    <a:shade val="46275"/>
                    <a:invGamma/>
                  </a:srgbClr>
                </a:gs>
                <a:gs pos="5000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96" name="Line 420">
            <a:extLst>
              <a:ext uri="{FF2B5EF4-FFF2-40B4-BE49-F238E27FC236}">
                <a16:creationId xmlns:a16="http://schemas.microsoft.com/office/drawing/2014/main" id="{EF9800CE-4F57-4F07-A883-B653F15933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90703" y="4264496"/>
            <a:ext cx="1588" cy="547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8" name="Text Box 422">
            <a:extLst>
              <a:ext uri="{FF2B5EF4-FFF2-40B4-BE49-F238E27FC236}">
                <a16:creationId xmlns:a16="http://schemas.microsoft.com/office/drawing/2014/main" id="{2E257322-64C8-4DA1-8E40-78182DA1F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8433" y="4395946"/>
            <a:ext cx="885307" cy="37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100"/>
              </a:lnSpc>
            </a:pPr>
            <a:r>
              <a:rPr lang="en-US" altLang="ja-JP" sz="1200" dirty="0"/>
              <a:t>     </a:t>
            </a:r>
            <a:r>
              <a:rPr lang="en-US" altLang="ja-JP" sz="1200" b="1" dirty="0"/>
              <a:t>Auto</a:t>
            </a:r>
          </a:p>
          <a:p>
            <a:pPr>
              <a:lnSpc>
                <a:spcPts val="1100"/>
              </a:lnSpc>
            </a:pPr>
            <a:r>
              <a:rPr lang="en-US" altLang="ja-JP" sz="1200" b="1" dirty="0"/>
              <a:t>proteolysis</a:t>
            </a:r>
          </a:p>
        </p:txBody>
      </p:sp>
      <p:sp>
        <p:nvSpPr>
          <p:cNvPr id="99" name="Text Box 423">
            <a:extLst>
              <a:ext uri="{FF2B5EF4-FFF2-40B4-BE49-F238E27FC236}">
                <a16:creationId xmlns:a16="http://schemas.microsoft.com/office/drawing/2014/main" id="{091326E9-02AD-4C7C-A27F-5F8D2C5B1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0460" y="5057454"/>
            <a:ext cx="9247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/>
              <a:t>Active form</a:t>
            </a:r>
          </a:p>
        </p:txBody>
      </p:sp>
      <p:sp>
        <p:nvSpPr>
          <p:cNvPr id="110" name="Text Box 438">
            <a:extLst>
              <a:ext uri="{FF2B5EF4-FFF2-40B4-BE49-F238E27FC236}">
                <a16:creationId xmlns:a16="http://schemas.microsoft.com/office/drawing/2014/main" id="{43122062-5D13-409E-B603-2D577FE2E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3390" y="2859558"/>
            <a:ext cx="368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000" b="1" i="1"/>
              <a:t>DD</a:t>
            </a:r>
          </a:p>
        </p:txBody>
      </p:sp>
      <p:sp>
        <p:nvSpPr>
          <p:cNvPr id="111" name="Rectangle 439">
            <a:extLst>
              <a:ext uri="{FF2B5EF4-FFF2-40B4-BE49-F238E27FC236}">
                <a16:creationId xmlns:a16="http://schemas.microsoft.com/office/drawing/2014/main" id="{D6D02341-6E13-4E89-A841-8228E938D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3390" y="3402483"/>
            <a:ext cx="368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000" b="1" i="1"/>
              <a:t>DD</a:t>
            </a:r>
          </a:p>
        </p:txBody>
      </p:sp>
      <p:sp>
        <p:nvSpPr>
          <p:cNvPr id="112" name="Text Box 440">
            <a:extLst>
              <a:ext uri="{FF2B5EF4-FFF2-40B4-BE49-F238E27FC236}">
                <a16:creationId xmlns:a16="http://schemas.microsoft.com/office/drawing/2014/main" id="{F97985B6-0624-45B7-804E-416FE2F8F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3390" y="3667596"/>
            <a:ext cx="4524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000" b="1" i="1"/>
              <a:t>DED</a:t>
            </a:r>
          </a:p>
        </p:txBody>
      </p:sp>
      <p:sp>
        <p:nvSpPr>
          <p:cNvPr id="113" name="Rectangle 441">
            <a:extLst>
              <a:ext uri="{FF2B5EF4-FFF2-40B4-BE49-F238E27FC236}">
                <a16:creationId xmlns:a16="http://schemas.microsoft.com/office/drawing/2014/main" id="{94340E64-B5F5-4E43-B367-770D938B0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752" y="4325532"/>
            <a:ext cx="4524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000" b="1" i="1" dirty="0"/>
              <a:t>DED</a:t>
            </a:r>
          </a:p>
        </p:txBody>
      </p:sp>
      <p:sp>
        <p:nvSpPr>
          <p:cNvPr id="128" name="Rectangle 460">
            <a:extLst>
              <a:ext uri="{FF2B5EF4-FFF2-40B4-BE49-F238E27FC236}">
                <a16:creationId xmlns:a16="http://schemas.microsoft.com/office/drawing/2014/main" id="{F219D01D-0E92-4C53-8A99-8B588BCE9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9" y="2775789"/>
            <a:ext cx="2072049" cy="4571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9" name="AutoShape 461">
            <a:extLst>
              <a:ext uri="{FF2B5EF4-FFF2-40B4-BE49-F238E27FC236}">
                <a16:creationId xmlns:a16="http://schemas.microsoft.com/office/drawing/2014/main" id="{70C578EE-12F3-4C45-B1F5-747BAC12113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006278" y="2630958"/>
            <a:ext cx="76200" cy="2667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99FF">
                  <a:gamma/>
                  <a:shade val="46275"/>
                  <a:invGamma/>
                </a:srgbClr>
              </a:gs>
              <a:gs pos="50000">
                <a:srgbClr val="FF99FF"/>
              </a:gs>
              <a:gs pos="100000">
                <a:srgbClr val="FF99FF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0" name="AutoShape 462">
            <a:extLst>
              <a:ext uri="{FF2B5EF4-FFF2-40B4-BE49-F238E27FC236}">
                <a16:creationId xmlns:a16="http://schemas.microsoft.com/office/drawing/2014/main" id="{9DFC9651-AE8D-44FC-B0AD-94EDBFE9CEA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387278" y="2630958"/>
            <a:ext cx="76200" cy="2667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99FF">
                  <a:gamma/>
                  <a:shade val="46275"/>
                  <a:invGamma/>
                </a:srgbClr>
              </a:gs>
              <a:gs pos="50000">
                <a:srgbClr val="FF99FF"/>
              </a:gs>
              <a:gs pos="100000">
                <a:srgbClr val="FF99FF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1" name="Rectangle 463">
            <a:extLst>
              <a:ext uri="{FF2B5EF4-FFF2-40B4-BE49-F238E27FC236}">
                <a16:creationId xmlns:a16="http://schemas.microsoft.com/office/drawing/2014/main" id="{CF682532-A568-4431-9F17-FA798B5C1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2028" y="2554062"/>
            <a:ext cx="736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/>
              <a:t>Perforin</a:t>
            </a:r>
          </a:p>
        </p:txBody>
      </p:sp>
      <p:sp>
        <p:nvSpPr>
          <p:cNvPr id="132" name="Oval 464">
            <a:extLst>
              <a:ext uri="{FF2B5EF4-FFF2-40B4-BE49-F238E27FC236}">
                <a16:creationId xmlns:a16="http://schemas.microsoft.com/office/drawing/2014/main" id="{730362DB-CE7D-48B1-9902-ECA422AE9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9089" y="2302346"/>
            <a:ext cx="76200" cy="1524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" name="Oval 465">
            <a:extLst>
              <a:ext uri="{FF2B5EF4-FFF2-40B4-BE49-F238E27FC236}">
                <a16:creationId xmlns:a16="http://schemas.microsoft.com/office/drawing/2014/main" id="{0B009FC2-BCF7-4284-8804-8D576457E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5040" y="2507133"/>
            <a:ext cx="76200" cy="152400"/>
          </a:xfrm>
          <a:prstGeom prst="ellipse">
            <a:avLst/>
          </a:prstGeom>
          <a:gradFill rotWithShape="0">
            <a:gsLst>
              <a:gs pos="0">
                <a:srgbClr val="FF6699"/>
              </a:gs>
              <a:gs pos="100000">
                <a:srgbClr val="FF66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5" name="Oval 467">
            <a:extLst>
              <a:ext uri="{FF2B5EF4-FFF2-40B4-BE49-F238E27FC236}">
                <a16:creationId xmlns:a16="http://schemas.microsoft.com/office/drawing/2014/main" id="{F1A9B481-B5F4-428C-AA54-136C2B245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4240" y="2964333"/>
            <a:ext cx="76200" cy="152400"/>
          </a:xfrm>
          <a:prstGeom prst="ellipse">
            <a:avLst/>
          </a:prstGeom>
          <a:gradFill rotWithShape="0">
            <a:gsLst>
              <a:gs pos="0">
                <a:srgbClr val="FF6699"/>
              </a:gs>
              <a:gs pos="100000">
                <a:srgbClr val="FF66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6" name="Oval 468">
            <a:extLst>
              <a:ext uri="{FF2B5EF4-FFF2-40B4-BE49-F238E27FC236}">
                <a16:creationId xmlns:a16="http://schemas.microsoft.com/office/drawing/2014/main" id="{A262BA48-02F1-4952-902F-254AFA8FC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2340" y="2773833"/>
            <a:ext cx="76200" cy="152400"/>
          </a:xfrm>
          <a:prstGeom prst="ellipse">
            <a:avLst/>
          </a:prstGeom>
          <a:gradFill rotWithShape="0">
            <a:gsLst>
              <a:gs pos="0">
                <a:srgbClr val="FF6699"/>
              </a:gs>
              <a:gs pos="100000">
                <a:srgbClr val="FF66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7" name="Oval 469">
            <a:extLst>
              <a:ext uri="{FF2B5EF4-FFF2-40B4-BE49-F238E27FC236}">
                <a16:creationId xmlns:a16="http://schemas.microsoft.com/office/drawing/2014/main" id="{39690424-7FD4-491F-98C3-3F03A708B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9940" y="3162771"/>
            <a:ext cx="76200" cy="152400"/>
          </a:xfrm>
          <a:prstGeom prst="ellipse">
            <a:avLst/>
          </a:prstGeom>
          <a:gradFill rotWithShape="0">
            <a:gsLst>
              <a:gs pos="0">
                <a:srgbClr val="FF6699"/>
              </a:gs>
              <a:gs pos="100000">
                <a:srgbClr val="FF66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8" name="Oval 470">
            <a:extLst>
              <a:ext uri="{FF2B5EF4-FFF2-40B4-BE49-F238E27FC236}">
                <a16:creationId xmlns:a16="http://schemas.microsoft.com/office/drawing/2014/main" id="{7D33812F-AF72-43A7-B048-ABF311B3E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3140" y="3238971"/>
            <a:ext cx="76200" cy="152400"/>
          </a:xfrm>
          <a:prstGeom prst="ellipse">
            <a:avLst/>
          </a:prstGeom>
          <a:gradFill rotWithShape="0">
            <a:gsLst>
              <a:gs pos="0">
                <a:srgbClr val="FF6699"/>
              </a:gs>
              <a:gs pos="100000">
                <a:srgbClr val="FF66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0" name="Oval 472">
            <a:extLst>
              <a:ext uri="{FF2B5EF4-FFF2-40B4-BE49-F238E27FC236}">
                <a16:creationId xmlns:a16="http://schemas.microsoft.com/office/drawing/2014/main" id="{05C398D5-82E2-4568-A78C-1C1C9F181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7386" y="2056401"/>
            <a:ext cx="76200" cy="152400"/>
          </a:xfrm>
          <a:prstGeom prst="ellipse">
            <a:avLst/>
          </a:prstGeom>
          <a:gradFill rotWithShape="0">
            <a:gsLst>
              <a:gs pos="0">
                <a:srgbClr val="FF6699"/>
              </a:gs>
              <a:gs pos="100000">
                <a:srgbClr val="FF66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1" name="Oval 473">
            <a:extLst>
              <a:ext uri="{FF2B5EF4-FFF2-40B4-BE49-F238E27FC236}">
                <a16:creationId xmlns:a16="http://schemas.microsoft.com/office/drawing/2014/main" id="{954F435F-76FF-49F6-B866-C1175B2CD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2340" y="2172171"/>
            <a:ext cx="76200" cy="152400"/>
          </a:xfrm>
          <a:prstGeom prst="ellipse">
            <a:avLst/>
          </a:prstGeom>
          <a:gradFill rotWithShape="0">
            <a:gsLst>
              <a:gs pos="0">
                <a:srgbClr val="FF6699"/>
              </a:gs>
              <a:gs pos="100000">
                <a:srgbClr val="FF66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2" name="Text Box 474">
            <a:extLst>
              <a:ext uri="{FF2B5EF4-FFF2-40B4-BE49-F238E27FC236}">
                <a16:creationId xmlns:a16="http://schemas.microsoft.com/office/drawing/2014/main" id="{7AA5E614-5504-4773-8DDD-5F4CD3937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1768" y="1981714"/>
            <a:ext cx="94795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/>
              <a:t>Granzyme B</a:t>
            </a:r>
          </a:p>
        </p:txBody>
      </p:sp>
      <p:sp>
        <p:nvSpPr>
          <p:cNvPr id="143" name="AutoShape 475">
            <a:extLst>
              <a:ext uri="{FF2B5EF4-FFF2-40B4-BE49-F238E27FC236}">
                <a16:creationId xmlns:a16="http://schemas.microsoft.com/office/drawing/2014/main" id="{D8D2EDFB-D849-4249-B2B6-B6F789E83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1015" y="3964458"/>
            <a:ext cx="76200" cy="222250"/>
          </a:xfrm>
          <a:prstGeom prst="octagon">
            <a:avLst>
              <a:gd name="adj" fmla="val 29287"/>
            </a:avLst>
          </a:prstGeom>
          <a:gradFill rotWithShape="0">
            <a:gsLst>
              <a:gs pos="0">
                <a:srgbClr val="99FF99">
                  <a:gamma/>
                  <a:shade val="46275"/>
                  <a:invGamma/>
                </a:srgbClr>
              </a:gs>
              <a:gs pos="50000">
                <a:srgbClr val="99FF99"/>
              </a:gs>
              <a:gs pos="100000">
                <a:srgbClr val="99FF99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4" name="AutoShape 476">
            <a:extLst>
              <a:ext uri="{FF2B5EF4-FFF2-40B4-BE49-F238E27FC236}">
                <a16:creationId xmlns:a16="http://schemas.microsoft.com/office/drawing/2014/main" id="{F5E200A3-E848-452C-B2F4-D1C6AFEBF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1015" y="4186708"/>
            <a:ext cx="76200" cy="220663"/>
          </a:xfrm>
          <a:prstGeom prst="octagon">
            <a:avLst>
              <a:gd name="adj" fmla="val 29287"/>
            </a:avLst>
          </a:prstGeom>
          <a:gradFill rotWithShape="0">
            <a:gsLst>
              <a:gs pos="0">
                <a:srgbClr val="66FF66">
                  <a:gamma/>
                  <a:shade val="46275"/>
                  <a:invGamma/>
                </a:srgbClr>
              </a:gs>
              <a:gs pos="50000">
                <a:srgbClr val="66FF66"/>
              </a:gs>
              <a:gs pos="100000">
                <a:srgbClr val="66FF66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5" name="AutoShape 477">
            <a:extLst>
              <a:ext uri="{FF2B5EF4-FFF2-40B4-BE49-F238E27FC236}">
                <a16:creationId xmlns:a16="http://schemas.microsoft.com/office/drawing/2014/main" id="{9F15BE1F-6277-4617-B1B5-CC8A4A0BE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9428" y="4407371"/>
            <a:ext cx="74613" cy="166688"/>
          </a:xfrm>
          <a:prstGeom prst="octagon">
            <a:avLst>
              <a:gd name="adj" fmla="val 29287"/>
            </a:avLst>
          </a:prstGeom>
          <a:gradFill rotWithShape="0">
            <a:gsLst>
              <a:gs pos="0">
                <a:srgbClr val="00CC00">
                  <a:gamma/>
                  <a:shade val="46275"/>
                  <a:invGamma/>
                </a:srgbClr>
              </a:gs>
              <a:gs pos="50000">
                <a:srgbClr val="00CC00"/>
              </a:gs>
              <a:gs pos="100000">
                <a:srgbClr val="00CC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146" name="Group 478">
            <a:extLst>
              <a:ext uri="{FF2B5EF4-FFF2-40B4-BE49-F238E27FC236}">
                <a16:creationId xmlns:a16="http://schemas.microsoft.com/office/drawing/2014/main" id="{CF1587E8-833C-4C53-9BB6-25F6C0067101}"/>
              </a:ext>
            </a:extLst>
          </p:cNvPr>
          <p:cNvGrpSpPr>
            <a:grpSpLocks/>
          </p:cNvGrpSpPr>
          <p:nvPr/>
        </p:nvGrpSpPr>
        <p:grpSpPr bwMode="auto">
          <a:xfrm>
            <a:off x="2963415" y="3964458"/>
            <a:ext cx="76200" cy="609600"/>
            <a:chOff x="1296" y="1344"/>
            <a:chExt cx="48" cy="528"/>
          </a:xfrm>
        </p:grpSpPr>
        <p:sp>
          <p:nvSpPr>
            <p:cNvPr id="159" name="AutoShape 479">
              <a:extLst>
                <a:ext uri="{FF2B5EF4-FFF2-40B4-BE49-F238E27FC236}">
                  <a16:creationId xmlns:a16="http://schemas.microsoft.com/office/drawing/2014/main" id="{95A228B5-5F77-4F8C-AF91-13ACFE623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1344"/>
              <a:ext cx="48" cy="192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99FF99">
                    <a:gamma/>
                    <a:shade val="46275"/>
                    <a:invGamma/>
                  </a:srgbClr>
                </a:gs>
                <a:gs pos="50000">
                  <a:srgbClr val="99FF99"/>
                </a:gs>
                <a:gs pos="100000">
                  <a:srgbClr val="99FF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0" name="AutoShape 480">
              <a:extLst>
                <a:ext uri="{FF2B5EF4-FFF2-40B4-BE49-F238E27FC236}">
                  <a16:creationId xmlns:a16="http://schemas.microsoft.com/office/drawing/2014/main" id="{A48E2386-C8CF-4A4D-A5DD-1E868AB81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1536"/>
              <a:ext cx="48" cy="192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66FF66">
                    <a:gamma/>
                    <a:shade val="46275"/>
                    <a:invGamma/>
                  </a:srgbClr>
                </a:gs>
                <a:gs pos="5000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1" name="AutoShape 481">
              <a:extLst>
                <a:ext uri="{FF2B5EF4-FFF2-40B4-BE49-F238E27FC236}">
                  <a16:creationId xmlns:a16="http://schemas.microsoft.com/office/drawing/2014/main" id="{2A9ED26E-11AB-4C2D-AF99-7EC0A4251E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1728"/>
              <a:ext cx="48" cy="144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CC00">
                    <a:gamma/>
                    <a:shade val="46275"/>
                    <a:invGamma/>
                  </a:srgbClr>
                </a:gs>
                <a:gs pos="50000">
                  <a:srgbClr val="00CC00"/>
                </a:gs>
                <a:gs pos="100000">
                  <a:srgbClr val="00CC00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47" name="Group 482">
            <a:extLst>
              <a:ext uri="{FF2B5EF4-FFF2-40B4-BE49-F238E27FC236}">
                <a16:creationId xmlns:a16="http://schemas.microsoft.com/office/drawing/2014/main" id="{EF3C49FB-0274-40F1-9AA9-153A1C87C545}"/>
              </a:ext>
            </a:extLst>
          </p:cNvPr>
          <p:cNvGrpSpPr>
            <a:grpSpLocks/>
          </p:cNvGrpSpPr>
          <p:nvPr/>
        </p:nvGrpSpPr>
        <p:grpSpPr bwMode="auto">
          <a:xfrm>
            <a:off x="3115815" y="3964458"/>
            <a:ext cx="76200" cy="609600"/>
            <a:chOff x="1296" y="1344"/>
            <a:chExt cx="48" cy="528"/>
          </a:xfrm>
        </p:grpSpPr>
        <p:sp>
          <p:nvSpPr>
            <p:cNvPr id="156" name="AutoShape 483">
              <a:extLst>
                <a:ext uri="{FF2B5EF4-FFF2-40B4-BE49-F238E27FC236}">
                  <a16:creationId xmlns:a16="http://schemas.microsoft.com/office/drawing/2014/main" id="{9EEB574E-C223-4E3A-99A0-78306C59BB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1344"/>
              <a:ext cx="48" cy="192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99FF99">
                    <a:gamma/>
                    <a:shade val="46275"/>
                    <a:invGamma/>
                  </a:srgbClr>
                </a:gs>
                <a:gs pos="50000">
                  <a:srgbClr val="99FF99"/>
                </a:gs>
                <a:gs pos="100000">
                  <a:srgbClr val="99FF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7" name="AutoShape 484">
              <a:extLst>
                <a:ext uri="{FF2B5EF4-FFF2-40B4-BE49-F238E27FC236}">
                  <a16:creationId xmlns:a16="http://schemas.microsoft.com/office/drawing/2014/main" id="{B9077374-707E-40D2-B45C-2F90D90CA9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1536"/>
              <a:ext cx="48" cy="192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66FF66">
                    <a:gamma/>
                    <a:shade val="46275"/>
                    <a:invGamma/>
                  </a:srgbClr>
                </a:gs>
                <a:gs pos="5000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8" name="AutoShape 485">
              <a:extLst>
                <a:ext uri="{FF2B5EF4-FFF2-40B4-BE49-F238E27FC236}">
                  <a16:creationId xmlns:a16="http://schemas.microsoft.com/office/drawing/2014/main" id="{D488AEFC-EF42-4A51-8096-2A5C3DB8A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1728"/>
              <a:ext cx="48" cy="144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CC00">
                    <a:gamma/>
                    <a:shade val="46275"/>
                    <a:invGamma/>
                  </a:srgbClr>
                </a:gs>
                <a:gs pos="50000">
                  <a:srgbClr val="00CC00"/>
                </a:gs>
                <a:gs pos="100000">
                  <a:srgbClr val="00CC00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48" name="Text Box 486">
            <a:extLst>
              <a:ext uri="{FF2B5EF4-FFF2-40B4-BE49-F238E27FC236}">
                <a16:creationId xmlns:a16="http://schemas.microsoft.com/office/drawing/2014/main" id="{33AFD119-0CE9-4A5A-92FF-3A21538D9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7640" y="3554883"/>
            <a:ext cx="10906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/>
              <a:t>Pro-caspase-8</a:t>
            </a:r>
          </a:p>
        </p:txBody>
      </p:sp>
      <p:sp>
        <p:nvSpPr>
          <p:cNvPr id="149" name="Rectangle 487">
            <a:extLst>
              <a:ext uri="{FF2B5EF4-FFF2-40B4-BE49-F238E27FC236}">
                <a16:creationId xmlns:a16="http://schemas.microsoft.com/office/drawing/2014/main" id="{B047067A-FEE3-425D-8077-75300D4F3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515" y="3942233"/>
            <a:ext cx="4524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000" b="1" i="1"/>
              <a:t>DED</a:t>
            </a:r>
          </a:p>
        </p:txBody>
      </p:sp>
      <p:sp>
        <p:nvSpPr>
          <p:cNvPr id="150" name="Rectangle 488">
            <a:extLst>
              <a:ext uri="{FF2B5EF4-FFF2-40B4-BE49-F238E27FC236}">
                <a16:creationId xmlns:a16="http://schemas.microsoft.com/office/drawing/2014/main" id="{BD0781A8-C174-456A-871A-9CA4F447A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9065" y="3691408"/>
            <a:ext cx="11668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/>
              <a:t>Pro-caspase-10</a:t>
            </a:r>
          </a:p>
        </p:txBody>
      </p:sp>
      <p:sp>
        <p:nvSpPr>
          <p:cNvPr id="151" name="Oval 489">
            <a:extLst>
              <a:ext uri="{FF2B5EF4-FFF2-40B4-BE49-F238E27FC236}">
                <a16:creationId xmlns:a16="http://schemas.microsoft.com/office/drawing/2014/main" id="{55B1DEB7-F9D0-422B-B4F7-A71B6982C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3740" y="3438996"/>
            <a:ext cx="76200" cy="152400"/>
          </a:xfrm>
          <a:prstGeom prst="ellipse">
            <a:avLst/>
          </a:prstGeom>
          <a:gradFill rotWithShape="0">
            <a:gsLst>
              <a:gs pos="0">
                <a:srgbClr val="FF6699"/>
              </a:gs>
              <a:gs pos="100000">
                <a:srgbClr val="FF66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2" name="Oval 490">
            <a:extLst>
              <a:ext uri="{FF2B5EF4-FFF2-40B4-BE49-F238E27FC236}">
                <a16:creationId xmlns:a16="http://schemas.microsoft.com/office/drawing/2014/main" id="{D546B279-5AFD-431F-95AE-E6E9B084D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6140" y="3378671"/>
            <a:ext cx="76200" cy="152400"/>
          </a:xfrm>
          <a:prstGeom prst="ellipse">
            <a:avLst/>
          </a:prstGeom>
          <a:gradFill rotWithShape="0">
            <a:gsLst>
              <a:gs pos="0">
                <a:srgbClr val="FF6699"/>
              </a:gs>
              <a:gs pos="100000">
                <a:srgbClr val="FF66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" name="Line 491">
            <a:extLst>
              <a:ext uri="{FF2B5EF4-FFF2-40B4-BE49-F238E27FC236}">
                <a16:creationId xmlns:a16="http://schemas.microsoft.com/office/drawing/2014/main" id="{B874BBF9-F75A-46E6-8A77-FDA1125F4F4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23740" y="4647083"/>
            <a:ext cx="0" cy="352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54" name="Line 492">
            <a:extLst>
              <a:ext uri="{FF2B5EF4-FFF2-40B4-BE49-F238E27FC236}">
                <a16:creationId xmlns:a16="http://schemas.microsoft.com/office/drawing/2014/main" id="{47FE7EBE-CC3B-41F0-94EB-640197A68DA6}"/>
              </a:ext>
            </a:extLst>
          </p:cNvPr>
          <p:cNvSpPr>
            <a:spLocks noChangeShapeType="1"/>
          </p:cNvSpPr>
          <p:nvPr/>
        </p:nvSpPr>
        <p:spPr bwMode="auto">
          <a:xfrm>
            <a:off x="3023740" y="4999508"/>
            <a:ext cx="2139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55" name="Text Box 493">
            <a:extLst>
              <a:ext uri="{FF2B5EF4-FFF2-40B4-BE49-F238E27FC236}">
                <a16:creationId xmlns:a16="http://schemas.microsoft.com/office/drawing/2014/main" id="{ADF27385-E998-4D0B-BEA1-69B6C4EEB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2328" y="4985221"/>
            <a:ext cx="17557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/>
              <a:t>Cleavage by granzyne B</a:t>
            </a:r>
          </a:p>
        </p:txBody>
      </p:sp>
      <p:sp>
        <p:nvSpPr>
          <p:cNvPr id="499" name="テキスト ボックス 498">
            <a:extLst>
              <a:ext uri="{FF2B5EF4-FFF2-40B4-BE49-F238E27FC236}">
                <a16:creationId xmlns:a16="http://schemas.microsoft.com/office/drawing/2014/main" id="{55C93C2B-5925-4FEC-8F9D-281DE70745FD}"/>
              </a:ext>
            </a:extLst>
          </p:cNvPr>
          <p:cNvSpPr txBox="1"/>
          <p:nvPr/>
        </p:nvSpPr>
        <p:spPr>
          <a:xfrm>
            <a:off x="274938" y="2807113"/>
            <a:ext cx="1538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i="1" dirty="0"/>
              <a:t>Target cell membrane</a:t>
            </a:r>
            <a:endParaRPr kumimoji="1" lang="ja-JP" altLang="en-US" sz="1200" i="1" dirty="0"/>
          </a:p>
        </p:txBody>
      </p:sp>
      <p:sp>
        <p:nvSpPr>
          <p:cNvPr id="501" name="楕円 500">
            <a:extLst>
              <a:ext uri="{FF2B5EF4-FFF2-40B4-BE49-F238E27FC236}">
                <a16:creationId xmlns:a16="http://schemas.microsoft.com/office/drawing/2014/main" id="{7CEC8FBB-A48E-4775-984C-96285E1E97CF}"/>
              </a:ext>
            </a:extLst>
          </p:cNvPr>
          <p:cNvSpPr/>
          <p:nvPr/>
        </p:nvSpPr>
        <p:spPr>
          <a:xfrm>
            <a:off x="1223016" y="5349336"/>
            <a:ext cx="1967292" cy="109124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02" name="図 501">
            <a:extLst>
              <a:ext uri="{FF2B5EF4-FFF2-40B4-BE49-F238E27FC236}">
                <a16:creationId xmlns:a16="http://schemas.microsoft.com/office/drawing/2014/main" id="{C355DAF6-EC2B-452D-B231-A8E9A40FC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011336" y="5379612"/>
            <a:ext cx="297499" cy="1113010"/>
          </a:xfrm>
          <a:prstGeom prst="rect">
            <a:avLst/>
          </a:prstGeom>
        </p:spPr>
      </p:pic>
      <p:sp>
        <p:nvSpPr>
          <p:cNvPr id="523" name="テキスト ボックス 522">
            <a:extLst>
              <a:ext uri="{FF2B5EF4-FFF2-40B4-BE49-F238E27FC236}">
                <a16:creationId xmlns:a16="http://schemas.microsoft.com/office/drawing/2014/main" id="{E79D0547-180E-420C-859C-14BCB267690E}"/>
              </a:ext>
            </a:extLst>
          </p:cNvPr>
          <p:cNvSpPr txBox="1"/>
          <p:nvPr/>
        </p:nvSpPr>
        <p:spPr>
          <a:xfrm>
            <a:off x="1424051" y="5477226"/>
            <a:ext cx="750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/>
              <a:t>Nuclear</a:t>
            </a:r>
            <a:endParaRPr kumimoji="1" lang="ja-JP" altLang="en-US" sz="1400" i="1" dirty="0"/>
          </a:p>
        </p:txBody>
      </p:sp>
      <p:sp>
        <p:nvSpPr>
          <p:cNvPr id="524" name="テキスト ボックス 523">
            <a:extLst>
              <a:ext uri="{FF2B5EF4-FFF2-40B4-BE49-F238E27FC236}">
                <a16:creationId xmlns:a16="http://schemas.microsoft.com/office/drawing/2014/main" id="{5557D9DE-F88C-41BF-9D8C-D741E0E8BE36}"/>
              </a:ext>
            </a:extLst>
          </p:cNvPr>
          <p:cNvSpPr txBox="1"/>
          <p:nvPr/>
        </p:nvSpPr>
        <p:spPr>
          <a:xfrm>
            <a:off x="1396547" y="5947448"/>
            <a:ext cx="5148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/>
              <a:t>DNA</a:t>
            </a:r>
            <a:endParaRPr kumimoji="1" lang="ja-JP" altLang="en-US" sz="1400" i="1" dirty="0"/>
          </a:p>
        </p:txBody>
      </p:sp>
      <p:sp>
        <p:nvSpPr>
          <p:cNvPr id="720" name="テキスト ボックス 719">
            <a:extLst>
              <a:ext uri="{FF2B5EF4-FFF2-40B4-BE49-F238E27FC236}">
                <a16:creationId xmlns:a16="http://schemas.microsoft.com/office/drawing/2014/main" id="{5E6E28A4-FC34-4971-8689-95F1E0559359}"/>
              </a:ext>
            </a:extLst>
          </p:cNvPr>
          <p:cNvSpPr txBox="1"/>
          <p:nvPr/>
        </p:nvSpPr>
        <p:spPr>
          <a:xfrm>
            <a:off x="1778306" y="6002826"/>
            <a:ext cx="12875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solidFill>
                  <a:srgbClr val="C00000"/>
                </a:solidFill>
              </a:rPr>
              <a:t>DNA</a:t>
            </a:r>
            <a:r>
              <a:rPr lang="ja-JP" altLang="en-US" sz="1200" b="1" dirty="0">
                <a:solidFill>
                  <a:srgbClr val="C00000"/>
                </a:solidFill>
              </a:rPr>
              <a:t> </a:t>
            </a:r>
            <a:r>
              <a:rPr lang="en-US" altLang="ja-JP" sz="1200" b="1" dirty="0">
                <a:solidFill>
                  <a:srgbClr val="C00000"/>
                </a:solidFill>
              </a:rPr>
              <a:t>degradation</a:t>
            </a:r>
            <a:endParaRPr kumimoji="1" lang="ja-JP" altLang="en-US" sz="1200" b="1" dirty="0">
              <a:solidFill>
                <a:srgbClr val="C00000"/>
              </a:solidFill>
            </a:endParaRPr>
          </a:p>
        </p:txBody>
      </p:sp>
      <p:grpSp>
        <p:nvGrpSpPr>
          <p:cNvPr id="724" name="Group 25">
            <a:extLst>
              <a:ext uri="{FF2B5EF4-FFF2-40B4-BE49-F238E27FC236}">
                <a16:creationId xmlns:a16="http://schemas.microsoft.com/office/drawing/2014/main" id="{11C7CEDF-94F2-4A8E-88F2-2EF8104F2B14}"/>
              </a:ext>
            </a:extLst>
          </p:cNvPr>
          <p:cNvGrpSpPr>
            <a:grpSpLocks/>
          </p:cNvGrpSpPr>
          <p:nvPr/>
        </p:nvGrpSpPr>
        <p:grpSpPr bwMode="auto">
          <a:xfrm>
            <a:off x="7359591" y="4419187"/>
            <a:ext cx="319088" cy="639762"/>
            <a:chOff x="2487" y="1757"/>
            <a:chExt cx="201" cy="403"/>
          </a:xfrm>
        </p:grpSpPr>
        <p:sp>
          <p:nvSpPr>
            <p:cNvPr id="796" name="AutoShape 26">
              <a:extLst>
                <a:ext uri="{FF2B5EF4-FFF2-40B4-BE49-F238E27FC236}">
                  <a16:creationId xmlns:a16="http://schemas.microsoft.com/office/drawing/2014/main" id="{660BC51E-5042-4C2A-B084-B71148A0C6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19125">
              <a:off x="2511" y="1757"/>
              <a:ext cx="48" cy="173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9933">
                    <a:gamma/>
                    <a:shade val="46275"/>
                    <a:invGamma/>
                  </a:srgbClr>
                </a:gs>
                <a:gs pos="5000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97" name="AutoShape 27">
              <a:extLst>
                <a:ext uri="{FF2B5EF4-FFF2-40B4-BE49-F238E27FC236}">
                  <a16:creationId xmlns:a16="http://schemas.microsoft.com/office/drawing/2014/main" id="{669A9B2A-13F4-452E-B797-4B3F5CB65C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5" y="1930"/>
              <a:ext cx="48" cy="134"/>
            </a:xfrm>
            <a:prstGeom prst="diamond">
              <a:avLst/>
            </a:prstGeom>
            <a:gradFill rotWithShape="0">
              <a:gsLst>
                <a:gs pos="0">
                  <a:srgbClr val="FF6600">
                    <a:gamma/>
                    <a:shade val="46275"/>
                    <a:invGamma/>
                  </a:srgbClr>
                </a:gs>
                <a:gs pos="50000">
                  <a:srgbClr val="FF6600"/>
                </a:gs>
                <a:gs pos="100000">
                  <a:srgbClr val="FF66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98" name="AutoShape 28">
              <a:extLst>
                <a:ext uri="{FF2B5EF4-FFF2-40B4-BE49-F238E27FC236}">
                  <a16:creationId xmlns:a16="http://schemas.microsoft.com/office/drawing/2014/main" id="{3752F45B-0DCF-4AD6-8E1E-B89A6DCDE7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69324">
              <a:off x="2487" y="2016"/>
              <a:ext cx="48" cy="144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5050">
                    <a:gamma/>
                    <a:shade val="46275"/>
                    <a:invGamma/>
                  </a:srgbClr>
                </a:gs>
                <a:gs pos="5000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99" name="AutoShape 29">
              <a:extLst>
                <a:ext uri="{FF2B5EF4-FFF2-40B4-BE49-F238E27FC236}">
                  <a16:creationId xmlns:a16="http://schemas.microsoft.com/office/drawing/2014/main" id="{0EBC4035-5141-4050-8753-C062F8A0E7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83240">
              <a:off x="2637" y="2016"/>
              <a:ext cx="51" cy="144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5050">
                    <a:gamma/>
                    <a:shade val="46275"/>
                    <a:invGamma/>
                  </a:srgbClr>
                </a:gs>
                <a:gs pos="5000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00" name="AutoShape 30">
              <a:extLst>
                <a:ext uri="{FF2B5EF4-FFF2-40B4-BE49-F238E27FC236}">
                  <a16:creationId xmlns:a16="http://schemas.microsoft.com/office/drawing/2014/main" id="{092CB7C5-0F00-452D-8DE8-E8AAD11EA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9" y="1930"/>
              <a:ext cx="48" cy="134"/>
            </a:xfrm>
            <a:prstGeom prst="diamond">
              <a:avLst/>
            </a:prstGeom>
            <a:gradFill rotWithShape="0">
              <a:gsLst>
                <a:gs pos="0">
                  <a:srgbClr val="FF6600">
                    <a:gamma/>
                    <a:shade val="46275"/>
                    <a:invGamma/>
                  </a:srgbClr>
                </a:gs>
                <a:gs pos="50000">
                  <a:srgbClr val="FF6600"/>
                </a:gs>
                <a:gs pos="100000">
                  <a:srgbClr val="FF66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01" name="AutoShape 31">
              <a:extLst>
                <a:ext uri="{FF2B5EF4-FFF2-40B4-BE49-F238E27FC236}">
                  <a16:creationId xmlns:a16="http://schemas.microsoft.com/office/drawing/2014/main" id="{3250F480-34AB-4AAE-9EF9-8A47744B7B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12332">
              <a:off x="2613" y="1757"/>
              <a:ext cx="48" cy="173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9933">
                    <a:gamma/>
                    <a:shade val="46275"/>
                    <a:invGamma/>
                  </a:srgbClr>
                </a:gs>
                <a:gs pos="5000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725" name="Text Box 32">
            <a:extLst>
              <a:ext uri="{FF2B5EF4-FFF2-40B4-BE49-F238E27FC236}">
                <a16:creationId xmlns:a16="http://schemas.microsoft.com/office/drawing/2014/main" id="{0DE665A9-FBD3-46B8-AF44-AA07A9589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614" y="4195578"/>
            <a:ext cx="6318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/>
              <a:t>Apaf-1</a:t>
            </a:r>
          </a:p>
        </p:txBody>
      </p:sp>
      <p:grpSp>
        <p:nvGrpSpPr>
          <p:cNvPr id="726" name="Group 33">
            <a:extLst>
              <a:ext uri="{FF2B5EF4-FFF2-40B4-BE49-F238E27FC236}">
                <a16:creationId xmlns:a16="http://schemas.microsoft.com/office/drawing/2014/main" id="{FCE8AE54-7653-4C69-9FDF-40079C594131}"/>
              </a:ext>
            </a:extLst>
          </p:cNvPr>
          <p:cNvGrpSpPr>
            <a:grpSpLocks/>
          </p:cNvGrpSpPr>
          <p:nvPr/>
        </p:nvGrpSpPr>
        <p:grpSpPr bwMode="auto">
          <a:xfrm>
            <a:off x="7435791" y="4939887"/>
            <a:ext cx="74613" cy="609600"/>
            <a:chOff x="1872" y="2328"/>
            <a:chExt cx="47" cy="384"/>
          </a:xfrm>
        </p:grpSpPr>
        <p:sp>
          <p:nvSpPr>
            <p:cNvPr id="793" name="AutoShape 34">
              <a:extLst>
                <a:ext uri="{FF2B5EF4-FFF2-40B4-BE49-F238E27FC236}">
                  <a16:creationId xmlns:a16="http://schemas.microsoft.com/office/drawing/2014/main" id="{B7CDDAA3-F715-427C-964F-842A234F09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328"/>
              <a:ext cx="47" cy="140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66FFCC">
                    <a:gamma/>
                    <a:shade val="46275"/>
                    <a:invGamma/>
                  </a:srgbClr>
                </a:gs>
                <a:gs pos="50000">
                  <a:srgbClr val="66FFCC"/>
                </a:gs>
                <a:gs pos="100000">
                  <a:srgbClr val="66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94" name="AutoShape 35">
              <a:extLst>
                <a:ext uri="{FF2B5EF4-FFF2-40B4-BE49-F238E27FC236}">
                  <a16:creationId xmlns:a16="http://schemas.microsoft.com/office/drawing/2014/main" id="{4E0B3D73-1D5C-4EA8-8F6B-1A6E92FB4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468"/>
              <a:ext cx="47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FFCC">
                    <a:gamma/>
                    <a:shade val="46275"/>
                    <a:invGamma/>
                  </a:srgbClr>
                </a:gs>
                <a:gs pos="50000">
                  <a:srgbClr val="00FFCC"/>
                </a:gs>
                <a:gs pos="100000">
                  <a:srgbClr val="00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95" name="AutoShape 36">
              <a:extLst>
                <a:ext uri="{FF2B5EF4-FFF2-40B4-BE49-F238E27FC236}">
                  <a16:creationId xmlns:a16="http://schemas.microsoft.com/office/drawing/2014/main" id="{3144979A-3C7C-49B1-881C-8FC6D13911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607"/>
              <a:ext cx="47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9999">
                    <a:gamma/>
                    <a:shade val="46275"/>
                    <a:invGamma/>
                  </a:srgbClr>
                </a:gs>
                <a:gs pos="50000">
                  <a:srgbClr val="009999"/>
                </a:gs>
                <a:gs pos="100000">
                  <a:srgbClr val="0099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727" name="Group 37">
            <a:extLst>
              <a:ext uri="{FF2B5EF4-FFF2-40B4-BE49-F238E27FC236}">
                <a16:creationId xmlns:a16="http://schemas.microsoft.com/office/drawing/2014/main" id="{97928BCA-EA1A-44C3-8974-97C75D3963DA}"/>
              </a:ext>
            </a:extLst>
          </p:cNvPr>
          <p:cNvGrpSpPr>
            <a:grpSpLocks/>
          </p:cNvGrpSpPr>
          <p:nvPr/>
        </p:nvGrpSpPr>
        <p:grpSpPr bwMode="auto">
          <a:xfrm>
            <a:off x="7523104" y="4939887"/>
            <a:ext cx="74613" cy="609600"/>
            <a:chOff x="1872" y="2328"/>
            <a:chExt cx="47" cy="384"/>
          </a:xfrm>
        </p:grpSpPr>
        <p:sp>
          <p:nvSpPr>
            <p:cNvPr id="790" name="AutoShape 38">
              <a:extLst>
                <a:ext uri="{FF2B5EF4-FFF2-40B4-BE49-F238E27FC236}">
                  <a16:creationId xmlns:a16="http://schemas.microsoft.com/office/drawing/2014/main" id="{A4FADAA9-1CDB-4943-9931-B641D6BC8B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328"/>
              <a:ext cx="47" cy="140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66FFCC">
                    <a:gamma/>
                    <a:shade val="46275"/>
                    <a:invGamma/>
                  </a:srgbClr>
                </a:gs>
                <a:gs pos="50000">
                  <a:srgbClr val="66FFCC"/>
                </a:gs>
                <a:gs pos="100000">
                  <a:srgbClr val="66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91" name="AutoShape 39">
              <a:extLst>
                <a:ext uri="{FF2B5EF4-FFF2-40B4-BE49-F238E27FC236}">
                  <a16:creationId xmlns:a16="http://schemas.microsoft.com/office/drawing/2014/main" id="{277D2E64-917E-4E81-9B5C-8509B91C17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468"/>
              <a:ext cx="47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FFCC">
                    <a:gamma/>
                    <a:shade val="46275"/>
                    <a:invGamma/>
                  </a:srgbClr>
                </a:gs>
                <a:gs pos="50000">
                  <a:srgbClr val="00FFCC"/>
                </a:gs>
                <a:gs pos="100000">
                  <a:srgbClr val="00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92" name="AutoShape 40">
              <a:extLst>
                <a:ext uri="{FF2B5EF4-FFF2-40B4-BE49-F238E27FC236}">
                  <a16:creationId xmlns:a16="http://schemas.microsoft.com/office/drawing/2014/main" id="{6CCFD01F-0072-492D-973E-1267F4B057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607"/>
              <a:ext cx="47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9999">
                    <a:gamma/>
                    <a:shade val="46275"/>
                    <a:invGamma/>
                  </a:srgbClr>
                </a:gs>
                <a:gs pos="50000">
                  <a:srgbClr val="009999"/>
                </a:gs>
                <a:gs pos="100000">
                  <a:srgbClr val="0099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746" name="Line 92">
            <a:extLst>
              <a:ext uri="{FF2B5EF4-FFF2-40B4-BE49-F238E27FC236}">
                <a16:creationId xmlns:a16="http://schemas.microsoft.com/office/drawing/2014/main" id="{CD09E337-9FE5-4B80-A7D9-1C3D16567B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90703" y="5298785"/>
            <a:ext cx="0" cy="4257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49" name="Rectangle 95">
            <a:extLst>
              <a:ext uri="{FF2B5EF4-FFF2-40B4-BE49-F238E27FC236}">
                <a16:creationId xmlns:a16="http://schemas.microsoft.com/office/drawing/2014/main" id="{82E43FC0-BE65-4BB0-A585-8866E4BDE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5808" y="9457868"/>
            <a:ext cx="9604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/>
              <a:t>Active form</a:t>
            </a:r>
          </a:p>
        </p:txBody>
      </p:sp>
      <p:sp>
        <p:nvSpPr>
          <p:cNvPr id="752" name="Rectangle 98">
            <a:extLst>
              <a:ext uri="{FF2B5EF4-FFF2-40B4-BE49-F238E27FC236}">
                <a16:creationId xmlns:a16="http://schemas.microsoft.com/office/drawing/2014/main" id="{795BC83E-CFAA-423E-9F0B-7475913E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6045" y="10224630"/>
            <a:ext cx="3241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>
                <a:latin typeface="ＭＳ Ｐゴシック" panose="020B0600070205080204" pitchFamily="50" charset="-128"/>
              </a:rPr>
              <a:t>Fig. 4   Activation of Executioner Caspases by </a:t>
            </a:r>
          </a:p>
          <a:p>
            <a:r>
              <a:rPr lang="en-US" altLang="ja-JP" sz="1200" b="1">
                <a:latin typeface="ＭＳ Ｐゴシック" panose="020B0600070205080204" pitchFamily="50" charset="-128"/>
              </a:rPr>
              <a:t>          Upstream Caspases</a:t>
            </a:r>
          </a:p>
        </p:txBody>
      </p:sp>
      <p:sp>
        <p:nvSpPr>
          <p:cNvPr id="753" name="Text Box 99">
            <a:extLst>
              <a:ext uri="{FF2B5EF4-FFF2-40B4-BE49-F238E27FC236}">
                <a16:creationId xmlns:a16="http://schemas.microsoft.com/office/drawing/2014/main" id="{5E0FD214-AD6A-4215-80C6-4B68623BB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2845" y="9884905"/>
            <a:ext cx="1431925" cy="25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000" b="1" i="1">
                <a:latin typeface="ＭＳ Ｐゴシック" panose="020B0600070205080204" pitchFamily="50" charset="-128"/>
              </a:rPr>
              <a:t>MBL technical service</a:t>
            </a:r>
          </a:p>
        </p:txBody>
      </p:sp>
      <p:grpSp>
        <p:nvGrpSpPr>
          <p:cNvPr id="806" name="Group 56">
            <a:extLst>
              <a:ext uri="{FF2B5EF4-FFF2-40B4-BE49-F238E27FC236}">
                <a16:creationId xmlns:a16="http://schemas.microsoft.com/office/drawing/2014/main" id="{866800F9-764C-4B8D-B167-3CB72157DD2C}"/>
              </a:ext>
            </a:extLst>
          </p:cNvPr>
          <p:cNvGrpSpPr>
            <a:grpSpLocks/>
          </p:cNvGrpSpPr>
          <p:nvPr/>
        </p:nvGrpSpPr>
        <p:grpSpPr bwMode="auto">
          <a:xfrm>
            <a:off x="4613775" y="5673623"/>
            <a:ext cx="465138" cy="76200"/>
            <a:chOff x="856" y="1991"/>
            <a:chExt cx="293" cy="48"/>
          </a:xfrm>
        </p:grpSpPr>
        <p:sp>
          <p:nvSpPr>
            <p:cNvPr id="807" name="AutoShape 57">
              <a:extLst>
                <a:ext uri="{FF2B5EF4-FFF2-40B4-BE49-F238E27FC236}">
                  <a16:creationId xmlns:a16="http://schemas.microsoft.com/office/drawing/2014/main" id="{33164A77-99D2-4BEA-B120-3EF6C6E591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57" y="1991"/>
              <a:ext cx="47" cy="4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FF66">
                    <a:gamma/>
                    <a:shade val="46275"/>
                    <a:invGamma/>
                  </a:srgbClr>
                </a:gs>
                <a:gs pos="5000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08" name="AutoShape 58">
              <a:extLst>
                <a:ext uri="{FF2B5EF4-FFF2-40B4-BE49-F238E27FC236}">
                  <a16:creationId xmlns:a16="http://schemas.microsoft.com/office/drawing/2014/main" id="{56492336-5777-4D4A-9C8C-BF03A636FB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951" y="1945"/>
              <a:ext cx="47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09" name="AutoShape 59">
              <a:extLst>
                <a:ext uri="{FF2B5EF4-FFF2-40B4-BE49-F238E27FC236}">
                  <a16:creationId xmlns:a16="http://schemas.microsoft.com/office/drawing/2014/main" id="{F1A88255-932E-423A-8534-18ED2BE408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073" y="1962"/>
              <a:ext cx="47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CCCC00">
                    <a:gamma/>
                    <a:shade val="46275"/>
                    <a:invGamma/>
                  </a:srgbClr>
                </a:gs>
                <a:gs pos="5000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810" name="Group 60">
            <a:extLst>
              <a:ext uri="{FF2B5EF4-FFF2-40B4-BE49-F238E27FC236}">
                <a16:creationId xmlns:a16="http://schemas.microsoft.com/office/drawing/2014/main" id="{CB174BA3-A709-420C-A078-780B864D6BDC}"/>
              </a:ext>
            </a:extLst>
          </p:cNvPr>
          <p:cNvGrpSpPr>
            <a:grpSpLocks/>
          </p:cNvGrpSpPr>
          <p:nvPr/>
        </p:nvGrpSpPr>
        <p:grpSpPr bwMode="auto">
          <a:xfrm>
            <a:off x="4618538" y="5789510"/>
            <a:ext cx="465138" cy="76200"/>
            <a:chOff x="859" y="2064"/>
            <a:chExt cx="293" cy="48"/>
          </a:xfrm>
        </p:grpSpPr>
        <p:sp>
          <p:nvSpPr>
            <p:cNvPr id="811" name="AutoShape 61">
              <a:extLst>
                <a:ext uri="{FF2B5EF4-FFF2-40B4-BE49-F238E27FC236}">
                  <a16:creationId xmlns:a16="http://schemas.microsoft.com/office/drawing/2014/main" id="{427DC9C9-D71D-45C2-B828-52946093C8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60" y="2064"/>
              <a:ext cx="47" cy="4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FF66">
                    <a:gamma/>
                    <a:shade val="46275"/>
                    <a:invGamma/>
                  </a:srgbClr>
                </a:gs>
                <a:gs pos="5000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12" name="AutoShape 62">
              <a:extLst>
                <a:ext uri="{FF2B5EF4-FFF2-40B4-BE49-F238E27FC236}">
                  <a16:creationId xmlns:a16="http://schemas.microsoft.com/office/drawing/2014/main" id="{51F82231-3883-4C16-9B1B-8E0920B8A1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954" y="2018"/>
              <a:ext cx="47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13" name="AutoShape 63">
              <a:extLst>
                <a:ext uri="{FF2B5EF4-FFF2-40B4-BE49-F238E27FC236}">
                  <a16:creationId xmlns:a16="http://schemas.microsoft.com/office/drawing/2014/main" id="{EF83FC8C-6892-487C-A2A9-3DDF3C45CA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076" y="2035"/>
              <a:ext cx="47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CCCC00">
                    <a:gamma/>
                    <a:shade val="46275"/>
                    <a:invGamma/>
                  </a:srgbClr>
                </a:gs>
                <a:gs pos="5000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814" name="Group 64">
            <a:extLst>
              <a:ext uri="{FF2B5EF4-FFF2-40B4-BE49-F238E27FC236}">
                <a16:creationId xmlns:a16="http://schemas.microsoft.com/office/drawing/2014/main" id="{C2DC9F64-D733-4450-AFB1-44A73ECC327D}"/>
              </a:ext>
            </a:extLst>
          </p:cNvPr>
          <p:cNvGrpSpPr>
            <a:grpSpLocks/>
          </p:cNvGrpSpPr>
          <p:nvPr/>
        </p:nvGrpSpPr>
        <p:grpSpPr bwMode="auto">
          <a:xfrm>
            <a:off x="5901238" y="5619648"/>
            <a:ext cx="220663" cy="258762"/>
            <a:chOff x="797" y="2528"/>
            <a:chExt cx="139" cy="163"/>
          </a:xfrm>
        </p:grpSpPr>
        <p:sp>
          <p:nvSpPr>
            <p:cNvPr id="815" name="AutoShape 65">
              <a:extLst>
                <a:ext uri="{FF2B5EF4-FFF2-40B4-BE49-F238E27FC236}">
                  <a16:creationId xmlns:a16="http://schemas.microsoft.com/office/drawing/2014/main" id="{4927E6A4-4A7B-4C42-9619-92CA80B60F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43" y="2482"/>
              <a:ext cx="47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16" name="AutoShape 66">
              <a:extLst>
                <a:ext uri="{FF2B5EF4-FFF2-40B4-BE49-F238E27FC236}">
                  <a16:creationId xmlns:a16="http://schemas.microsoft.com/office/drawing/2014/main" id="{BD762A56-036D-403E-B32F-639B898DFD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43" y="2598"/>
              <a:ext cx="47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17" name="AutoShape 67">
              <a:extLst>
                <a:ext uri="{FF2B5EF4-FFF2-40B4-BE49-F238E27FC236}">
                  <a16:creationId xmlns:a16="http://schemas.microsoft.com/office/drawing/2014/main" id="{21ADD84C-91BD-4E0E-9444-A1E9703439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40" y="2545"/>
              <a:ext cx="47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CCCC00">
                    <a:gamma/>
                    <a:shade val="46275"/>
                    <a:invGamma/>
                  </a:srgbClr>
                </a:gs>
                <a:gs pos="5000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18" name="AutoShape 68">
              <a:extLst>
                <a:ext uri="{FF2B5EF4-FFF2-40B4-BE49-F238E27FC236}">
                  <a16:creationId xmlns:a16="http://schemas.microsoft.com/office/drawing/2014/main" id="{2819F8D2-BBF0-4483-8900-657DE29141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40" y="2568"/>
              <a:ext cx="47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CCCC00">
                    <a:gamma/>
                    <a:shade val="46275"/>
                    <a:invGamma/>
                  </a:srgbClr>
                </a:gs>
                <a:gs pos="5000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819" name="Rectangle 69">
            <a:extLst>
              <a:ext uri="{FF2B5EF4-FFF2-40B4-BE49-F238E27FC236}">
                <a16:creationId xmlns:a16="http://schemas.microsoft.com/office/drawing/2014/main" id="{3C0DB78F-00E6-40A1-A08F-FE56F1791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0833" y="5636513"/>
            <a:ext cx="13569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/>
              <a:t>Pro-caspase-3 or 7</a:t>
            </a:r>
          </a:p>
        </p:txBody>
      </p:sp>
      <p:sp>
        <p:nvSpPr>
          <p:cNvPr id="820" name="Rectangle 70">
            <a:extLst>
              <a:ext uri="{FF2B5EF4-FFF2-40B4-BE49-F238E27FC236}">
                <a16:creationId xmlns:a16="http://schemas.microsoft.com/office/drawing/2014/main" id="{E30DBBAF-50D4-4DB1-BA1E-91D1B747A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100" y="5819673"/>
            <a:ext cx="9604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/>
              <a:t>Active form</a:t>
            </a:r>
          </a:p>
        </p:txBody>
      </p:sp>
      <p:sp>
        <p:nvSpPr>
          <p:cNvPr id="821" name="Line 76">
            <a:extLst>
              <a:ext uri="{FF2B5EF4-FFF2-40B4-BE49-F238E27FC236}">
                <a16:creationId xmlns:a16="http://schemas.microsoft.com/office/drawing/2014/main" id="{F845A52E-4FB9-4826-9A04-2FBF405342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28125" y="5748235"/>
            <a:ext cx="69215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840" name="グループ化 839">
            <a:extLst>
              <a:ext uri="{FF2B5EF4-FFF2-40B4-BE49-F238E27FC236}">
                <a16:creationId xmlns:a16="http://schemas.microsoft.com/office/drawing/2014/main" id="{100F43B4-75FA-47D8-AD13-7BC7BEDC62A3}"/>
              </a:ext>
            </a:extLst>
          </p:cNvPr>
          <p:cNvGrpSpPr/>
          <p:nvPr/>
        </p:nvGrpSpPr>
        <p:grpSpPr>
          <a:xfrm>
            <a:off x="6269434" y="3263740"/>
            <a:ext cx="1901690" cy="390525"/>
            <a:chOff x="6383338" y="2027238"/>
            <a:chExt cx="2262188" cy="390525"/>
          </a:xfrm>
        </p:grpSpPr>
        <p:sp>
          <p:nvSpPr>
            <p:cNvPr id="838" name="Oval 177">
              <a:extLst>
                <a:ext uri="{FF2B5EF4-FFF2-40B4-BE49-F238E27FC236}">
                  <a16:creationId xmlns:a16="http://schemas.microsoft.com/office/drawing/2014/main" id="{6E481289-A7AA-4A91-A3B5-61DCF52C0B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3338" y="2036763"/>
              <a:ext cx="2262188" cy="381000"/>
            </a:xfrm>
            <a:prstGeom prst="ellipse">
              <a:avLst/>
            </a:prstGeom>
            <a:gradFill rotWithShape="0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39" name="Freeform 178">
              <a:extLst>
                <a:ext uri="{FF2B5EF4-FFF2-40B4-BE49-F238E27FC236}">
                  <a16:creationId xmlns:a16="http://schemas.microsoft.com/office/drawing/2014/main" id="{5841665D-DC14-4018-A06F-E85B28927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6701" y="2027238"/>
              <a:ext cx="1762125" cy="357188"/>
            </a:xfrm>
            <a:custGeom>
              <a:avLst/>
              <a:gdLst>
                <a:gd name="T0" fmla="*/ 0 w 1110"/>
                <a:gd name="T1" fmla="*/ 118 h 225"/>
                <a:gd name="T2" fmla="*/ 160 w 1110"/>
                <a:gd name="T3" fmla="*/ 78 h 225"/>
                <a:gd name="T4" fmla="*/ 256 w 1110"/>
                <a:gd name="T5" fmla="*/ 150 h 225"/>
                <a:gd name="T6" fmla="*/ 288 w 1110"/>
                <a:gd name="T7" fmla="*/ 142 h 225"/>
                <a:gd name="T8" fmla="*/ 248 w 1110"/>
                <a:gd name="T9" fmla="*/ 86 h 225"/>
                <a:gd name="T10" fmla="*/ 400 w 1110"/>
                <a:gd name="T11" fmla="*/ 94 h 225"/>
                <a:gd name="T12" fmla="*/ 448 w 1110"/>
                <a:gd name="T13" fmla="*/ 86 h 225"/>
                <a:gd name="T14" fmla="*/ 432 w 1110"/>
                <a:gd name="T15" fmla="*/ 62 h 225"/>
                <a:gd name="T16" fmla="*/ 496 w 1110"/>
                <a:gd name="T17" fmla="*/ 62 h 225"/>
                <a:gd name="T18" fmla="*/ 648 w 1110"/>
                <a:gd name="T19" fmla="*/ 126 h 225"/>
                <a:gd name="T20" fmla="*/ 672 w 1110"/>
                <a:gd name="T21" fmla="*/ 110 h 225"/>
                <a:gd name="T22" fmla="*/ 648 w 1110"/>
                <a:gd name="T23" fmla="*/ 94 h 225"/>
                <a:gd name="T24" fmla="*/ 608 w 1110"/>
                <a:gd name="T25" fmla="*/ 78 h 225"/>
                <a:gd name="T26" fmla="*/ 632 w 1110"/>
                <a:gd name="T27" fmla="*/ 46 h 225"/>
                <a:gd name="T28" fmla="*/ 656 w 1110"/>
                <a:gd name="T29" fmla="*/ 62 h 225"/>
                <a:gd name="T30" fmla="*/ 840 w 1110"/>
                <a:gd name="T31" fmla="*/ 118 h 225"/>
                <a:gd name="T32" fmla="*/ 856 w 1110"/>
                <a:gd name="T33" fmla="*/ 142 h 225"/>
                <a:gd name="T34" fmla="*/ 848 w 1110"/>
                <a:gd name="T35" fmla="*/ 78 h 225"/>
                <a:gd name="T36" fmla="*/ 816 w 1110"/>
                <a:gd name="T37" fmla="*/ 70 h 225"/>
                <a:gd name="T38" fmla="*/ 928 w 1110"/>
                <a:gd name="T39" fmla="*/ 78 h 225"/>
                <a:gd name="T40" fmla="*/ 1024 w 1110"/>
                <a:gd name="T41" fmla="*/ 102 h 225"/>
                <a:gd name="T42" fmla="*/ 1072 w 1110"/>
                <a:gd name="T43" fmla="*/ 158 h 225"/>
                <a:gd name="T44" fmla="*/ 976 w 1110"/>
                <a:gd name="T45" fmla="*/ 174 h 225"/>
                <a:gd name="T46" fmla="*/ 928 w 1110"/>
                <a:gd name="T47" fmla="*/ 190 h 225"/>
                <a:gd name="T48" fmla="*/ 856 w 1110"/>
                <a:gd name="T49" fmla="*/ 182 h 225"/>
                <a:gd name="T50" fmla="*/ 808 w 1110"/>
                <a:gd name="T51" fmla="*/ 150 h 225"/>
                <a:gd name="T52" fmla="*/ 752 w 1110"/>
                <a:gd name="T53" fmla="*/ 142 h 225"/>
                <a:gd name="T54" fmla="*/ 736 w 1110"/>
                <a:gd name="T55" fmla="*/ 174 h 225"/>
                <a:gd name="T56" fmla="*/ 760 w 1110"/>
                <a:gd name="T57" fmla="*/ 198 h 225"/>
                <a:gd name="T58" fmla="*/ 704 w 1110"/>
                <a:gd name="T59" fmla="*/ 214 h 225"/>
                <a:gd name="T60" fmla="*/ 592 w 1110"/>
                <a:gd name="T61" fmla="*/ 182 h 225"/>
                <a:gd name="T62" fmla="*/ 536 w 1110"/>
                <a:gd name="T63" fmla="*/ 118 h 225"/>
                <a:gd name="T64" fmla="*/ 520 w 1110"/>
                <a:gd name="T65" fmla="*/ 206 h 225"/>
                <a:gd name="T66" fmla="*/ 440 w 1110"/>
                <a:gd name="T67" fmla="*/ 214 h 225"/>
                <a:gd name="T68" fmla="*/ 392 w 1110"/>
                <a:gd name="T69" fmla="*/ 174 h 225"/>
                <a:gd name="T70" fmla="*/ 376 w 1110"/>
                <a:gd name="T71" fmla="*/ 150 h 225"/>
                <a:gd name="T72" fmla="*/ 352 w 1110"/>
                <a:gd name="T73" fmla="*/ 134 h 225"/>
                <a:gd name="T74" fmla="*/ 352 w 1110"/>
                <a:gd name="T75" fmla="*/ 190 h 225"/>
                <a:gd name="T76" fmla="*/ 360 w 1110"/>
                <a:gd name="T77" fmla="*/ 214 h 225"/>
                <a:gd name="T78" fmla="*/ 312 w 1110"/>
                <a:gd name="T79" fmla="*/ 198 h 225"/>
                <a:gd name="T80" fmla="*/ 160 w 1110"/>
                <a:gd name="T81" fmla="*/ 198 h 225"/>
                <a:gd name="T82" fmla="*/ 88 w 1110"/>
                <a:gd name="T83" fmla="*/ 166 h 225"/>
                <a:gd name="T84" fmla="*/ 0 w 1110"/>
                <a:gd name="T85" fmla="*/ 118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10" h="225">
                  <a:moveTo>
                    <a:pt x="0" y="118"/>
                  </a:moveTo>
                  <a:cubicBezTo>
                    <a:pt x="55" y="107"/>
                    <a:pt x="105" y="87"/>
                    <a:pt x="160" y="78"/>
                  </a:cubicBezTo>
                  <a:cubicBezTo>
                    <a:pt x="204" y="93"/>
                    <a:pt x="220" y="123"/>
                    <a:pt x="256" y="150"/>
                  </a:cubicBezTo>
                  <a:cubicBezTo>
                    <a:pt x="267" y="147"/>
                    <a:pt x="279" y="149"/>
                    <a:pt x="288" y="142"/>
                  </a:cubicBezTo>
                  <a:cubicBezTo>
                    <a:pt x="322" y="115"/>
                    <a:pt x="265" y="92"/>
                    <a:pt x="248" y="86"/>
                  </a:cubicBezTo>
                  <a:cubicBezTo>
                    <a:pt x="219" y="0"/>
                    <a:pt x="363" y="72"/>
                    <a:pt x="400" y="94"/>
                  </a:cubicBezTo>
                  <a:cubicBezTo>
                    <a:pt x="416" y="142"/>
                    <a:pt x="429" y="114"/>
                    <a:pt x="448" y="86"/>
                  </a:cubicBezTo>
                  <a:cubicBezTo>
                    <a:pt x="443" y="78"/>
                    <a:pt x="430" y="71"/>
                    <a:pt x="432" y="62"/>
                  </a:cubicBezTo>
                  <a:cubicBezTo>
                    <a:pt x="436" y="47"/>
                    <a:pt x="472" y="56"/>
                    <a:pt x="496" y="62"/>
                  </a:cubicBezTo>
                  <a:cubicBezTo>
                    <a:pt x="550" y="77"/>
                    <a:pt x="596" y="109"/>
                    <a:pt x="648" y="126"/>
                  </a:cubicBezTo>
                  <a:cubicBezTo>
                    <a:pt x="656" y="121"/>
                    <a:pt x="672" y="120"/>
                    <a:pt x="672" y="110"/>
                  </a:cubicBezTo>
                  <a:cubicBezTo>
                    <a:pt x="672" y="100"/>
                    <a:pt x="657" y="98"/>
                    <a:pt x="648" y="94"/>
                  </a:cubicBezTo>
                  <a:cubicBezTo>
                    <a:pt x="635" y="88"/>
                    <a:pt x="621" y="83"/>
                    <a:pt x="608" y="78"/>
                  </a:cubicBezTo>
                  <a:cubicBezTo>
                    <a:pt x="601" y="56"/>
                    <a:pt x="586" y="39"/>
                    <a:pt x="632" y="46"/>
                  </a:cubicBezTo>
                  <a:cubicBezTo>
                    <a:pt x="642" y="47"/>
                    <a:pt x="647" y="59"/>
                    <a:pt x="656" y="62"/>
                  </a:cubicBezTo>
                  <a:cubicBezTo>
                    <a:pt x="727" y="83"/>
                    <a:pt x="774" y="78"/>
                    <a:pt x="840" y="118"/>
                  </a:cubicBezTo>
                  <a:cubicBezTo>
                    <a:pt x="845" y="126"/>
                    <a:pt x="854" y="151"/>
                    <a:pt x="856" y="142"/>
                  </a:cubicBezTo>
                  <a:cubicBezTo>
                    <a:pt x="860" y="121"/>
                    <a:pt x="858" y="97"/>
                    <a:pt x="848" y="78"/>
                  </a:cubicBezTo>
                  <a:cubicBezTo>
                    <a:pt x="843" y="68"/>
                    <a:pt x="827" y="73"/>
                    <a:pt x="816" y="70"/>
                  </a:cubicBezTo>
                  <a:cubicBezTo>
                    <a:pt x="854" y="57"/>
                    <a:pt x="889" y="72"/>
                    <a:pt x="928" y="78"/>
                  </a:cubicBezTo>
                  <a:cubicBezTo>
                    <a:pt x="973" y="63"/>
                    <a:pt x="983" y="88"/>
                    <a:pt x="1024" y="102"/>
                  </a:cubicBezTo>
                  <a:cubicBezTo>
                    <a:pt x="1051" y="142"/>
                    <a:pt x="1058" y="115"/>
                    <a:pt x="1072" y="158"/>
                  </a:cubicBezTo>
                  <a:cubicBezTo>
                    <a:pt x="1006" y="180"/>
                    <a:pt x="1110" y="147"/>
                    <a:pt x="976" y="174"/>
                  </a:cubicBezTo>
                  <a:cubicBezTo>
                    <a:pt x="959" y="177"/>
                    <a:pt x="928" y="190"/>
                    <a:pt x="928" y="190"/>
                  </a:cubicBezTo>
                  <a:cubicBezTo>
                    <a:pt x="904" y="187"/>
                    <a:pt x="879" y="190"/>
                    <a:pt x="856" y="182"/>
                  </a:cubicBezTo>
                  <a:cubicBezTo>
                    <a:pt x="838" y="176"/>
                    <a:pt x="827" y="153"/>
                    <a:pt x="808" y="150"/>
                  </a:cubicBezTo>
                  <a:cubicBezTo>
                    <a:pt x="789" y="147"/>
                    <a:pt x="771" y="145"/>
                    <a:pt x="752" y="142"/>
                  </a:cubicBezTo>
                  <a:cubicBezTo>
                    <a:pt x="686" y="182"/>
                    <a:pt x="707" y="155"/>
                    <a:pt x="736" y="174"/>
                  </a:cubicBezTo>
                  <a:cubicBezTo>
                    <a:pt x="745" y="180"/>
                    <a:pt x="752" y="190"/>
                    <a:pt x="760" y="198"/>
                  </a:cubicBezTo>
                  <a:cubicBezTo>
                    <a:pt x="749" y="202"/>
                    <a:pt x="714" y="214"/>
                    <a:pt x="704" y="214"/>
                  </a:cubicBezTo>
                  <a:cubicBezTo>
                    <a:pt x="676" y="214"/>
                    <a:pt x="621" y="189"/>
                    <a:pt x="592" y="182"/>
                  </a:cubicBezTo>
                  <a:cubicBezTo>
                    <a:pt x="575" y="156"/>
                    <a:pt x="553" y="144"/>
                    <a:pt x="536" y="118"/>
                  </a:cubicBezTo>
                  <a:cubicBezTo>
                    <a:pt x="485" y="135"/>
                    <a:pt x="506" y="165"/>
                    <a:pt x="520" y="206"/>
                  </a:cubicBezTo>
                  <a:cubicBezTo>
                    <a:pt x="488" y="214"/>
                    <a:pt x="472" y="225"/>
                    <a:pt x="440" y="214"/>
                  </a:cubicBezTo>
                  <a:cubicBezTo>
                    <a:pt x="401" y="156"/>
                    <a:pt x="453" y="225"/>
                    <a:pt x="392" y="174"/>
                  </a:cubicBezTo>
                  <a:cubicBezTo>
                    <a:pt x="385" y="168"/>
                    <a:pt x="383" y="157"/>
                    <a:pt x="376" y="150"/>
                  </a:cubicBezTo>
                  <a:cubicBezTo>
                    <a:pt x="369" y="143"/>
                    <a:pt x="360" y="139"/>
                    <a:pt x="352" y="134"/>
                  </a:cubicBezTo>
                  <a:cubicBezTo>
                    <a:pt x="341" y="167"/>
                    <a:pt x="341" y="152"/>
                    <a:pt x="352" y="190"/>
                  </a:cubicBezTo>
                  <a:cubicBezTo>
                    <a:pt x="354" y="198"/>
                    <a:pt x="368" y="212"/>
                    <a:pt x="360" y="214"/>
                  </a:cubicBezTo>
                  <a:cubicBezTo>
                    <a:pt x="343" y="217"/>
                    <a:pt x="312" y="198"/>
                    <a:pt x="312" y="198"/>
                  </a:cubicBezTo>
                  <a:cubicBezTo>
                    <a:pt x="231" y="206"/>
                    <a:pt x="238" y="211"/>
                    <a:pt x="160" y="198"/>
                  </a:cubicBezTo>
                  <a:cubicBezTo>
                    <a:pt x="133" y="193"/>
                    <a:pt x="114" y="174"/>
                    <a:pt x="88" y="166"/>
                  </a:cubicBezTo>
                  <a:cubicBezTo>
                    <a:pt x="47" y="154"/>
                    <a:pt x="14" y="160"/>
                    <a:pt x="0" y="118"/>
                  </a:cubicBezTo>
                  <a:close/>
                </a:path>
              </a:pathLst>
            </a:custGeom>
            <a:gradFill rotWithShape="0">
              <a:gsLst>
                <a:gs pos="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841" name="テキスト ボックス 840">
            <a:extLst>
              <a:ext uri="{FF2B5EF4-FFF2-40B4-BE49-F238E27FC236}">
                <a16:creationId xmlns:a16="http://schemas.microsoft.com/office/drawing/2014/main" id="{53213C3E-A40E-4357-A771-AFD62417683A}"/>
              </a:ext>
            </a:extLst>
          </p:cNvPr>
          <p:cNvSpPr txBox="1"/>
          <p:nvPr/>
        </p:nvSpPr>
        <p:spPr>
          <a:xfrm>
            <a:off x="7250953" y="3599312"/>
            <a:ext cx="1171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/>
              <a:t>Mitochondria</a:t>
            </a:r>
            <a:endParaRPr kumimoji="1" lang="ja-JP" altLang="en-US" sz="1400" i="1" dirty="0"/>
          </a:p>
        </p:txBody>
      </p:sp>
      <p:sp>
        <p:nvSpPr>
          <p:cNvPr id="842" name="Oval 7">
            <a:extLst>
              <a:ext uri="{FF2B5EF4-FFF2-40B4-BE49-F238E27FC236}">
                <a16:creationId xmlns:a16="http://schemas.microsoft.com/office/drawing/2014/main" id="{92048D5E-45F3-464A-AB6B-8DB53E673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2675" y="3882311"/>
            <a:ext cx="105585" cy="98506"/>
          </a:xfrm>
          <a:prstGeom prst="ellipse">
            <a:avLst/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43" name="Oval 7">
            <a:extLst>
              <a:ext uri="{FF2B5EF4-FFF2-40B4-BE49-F238E27FC236}">
                <a16:creationId xmlns:a16="http://schemas.microsoft.com/office/drawing/2014/main" id="{1A4C1CD8-60D7-4FFB-944A-AA4EE19E3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3231" y="4104510"/>
            <a:ext cx="105585" cy="98506"/>
          </a:xfrm>
          <a:prstGeom prst="ellipse">
            <a:avLst/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44" name="Oval 7">
            <a:extLst>
              <a:ext uri="{FF2B5EF4-FFF2-40B4-BE49-F238E27FC236}">
                <a16:creationId xmlns:a16="http://schemas.microsoft.com/office/drawing/2014/main" id="{5CAC11D9-C733-4504-8BD5-25E0DABC4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5631" y="4256910"/>
            <a:ext cx="105585" cy="98506"/>
          </a:xfrm>
          <a:prstGeom prst="ellipse">
            <a:avLst/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45" name="Oval 7">
            <a:extLst>
              <a:ext uri="{FF2B5EF4-FFF2-40B4-BE49-F238E27FC236}">
                <a16:creationId xmlns:a16="http://schemas.microsoft.com/office/drawing/2014/main" id="{D938E5FC-94D9-4FEE-AAC6-DCF00055B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6505" y="3906334"/>
            <a:ext cx="105585" cy="98506"/>
          </a:xfrm>
          <a:prstGeom prst="ellipse">
            <a:avLst/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46" name="Oval 7">
            <a:extLst>
              <a:ext uri="{FF2B5EF4-FFF2-40B4-BE49-F238E27FC236}">
                <a16:creationId xmlns:a16="http://schemas.microsoft.com/office/drawing/2014/main" id="{195B7E8C-AEEE-4533-A7EC-61791E2DF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3707" y="4400814"/>
            <a:ext cx="105585" cy="98506"/>
          </a:xfrm>
          <a:prstGeom prst="ellipse">
            <a:avLst/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47" name="Oval 7">
            <a:extLst>
              <a:ext uri="{FF2B5EF4-FFF2-40B4-BE49-F238E27FC236}">
                <a16:creationId xmlns:a16="http://schemas.microsoft.com/office/drawing/2014/main" id="{F6A46963-BB60-4F7B-8679-5E9450BB8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5631" y="4129840"/>
            <a:ext cx="105585" cy="93733"/>
          </a:xfrm>
          <a:prstGeom prst="ellipse">
            <a:avLst/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48" name="Text Box 9">
            <a:extLst>
              <a:ext uri="{FF2B5EF4-FFF2-40B4-BE49-F238E27FC236}">
                <a16:creationId xmlns:a16="http://schemas.microsoft.com/office/drawing/2014/main" id="{3D3FA914-1A9D-4692-A53F-946D95DD5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91" y="3682374"/>
            <a:ext cx="10953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1200" b="1" dirty="0"/>
              <a:t>Cytochrome c</a:t>
            </a:r>
          </a:p>
        </p:txBody>
      </p:sp>
      <p:sp>
        <p:nvSpPr>
          <p:cNvPr id="849" name="Oval 7">
            <a:extLst>
              <a:ext uri="{FF2B5EF4-FFF2-40B4-BE49-F238E27FC236}">
                <a16:creationId xmlns:a16="http://schemas.microsoft.com/office/drawing/2014/main" id="{0A229F0F-137E-4EEB-BCE9-10B943E15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2287" y="4831143"/>
            <a:ext cx="105585" cy="98506"/>
          </a:xfrm>
          <a:prstGeom prst="ellipse">
            <a:avLst/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50" name="Oval 7">
            <a:extLst>
              <a:ext uri="{FF2B5EF4-FFF2-40B4-BE49-F238E27FC236}">
                <a16:creationId xmlns:a16="http://schemas.microsoft.com/office/drawing/2014/main" id="{1D38677B-C5DF-4717-9DA5-238D31AEC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9434" y="4826997"/>
            <a:ext cx="105585" cy="98506"/>
          </a:xfrm>
          <a:prstGeom prst="ellipse">
            <a:avLst/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51" name="Oval 7">
            <a:extLst>
              <a:ext uri="{FF2B5EF4-FFF2-40B4-BE49-F238E27FC236}">
                <a16:creationId xmlns:a16="http://schemas.microsoft.com/office/drawing/2014/main" id="{029CAE8D-819A-4748-92B3-17011A52A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1924" y="4705367"/>
            <a:ext cx="105585" cy="98506"/>
          </a:xfrm>
          <a:prstGeom prst="ellipse">
            <a:avLst/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52" name="Rectangle 69">
            <a:extLst>
              <a:ext uri="{FF2B5EF4-FFF2-40B4-BE49-F238E27FC236}">
                <a16:creationId xmlns:a16="http://schemas.microsoft.com/office/drawing/2014/main" id="{E00C248F-FE26-4414-80E0-088B4E91C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1182" y="5529971"/>
            <a:ext cx="106997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/>
              <a:t>Pro-caspase-9</a:t>
            </a:r>
          </a:p>
        </p:txBody>
      </p:sp>
      <p:grpSp>
        <p:nvGrpSpPr>
          <p:cNvPr id="853" name="Group 37">
            <a:extLst>
              <a:ext uri="{FF2B5EF4-FFF2-40B4-BE49-F238E27FC236}">
                <a16:creationId xmlns:a16="http://schemas.microsoft.com/office/drawing/2014/main" id="{31FDCD76-8FFB-464D-AA29-7935C1C2D0BA}"/>
              </a:ext>
            </a:extLst>
          </p:cNvPr>
          <p:cNvGrpSpPr>
            <a:grpSpLocks/>
          </p:cNvGrpSpPr>
          <p:nvPr/>
        </p:nvGrpSpPr>
        <p:grpSpPr bwMode="auto">
          <a:xfrm>
            <a:off x="7475478" y="4936146"/>
            <a:ext cx="74613" cy="609600"/>
            <a:chOff x="1872" y="2328"/>
            <a:chExt cx="47" cy="384"/>
          </a:xfrm>
        </p:grpSpPr>
        <p:sp>
          <p:nvSpPr>
            <p:cNvPr id="854" name="AutoShape 38">
              <a:extLst>
                <a:ext uri="{FF2B5EF4-FFF2-40B4-BE49-F238E27FC236}">
                  <a16:creationId xmlns:a16="http://schemas.microsoft.com/office/drawing/2014/main" id="{7F8FE49F-86C9-49A6-9FA2-D2DB2F2328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328"/>
              <a:ext cx="47" cy="140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66FFCC">
                    <a:gamma/>
                    <a:shade val="46275"/>
                    <a:invGamma/>
                  </a:srgbClr>
                </a:gs>
                <a:gs pos="50000">
                  <a:srgbClr val="66FFCC"/>
                </a:gs>
                <a:gs pos="100000">
                  <a:srgbClr val="66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55" name="AutoShape 39">
              <a:extLst>
                <a:ext uri="{FF2B5EF4-FFF2-40B4-BE49-F238E27FC236}">
                  <a16:creationId xmlns:a16="http://schemas.microsoft.com/office/drawing/2014/main" id="{CFDA5701-48D6-49B2-AC4C-6F47E0F280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468"/>
              <a:ext cx="47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FFCC">
                    <a:gamma/>
                    <a:shade val="46275"/>
                    <a:invGamma/>
                  </a:srgbClr>
                </a:gs>
                <a:gs pos="50000">
                  <a:srgbClr val="00FFCC"/>
                </a:gs>
                <a:gs pos="100000">
                  <a:srgbClr val="00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56" name="AutoShape 40">
              <a:extLst>
                <a:ext uri="{FF2B5EF4-FFF2-40B4-BE49-F238E27FC236}">
                  <a16:creationId xmlns:a16="http://schemas.microsoft.com/office/drawing/2014/main" id="{1A65AA14-C641-4533-BA4F-34D0CB30EE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607"/>
              <a:ext cx="47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9999">
                    <a:gamma/>
                    <a:shade val="46275"/>
                    <a:invGamma/>
                  </a:srgbClr>
                </a:gs>
                <a:gs pos="50000">
                  <a:srgbClr val="009999"/>
                </a:gs>
                <a:gs pos="100000">
                  <a:srgbClr val="0099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857" name="Line 76">
            <a:extLst>
              <a:ext uri="{FF2B5EF4-FFF2-40B4-BE49-F238E27FC236}">
                <a16:creationId xmlns:a16="http://schemas.microsoft.com/office/drawing/2014/main" id="{CF644B1B-065D-423C-90EF-E7714DEDC44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11701" y="5197340"/>
            <a:ext cx="424013" cy="69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74" name="Oval 7">
            <a:extLst>
              <a:ext uri="{FF2B5EF4-FFF2-40B4-BE49-F238E27FC236}">
                <a16:creationId xmlns:a16="http://schemas.microsoft.com/office/drawing/2014/main" id="{45AE6A95-901E-4959-8DBD-B0BB03186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7799" y="4568197"/>
            <a:ext cx="105585" cy="98506"/>
          </a:xfrm>
          <a:prstGeom prst="ellipse">
            <a:avLst/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882" name="グループ化 881">
            <a:extLst>
              <a:ext uri="{FF2B5EF4-FFF2-40B4-BE49-F238E27FC236}">
                <a16:creationId xmlns:a16="http://schemas.microsoft.com/office/drawing/2014/main" id="{978A3FC0-EB43-49B6-AC87-D42585B9F034}"/>
              </a:ext>
            </a:extLst>
          </p:cNvPr>
          <p:cNvGrpSpPr/>
          <p:nvPr/>
        </p:nvGrpSpPr>
        <p:grpSpPr>
          <a:xfrm>
            <a:off x="6483376" y="4457703"/>
            <a:ext cx="319088" cy="1020720"/>
            <a:chOff x="4612389" y="4351142"/>
            <a:chExt cx="319088" cy="1020720"/>
          </a:xfrm>
        </p:grpSpPr>
        <p:grpSp>
          <p:nvGrpSpPr>
            <p:cNvPr id="858" name="Group 25">
              <a:extLst>
                <a:ext uri="{FF2B5EF4-FFF2-40B4-BE49-F238E27FC236}">
                  <a16:creationId xmlns:a16="http://schemas.microsoft.com/office/drawing/2014/main" id="{1EED78C0-37CD-4E32-85DA-6D9825BBFE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12389" y="4351142"/>
              <a:ext cx="319088" cy="639762"/>
              <a:chOff x="2487" y="1757"/>
              <a:chExt cx="201" cy="403"/>
            </a:xfrm>
          </p:grpSpPr>
          <p:sp>
            <p:nvSpPr>
              <p:cNvPr id="859" name="AutoShape 26">
                <a:extLst>
                  <a:ext uri="{FF2B5EF4-FFF2-40B4-BE49-F238E27FC236}">
                    <a16:creationId xmlns:a16="http://schemas.microsoft.com/office/drawing/2014/main" id="{04970DF5-BE60-4ABE-BB0E-3AEB0073A5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19125">
                <a:off x="2511" y="1757"/>
                <a:ext cx="48" cy="173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FF9933">
                      <a:gamma/>
                      <a:shade val="46275"/>
                      <a:invGamma/>
                    </a:srgbClr>
                  </a:gs>
                  <a:gs pos="50000">
                    <a:srgbClr val="FF9933"/>
                  </a:gs>
                  <a:gs pos="100000">
                    <a:srgbClr val="FF9933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60" name="AutoShape 27">
                <a:extLst>
                  <a:ext uri="{FF2B5EF4-FFF2-40B4-BE49-F238E27FC236}">
                    <a16:creationId xmlns:a16="http://schemas.microsoft.com/office/drawing/2014/main" id="{BC373A25-A0B5-49CD-B46E-FFECBE73C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" y="1930"/>
                <a:ext cx="48" cy="134"/>
              </a:xfrm>
              <a:prstGeom prst="diamond">
                <a:avLst/>
              </a:prstGeom>
              <a:gradFill rotWithShape="0">
                <a:gsLst>
                  <a:gs pos="0">
                    <a:srgbClr val="FF6600">
                      <a:gamma/>
                      <a:shade val="46275"/>
                      <a:invGamma/>
                    </a:srgbClr>
                  </a:gs>
                  <a:gs pos="50000">
                    <a:srgbClr val="FF6600"/>
                  </a:gs>
                  <a:gs pos="100000">
                    <a:srgbClr val="FF66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61" name="AutoShape 28">
                <a:extLst>
                  <a:ext uri="{FF2B5EF4-FFF2-40B4-BE49-F238E27FC236}">
                    <a16:creationId xmlns:a16="http://schemas.microsoft.com/office/drawing/2014/main" id="{325CFEBE-E057-4510-AACD-9155900C82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69324">
                <a:off x="2487" y="2016"/>
                <a:ext cx="48" cy="144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FF5050">
                      <a:gamma/>
                      <a:shade val="46275"/>
                      <a:invGamma/>
                    </a:srgbClr>
                  </a:gs>
                  <a:gs pos="5000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62" name="AutoShape 29">
                <a:extLst>
                  <a:ext uri="{FF2B5EF4-FFF2-40B4-BE49-F238E27FC236}">
                    <a16:creationId xmlns:a16="http://schemas.microsoft.com/office/drawing/2014/main" id="{0C215872-82D4-4CBC-A535-54478DBC70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583240">
                <a:off x="2637" y="2016"/>
                <a:ext cx="51" cy="144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FF5050">
                      <a:gamma/>
                      <a:shade val="46275"/>
                      <a:invGamma/>
                    </a:srgbClr>
                  </a:gs>
                  <a:gs pos="5000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63" name="AutoShape 30">
                <a:extLst>
                  <a:ext uri="{FF2B5EF4-FFF2-40B4-BE49-F238E27FC236}">
                    <a16:creationId xmlns:a16="http://schemas.microsoft.com/office/drawing/2014/main" id="{737C2D79-A6AD-4E5C-B75F-5FD6F272B5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9" y="1930"/>
                <a:ext cx="48" cy="134"/>
              </a:xfrm>
              <a:prstGeom prst="diamond">
                <a:avLst/>
              </a:prstGeom>
              <a:gradFill rotWithShape="0">
                <a:gsLst>
                  <a:gs pos="0">
                    <a:srgbClr val="FF6600">
                      <a:gamma/>
                      <a:shade val="46275"/>
                      <a:invGamma/>
                    </a:srgbClr>
                  </a:gs>
                  <a:gs pos="50000">
                    <a:srgbClr val="FF6600"/>
                  </a:gs>
                  <a:gs pos="100000">
                    <a:srgbClr val="FF66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64" name="AutoShape 31">
                <a:extLst>
                  <a:ext uri="{FF2B5EF4-FFF2-40B4-BE49-F238E27FC236}">
                    <a16:creationId xmlns:a16="http://schemas.microsoft.com/office/drawing/2014/main" id="{628FBEE6-929D-4DAC-B973-939680697F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12332">
                <a:off x="2613" y="1757"/>
                <a:ext cx="48" cy="173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FF9933">
                      <a:gamma/>
                      <a:shade val="46275"/>
                      <a:invGamma/>
                    </a:srgbClr>
                  </a:gs>
                  <a:gs pos="50000">
                    <a:srgbClr val="FF9933"/>
                  </a:gs>
                  <a:gs pos="100000">
                    <a:srgbClr val="FF9933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867" name="AutoShape 34">
              <a:extLst>
                <a:ext uri="{FF2B5EF4-FFF2-40B4-BE49-F238E27FC236}">
                  <a16:creationId xmlns:a16="http://schemas.microsoft.com/office/drawing/2014/main" id="{3CA800BE-2DD2-4097-B2C4-16D8CB6CF5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589" y="4871842"/>
              <a:ext cx="74613" cy="222250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66FFCC">
                    <a:gamma/>
                    <a:shade val="46275"/>
                    <a:invGamma/>
                  </a:srgbClr>
                </a:gs>
                <a:gs pos="50000">
                  <a:srgbClr val="66FFCC"/>
                </a:gs>
                <a:gs pos="100000">
                  <a:srgbClr val="66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68" name="AutoShape 35">
              <a:extLst>
                <a:ext uri="{FF2B5EF4-FFF2-40B4-BE49-F238E27FC236}">
                  <a16:creationId xmlns:a16="http://schemas.microsoft.com/office/drawing/2014/main" id="{454C7983-0857-42A0-8248-AA45FA029E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589" y="5094092"/>
              <a:ext cx="74613" cy="220663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FFCC">
                    <a:gamma/>
                    <a:shade val="46275"/>
                    <a:invGamma/>
                  </a:srgbClr>
                </a:gs>
                <a:gs pos="50000">
                  <a:srgbClr val="00FFCC"/>
                </a:gs>
                <a:gs pos="100000">
                  <a:srgbClr val="00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69" name="AutoShape 36">
              <a:extLst>
                <a:ext uri="{FF2B5EF4-FFF2-40B4-BE49-F238E27FC236}">
                  <a16:creationId xmlns:a16="http://schemas.microsoft.com/office/drawing/2014/main" id="{ADFB6C6A-5DF2-4BF8-B77F-76C41D8A53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4736" y="5192928"/>
              <a:ext cx="74613" cy="166688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9999">
                    <a:gamma/>
                    <a:shade val="46275"/>
                    <a:invGamma/>
                  </a:srgbClr>
                </a:gs>
                <a:gs pos="50000">
                  <a:srgbClr val="009999"/>
                </a:gs>
                <a:gs pos="100000">
                  <a:srgbClr val="0099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71" name="AutoShape 38">
              <a:extLst>
                <a:ext uri="{FF2B5EF4-FFF2-40B4-BE49-F238E27FC236}">
                  <a16:creationId xmlns:a16="http://schemas.microsoft.com/office/drawing/2014/main" id="{9DA6B052-0004-4B85-A06E-BF25128F36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7514" y="4873145"/>
              <a:ext cx="74613" cy="222250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66FFCC">
                    <a:gamma/>
                    <a:shade val="46275"/>
                    <a:invGamma/>
                  </a:srgbClr>
                </a:gs>
                <a:gs pos="50000">
                  <a:srgbClr val="66FFCC"/>
                </a:gs>
                <a:gs pos="100000">
                  <a:srgbClr val="66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72" name="AutoShape 39">
              <a:extLst>
                <a:ext uri="{FF2B5EF4-FFF2-40B4-BE49-F238E27FC236}">
                  <a16:creationId xmlns:a16="http://schemas.microsoft.com/office/drawing/2014/main" id="{400A1263-F381-4808-A25E-05E7EF38E9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7514" y="5095395"/>
              <a:ext cx="74613" cy="220663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FFCC">
                    <a:gamma/>
                    <a:shade val="46275"/>
                    <a:invGamma/>
                  </a:srgbClr>
                </a:gs>
                <a:gs pos="50000">
                  <a:srgbClr val="00FFCC"/>
                </a:gs>
                <a:gs pos="100000">
                  <a:srgbClr val="00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73" name="AutoShape 40">
              <a:extLst>
                <a:ext uri="{FF2B5EF4-FFF2-40B4-BE49-F238E27FC236}">
                  <a16:creationId xmlns:a16="http://schemas.microsoft.com/office/drawing/2014/main" id="{8573EDA8-5753-4696-9D97-CFFD19F999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2942" y="5179725"/>
              <a:ext cx="74613" cy="166688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9999">
                    <a:gamma/>
                    <a:shade val="46275"/>
                    <a:invGamma/>
                  </a:srgbClr>
                </a:gs>
                <a:gs pos="50000">
                  <a:srgbClr val="009999"/>
                </a:gs>
                <a:gs pos="100000">
                  <a:srgbClr val="0099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75" name="Oval 7">
              <a:extLst>
                <a:ext uri="{FF2B5EF4-FFF2-40B4-BE49-F238E27FC236}">
                  <a16:creationId xmlns:a16="http://schemas.microsoft.com/office/drawing/2014/main" id="{638BC949-BFA4-45DB-A353-F68E88345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5085" y="4763098"/>
              <a:ext cx="105585" cy="98506"/>
            </a:xfrm>
            <a:prstGeom prst="ellipse">
              <a:avLst/>
            </a:prstGeom>
            <a:gradFill rotWithShape="0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76" name="Oval 7">
              <a:extLst>
                <a:ext uri="{FF2B5EF4-FFF2-40B4-BE49-F238E27FC236}">
                  <a16:creationId xmlns:a16="http://schemas.microsoft.com/office/drawing/2014/main" id="{044D5482-CF57-469C-B796-937561C295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2232" y="4758952"/>
              <a:ext cx="105585" cy="98506"/>
            </a:xfrm>
            <a:prstGeom prst="ellipse">
              <a:avLst/>
            </a:prstGeom>
            <a:gradFill rotWithShape="0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77" name="Oval 7">
              <a:extLst>
                <a:ext uri="{FF2B5EF4-FFF2-40B4-BE49-F238E27FC236}">
                  <a16:creationId xmlns:a16="http://schemas.microsoft.com/office/drawing/2014/main" id="{6619905D-29CF-4898-B882-9D83314DCE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4722" y="4637322"/>
              <a:ext cx="105585" cy="98506"/>
            </a:xfrm>
            <a:prstGeom prst="ellipse">
              <a:avLst/>
            </a:prstGeom>
            <a:gradFill rotWithShape="0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79" name="AutoShape 38">
              <a:extLst>
                <a:ext uri="{FF2B5EF4-FFF2-40B4-BE49-F238E27FC236}">
                  <a16:creationId xmlns:a16="http://schemas.microsoft.com/office/drawing/2014/main" id="{AA8169A4-9986-4D7C-804D-7AE97C00B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8276" y="4868101"/>
              <a:ext cx="74613" cy="222250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66FFCC">
                    <a:gamma/>
                    <a:shade val="46275"/>
                    <a:invGamma/>
                  </a:srgbClr>
                </a:gs>
                <a:gs pos="50000">
                  <a:srgbClr val="66FFCC"/>
                </a:gs>
                <a:gs pos="100000">
                  <a:srgbClr val="66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80" name="AutoShape 39">
              <a:extLst>
                <a:ext uri="{FF2B5EF4-FFF2-40B4-BE49-F238E27FC236}">
                  <a16:creationId xmlns:a16="http://schemas.microsoft.com/office/drawing/2014/main" id="{07C035AB-AE0D-4A51-907B-CD9ED140A7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8276" y="5090351"/>
              <a:ext cx="74613" cy="220663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FFCC">
                    <a:gamma/>
                    <a:shade val="46275"/>
                    <a:invGamma/>
                  </a:srgbClr>
                </a:gs>
                <a:gs pos="50000">
                  <a:srgbClr val="00FFCC"/>
                </a:gs>
                <a:gs pos="100000">
                  <a:srgbClr val="00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81" name="AutoShape 40">
              <a:extLst>
                <a:ext uri="{FF2B5EF4-FFF2-40B4-BE49-F238E27FC236}">
                  <a16:creationId xmlns:a16="http://schemas.microsoft.com/office/drawing/2014/main" id="{1D4CD014-4E4A-4759-AE0F-89726B438E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4717" y="5205174"/>
              <a:ext cx="74613" cy="166688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9999">
                    <a:gamma/>
                    <a:shade val="46275"/>
                    <a:invGamma/>
                  </a:srgbClr>
                </a:gs>
                <a:gs pos="50000">
                  <a:srgbClr val="009999"/>
                </a:gs>
                <a:gs pos="100000">
                  <a:srgbClr val="0099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883" name="Rectangle 70">
            <a:extLst>
              <a:ext uri="{FF2B5EF4-FFF2-40B4-BE49-F238E27FC236}">
                <a16:creationId xmlns:a16="http://schemas.microsoft.com/office/drawing/2014/main" id="{5DC97A3A-AD47-4460-8532-4091F65ED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1539" y="5429595"/>
            <a:ext cx="9604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/>
              <a:t>Active form</a:t>
            </a:r>
          </a:p>
        </p:txBody>
      </p:sp>
      <p:cxnSp>
        <p:nvCxnSpPr>
          <p:cNvPr id="885" name="直線コネクタ 884">
            <a:extLst>
              <a:ext uri="{FF2B5EF4-FFF2-40B4-BE49-F238E27FC236}">
                <a16:creationId xmlns:a16="http://schemas.microsoft.com/office/drawing/2014/main" id="{BB6F0261-28A4-48DA-9A3F-C08B5629A952}"/>
              </a:ext>
            </a:extLst>
          </p:cNvPr>
          <p:cNvCxnSpPr>
            <a:cxnSpLocks/>
          </p:cNvCxnSpPr>
          <p:nvPr/>
        </p:nvCxnSpPr>
        <p:spPr>
          <a:xfrm flipH="1">
            <a:off x="5637156" y="5341275"/>
            <a:ext cx="750550" cy="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9" name="直線矢印コネクタ 888">
            <a:extLst>
              <a:ext uri="{FF2B5EF4-FFF2-40B4-BE49-F238E27FC236}">
                <a16:creationId xmlns:a16="http://schemas.microsoft.com/office/drawing/2014/main" id="{4CF5F9C4-1353-4173-8C32-EDBF3171404E}"/>
              </a:ext>
            </a:extLst>
          </p:cNvPr>
          <p:cNvCxnSpPr/>
          <p:nvPr/>
        </p:nvCxnSpPr>
        <p:spPr>
          <a:xfrm>
            <a:off x="5630884" y="5352019"/>
            <a:ext cx="0" cy="358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1" name="直線矢印コネクタ 890">
            <a:extLst>
              <a:ext uri="{FF2B5EF4-FFF2-40B4-BE49-F238E27FC236}">
                <a16:creationId xmlns:a16="http://schemas.microsoft.com/office/drawing/2014/main" id="{DA2C7482-C6DE-4606-A05D-5C73AB7E8ACA}"/>
              </a:ext>
            </a:extLst>
          </p:cNvPr>
          <p:cNvCxnSpPr>
            <a:cxnSpLocks/>
          </p:cNvCxnSpPr>
          <p:nvPr/>
        </p:nvCxnSpPr>
        <p:spPr>
          <a:xfrm>
            <a:off x="6006807" y="6094310"/>
            <a:ext cx="0" cy="2635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9" name="グループ化 898">
            <a:extLst>
              <a:ext uri="{FF2B5EF4-FFF2-40B4-BE49-F238E27FC236}">
                <a16:creationId xmlns:a16="http://schemas.microsoft.com/office/drawing/2014/main" id="{F0EA9760-1B04-4F3A-9CC5-6236C855E3A3}"/>
              </a:ext>
            </a:extLst>
          </p:cNvPr>
          <p:cNvGrpSpPr/>
          <p:nvPr/>
        </p:nvGrpSpPr>
        <p:grpSpPr>
          <a:xfrm>
            <a:off x="5757569" y="6464098"/>
            <a:ext cx="449359" cy="75233"/>
            <a:chOff x="3722762" y="6422100"/>
            <a:chExt cx="449359" cy="75233"/>
          </a:xfrm>
        </p:grpSpPr>
        <p:sp>
          <p:nvSpPr>
            <p:cNvPr id="892" name="Rectangle 242">
              <a:extLst>
                <a:ext uri="{FF2B5EF4-FFF2-40B4-BE49-F238E27FC236}">
                  <a16:creationId xmlns:a16="http://schemas.microsoft.com/office/drawing/2014/main" id="{BA059596-DC78-40B6-9EB5-7CB6A45E86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2762" y="6422100"/>
              <a:ext cx="315605" cy="75233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ja-JP" sz="1200"/>
            </a:p>
          </p:txBody>
        </p:sp>
        <p:sp>
          <p:nvSpPr>
            <p:cNvPr id="893" name="Rectangle 243">
              <a:extLst>
                <a:ext uri="{FF2B5EF4-FFF2-40B4-BE49-F238E27FC236}">
                  <a16:creationId xmlns:a16="http://schemas.microsoft.com/office/drawing/2014/main" id="{6FA29694-7326-4DBE-8B38-ABB0FD1112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7583" y="6422100"/>
              <a:ext cx="144538" cy="75233"/>
            </a:xfrm>
            <a:prstGeom prst="rect">
              <a:avLst/>
            </a:prstGeom>
            <a:gradFill rotWithShape="0">
              <a:gsLst>
                <a:gs pos="0">
                  <a:srgbClr val="66FF66">
                    <a:gamma/>
                    <a:shade val="46275"/>
                    <a:invGamma/>
                  </a:srgbClr>
                </a:gs>
                <a:gs pos="5000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894" name="Text Box 244">
            <a:extLst>
              <a:ext uri="{FF2B5EF4-FFF2-40B4-BE49-F238E27FC236}">
                <a16:creationId xmlns:a16="http://schemas.microsoft.com/office/drawing/2014/main" id="{46FCDFAD-B22F-46CB-8B1C-FEE4C9A82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7543" y="6367635"/>
            <a:ext cx="8683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1200" b="1"/>
              <a:t>Substrates</a:t>
            </a:r>
          </a:p>
        </p:txBody>
      </p:sp>
      <p:sp>
        <p:nvSpPr>
          <p:cNvPr id="896" name="Rectangle 247">
            <a:extLst>
              <a:ext uri="{FF2B5EF4-FFF2-40B4-BE49-F238E27FC236}">
                <a16:creationId xmlns:a16="http://schemas.microsoft.com/office/drawing/2014/main" id="{93D4DAB0-71A6-4164-BC7C-E78872A79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2696" y="6550302"/>
            <a:ext cx="404787" cy="6735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 sz="1200"/>
          </a:p>
        </p:txBody>
      </p:sp>
      <p:sp>
        <p:nvSpPr>
          <p:cNvPr id="897" name="Rectangle 248">
            <a:extLst>
              <a:ext uri="{FF2B5EF4-FFF2-40B4-BE49-F238E27FC236}">
                <a16:creationId xmlns:a16="http://schemas.microsoft.com/office/drawing/2014/main" id="{18B944DB-4DBE-454A-A581-BBAA4914B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9097" y="6285503"/>
            <a:ext cx="133733" cy="67351"/>
          </a:xfrm>
          <a:prstGeom prst="rect">
            <a:avLst/>
          </a:prstGeom>
          <a:gradFill rotWithShape="0">
            <a:gsLst>
              <a:gs pos="0">
                <a:srgbClr val="66FF66">
                  <a:gamma/>
                  <a:shade val="46275"/>
                  <a:invGamma/>
                </a:srgbClr>
              </a:gs>
              <a:gs pos="50000">
                <a:srgbClr val="66FF66"/>
              </a:gs>
              <a:gs pos="100000">
                <a:srgbClr val="66FF66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cxnSp>
        <p:nvCxnSpPr>
          <p:cNvPr id="901" name="直線矢印コネクタ 900">
            <a:extLst>
              <a:ext uri="{FF2B5EF4-FFF2-40B4-BE49-F238E27FC236}">
                <a16:creationId xmlns:a16="http://schemas.microsoft.com/office/drawing/2014/main" id="{0349B426-321D-4AAC-827D-0914F67D8193}"/>
              </a:ext>
            </a:extLst>
          </p:cNvPr>
          <p:cNvCxnSpPr>
            <a:cxnSpLocks/>
          </p:cNvCxnSpPr>
          <p:nvPr/>
        </p:nvCxnSpPr>
        <p:spPr>
          <a:xfrm flipH="1">
            <a:off x="5282648" y="6502772"/>
            <a:ext cx="39255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3" name="テキスト ボックス 902">
            <a:extLst>
              <a:ext uri="{FF2B5EF4-FFF2-40B4-BE49-F238E27FC236}">
                <a16:creationId xmlns:a16="http://schemas.microsoft.com/office/drawing/2014/main" id="{62FCF1C7-0497-4021-A64B-16D07D07B026}"/>
              </a:ext>
            </a:extLst>
          </p:cNvPr>
          <p:cNvSpPr txBox="1"/>
          <p:nvPr/>
        </p:nvSpPr>
        <p:spPr>
          <a:xfrm>
            <a:off x="524286" y="4826784"/>
            <a:ext cx="1133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Apoptosis</a:t>
            </a:r>
            <a:endParaRPr kumimoji="1" lang="ja-JP" altLang="en-US" b="1" dirty="0"/>
          </a:p>
        </p:txBody>
      </p:sp>
      <p:sp>
        <p:nvSpPr>
          <p:cNvPr id="907" name="矢印: 左 906">
            <a:extLst>
              <a:ext uri="{FF2B5EF4-FFF2-40B4-BE49-F238E27FC236}">
                <a16:creationId xmlns:a16="http://schemas.microsoft.com/office/drawing/2014/main" id="{2E7C2B59-F206-4AE5-B312-18DE0F3EB8CF}"/>
              </a:ext>
            </a:extLst>
          </p:cNvPr>
          <p:cNvSpPr/>
          <p:nvPr/>
        </p:nvSpPr>
        <p:spPr>
          <a:xfrm rot="858815">
            <a:off x="2802839" y="6080094"/>
            <a:ext cx="1746358" cy="111679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2" name="Oval 7">
            <a:extLst>
              <a:ext uri="{FF2B5EF4-FFF2-40B4-BE49-F238E27FC236}">
                <a16:creationId xmlns:a16="http://schemas.microsoft.com/office/drawing/2014/main" id="{CBB2146E-4B07-4D4E-9537-132FB6B8E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0046" y="3692463"/>
            <a:ext cx="105585" cy="98506"/>
          </a:xfrm>
          <a:prstGeom prst="ellipse">
            <a:avLst/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13" name="楕円 912">
            <a:extLst>
              <a:ext uri="{FF2B5EF4-FFF2-40B4-BE49-F238E27FC236}">
                <a16:creationId xmlns:a16="http://schemas.microsoft.com/office/drawing/2014/main" id="{077B2E29-5751-4F01-9E58-3062228F6858}"/>
              </a:ext>
            </a:extLst>
          </p:cNvPr>
          <p:cNvSpPr/>
          <p:nvPr/>
        </p:nvSpPr>
        <p:spPr>
          <a:xfrm>
            <a:off x="5932237" y="3399526"/>
            <a:ext cx="360233" cy="20231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7000">
                <a:schemeClr val="accent1">
                  <a:lumMod val="40000"/>
                  <a:lumOff val="60000"/>
                </a:schemeClr>
              </a:gs>
              <a:gs pos="82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4" name="正方形/長方形 913">
            <a:extLst>
              <a:ext uri="{FF2B5EF4-FFF2-40B4-BE49-F238E27FC236}">
                <a16:creationId xmlns:a16="http://schemas.microsoft.com/office/drawing/2014/main" id="{3F8E8C0C-414E-4AE4-BD24-1696E4C6F33C}"/>
              </a:ext>
            </a:extLst>
          </p:cNvPr>
          <p:cNvSpPr/>
          <p:nvPr/>
        </p:nvSpPr>
        <p:spPr>
          <a:xfrm>
            <a:off x="6107061" y="4679240"/>
            <a:ext cx="154880" cy="61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5" name="正方形/長方形 914">
            <a:extLst>
              <a:ext uri="{FF2B5EF4-FFF2-40B4-BE49-F238E27FC236}">
                <a16:creationId xmlns:a16="http://schemas.microsoft.com/office/drawing/2014/main" id="{8566751B-AE58-4B36-ADF7-E691CC0DFBB8}"/>
              </a:ext>
            </a:extLst>
          </p:cNvPr>
          <p:cNvSpPr/>
          <p:nvPr/>
        </p:nvSpPr>
        <p:spPr>
          <a:xfrm>
            <a:off x="5872516" y="4680018"/>
            <a:ext cx="223315" cy="5561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6" name="Text Box 244">
            <a:extLst>
              <a:ext uri="{FF2B5EF4-FFF2-40B4-BE49-F238E27FC236}">
                <a16:creationId xmlns:a16="http://schemas.microsoft.com/office/drawing/2014/main" id="{51D793BB-F6F0-46F1-9EAD-064C8C1CA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2455" y="4718860"/>
            <a:ext cx="39305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1200" b="1" dirty="0"/>
              <a:t>Bid</a:t>
            </a:r>
          </a:p>
        </p:txBody>
      </p:sp>
      <p:cxnSp>
        <p:nvCxnSpPr>
          <p:cNvPr id="918" name="直線矢印コネクタ 917">
            <a:extLst>
              <a:ext uri="{FF2B5EF4-FFF2-40B4-BE49-F238E27FC236}">
                <a16:creationId xmlns:a16="http://schemas.microsoft.com/office/drawing/2014/main" id="{12154E67-95CE-4C89-8865-69E951D6EDFE}"/>
              </a:ext>
            </a:extLst>
          </p:cNvPr>
          <p:cNvCxnSpPr/>
          <p:nvPr/>
        </p:nvCxnSpPr>
        <p:spPr>
          <a:xfrm flipV="1">
            <a:off x="6030891" y="4345070"/>
            <a:ext cx="0" cy="2751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9" name="正方形/長方形 918">
            <a:extLst>
              <a:ext uri="{FF2B5EF4-FFF2-40B4-BE49-F238E27FC236}">
                <a16:creationId xmlns:a16="http://schemas.microsoft.com/office/drawing/2014/main" id="{F19E84E9-6C72-4713-B1C5-F9C98FE0CC41}"/>
              </a:ext>
            </a:extLst>
          </p:cNvPr>
          <p:cNvSpPr/>
          <p:nvPr/>
        </p:nvSpPr>
        <p:spPr>
          <a:xfrm>
            <a:off x="5929117" y="4231510"/>
            <a:ext cx="223315" cy="5561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0" name="正方形/長方形 919">
            <a:extLst>
              <a:ext uri="{FF2B5EF4-FFF2-40B4-BE49-F238E27FC236}">
                <a16:creationId xmlns:a16="http://schemas.microsoft.com/office/drawing/2014/main" id="{5FA72F84-43E9-4544-B27D-D537491061C5}"/>
              </a:ext>
            </a:extLst>
          </p:cNvPr>
          <p:cNvSpPr/>
          <p:nvPr/>
        </p:nvSpPr>
        <p:spPr>
          <a:xfrm>
            <a:off x="6232391" y="4232633"/>
            <a:ext cx="154880" cy="61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1" name="Text Box 244">
            <a:extLst>
              <a:ext uri="{FF2B5EF4-FFF2-40B4-BE49-F238E27FC236}">
                <a16:creationId xmlns:a16="http://schemas.microsoft.com/office/drawing/2014/main" id="{4A6F7485-02B5-401B-9630-7C64DC2F5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717" y="4121860"/>
            <a:ext cx="44595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1200" b="1" dirty="0" err="1"/>
              <a:t>tBid</a:t>
            </a:r>
            <a:endParaRPr lang="en-US" altLang="ja-JP" sz="1200" b="1" dirty="0"/>
          </a:p>
        </p:txBody>
      </p:sp>
      <p:cxnSp>
        <p:nvCxnSpPr>
          <p:cNvPr id="923" name="直線矢印コネクタ 922">
            <a:extLst>
              <a:ext uri="{FF2B5EF4-FFF2-40B4-BE49-F238E27FC236}">
                <a16:creationId xmlns:a16="http://schemas.microsoft.com/office/drawing/2014/main" id="{F1A9E334-7093-48ED-AA09-8785887B46E8}"/>
              </a:ext>
            </a:extLst>
          </p:cNvPr>
          <p:cNvCxnSpPr>
            <a:cxnSpLocks/>
          </p:cNvCxnSpPr>
          <p:nvPr/>
        </p:nvCxnSpPr>
        <p:spPr>
          <a:xfrm flipH="1" flipV="1">
            <a:off x="6032934" y="3624051"/>
            <a:ext cx="4866" cy="5927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5" name="Text Box 66">
            <a:extLst>
              <a:ext uri="{FF2B5EF4-FFF2-40B4-BE49-F238E27FC236}">
                <a16:creationId xmlns:a16="http://schemas.microsoft.com/office/drawing/2014/main" id="{50298B63-26C5-4F7C-A2A2-2AD780184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8724" y="3193441"/>
            <a:ext cx="44768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/>
              <a:t>BAX</a:t>
            </a:r>
          </a:p>
        </p:txBody>
      </p:sp>
      <p:sp>
        <p:nvSpPr>
          <p:cNvPr id="326" name="テキスト ボックス 325">
            <a:extLst>
              <a:ext uri="{FF2B5EF4-FFF2-40B4-BE49-F238E27FC236}">
                <a16:creationId xmlns:a16="http://schemas.microsoft.com/office/drawing/2014/main" id="{3688392A-30B8-4579-9A5A-5E159A64E668}"/>
              </a:ext>
            </a:extLst>
          </p:cNvPr>
          <p:cNvSpPr txBox="1"/>
          <p:nvPr/>
        </p:nvSpPr>
        <p:spPr>
          <a:xfrm>
            <a:off x="2353668" y="231892"/>
            <a:ext cx="4798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C00000"/>
                </a:solidFill>
              </a:rPr>
              <a:t>細胞傷害に関わる分子と傷害機序</a:t>
            </a:r>
          </a:p>
        </p:txBody>
      </p:sp>
      <p:sp>
        <p:nvSpPr>
          <p:cNvPr id="327" name="Text Box 474">
            <a:extLst>
              <a:ext uri="{FF2B5EF4-FFF2-40B4-BE49-F238E27FC236}">
                <a16:creationId xmlns:a16="http://schemas.microsoft.com/office/drawing/2014/main" id="{0CADA180-3415-42DA-985E-00D8A5116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0713" y="2208801"/>
            <a:ext cx="9543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/>
              <a:t>Granzyme A</a:t>
            </a:r>
          </a:p>
        </p:txBody>
      </p:sp>
      <p:sp>
        <p:nvSpPr>
          <p:cNvPr id="328" name="Oval 464">
            <a:extLst>
              <a:ext uri="{FF2B5EF4-FFF2-40B4-BE49-F238E27FC236}">
                <a16:creationId xmlns:a16="http://schemas.microsoft.com/office/drawing/2014/main" id="{35D8AD1C-3348-4B3C-A3DA-C90D9B713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9817" y="4231510"/>
            <a:ext cx="76200" cy="1524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29" name="Oval 464">
            <a:extLst>
              <a:ext uri="{FF2B5EF4-FFF2-40B4-BE49-F238E27FC236}">
                <a16:creationId xmlns:a16="http://schemas.microsoft.com/office/drawing/2014/main" id="{931D4DD5-2234-4AA9-8D38-6FF80BA4C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0462" y="3828417"/>
            <a:ext cx="76200" cy="1524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30" name="Oval 464">
            <a:extLst>
              <a:ext uri="{FF2B5EF4-FFF2-40B4-BE49-F238E27FC236}">
                <a16:creationId xmlns:a16="http://schemas.microsoft.com/office/drawing/2014/main" id="{F5EF1902-CC8F-45DF-9CF6-1D0457BDA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35" y="3494558"/>
            <a:ext cx="76200" cy="1524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31" name="Oval 464">
            <a:extLst>
              <a:ext uri="{FF2B5EF4-FFF2-40B4-BE49-F238E27FC236}">
                <a16:creationId xmlns:a16="http://schemas.microsoft.com/office/drawing/2014/main" id="{500A291A-50D5-4CCD-85AD-6A98CB287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4696" y="3286898"/>
            <a:ext cx="76200" cy="1524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32" name="Oval 464">
            <a:extLst>
              <a:ext uri="{FF2B5EF4-FFF2-40B4-BE49-F238E27FC236}">
                <a16:creationId xmlns:a16="http://schemas.microsoft.com/office/drawing/2014/main" id="{D535FCDD-D9E6-4EB6-98BE-C9506DD70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5930" y="3151371"/>
            <a:ext cx="76200" cy="1524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33" name="Oval 464">
            <a:extLst>
              <a:ext uri="{FF2B5EF4-FFF2-40B4-BE49-F238E27FC236}">
                <a16:creationId xmlns:a16="http://schemas.microsoft.com/office/drawing/2014/main" id="{7C4ADC4A-F98A-4F26-BF41-8E323C8CD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2168" y="2919884"/>
            <a:ext cx="76200" cy="1524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34" name="Oval 464">
            <a:extLst>
              <a:ext uri="{FF2B5EF4-FFF2-40B4-BE49-F238E27FC236}">
                <a16:creationId xmlns:a16="http://schemas.microsoft.com/office/drawing/2014/main" id="{29751D89-3461-4B64-A4D1-EEFC6CF17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6452" y="2678261"/>
            <a:ext cx="76200" cy="1524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35" name="Oval 464">
            <a:extLst>
              <a:ext uri="{FF2B5EF4-FFF2-40B4-BE49-F238E27FC236}">
                <a16:creationId xmlns:a16="http://schemas.microsoft.com/office/drawing/2014/main" id="{0E6CA117-7CD7-436E-9C2B-CD7B4BE3F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2278" y="2446809"/>
            <a:ext cx="76200" cy="1524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36" name="矢印: 左 335">
            <a:extLst>
              <a:ext uri="{FF2B5EF4-FFF2-40B4-BE49-F238E27FC236}">
                <a16:creationId xmlns:a16="http://schemas.microsoft.com/office/drawing/2014/main" id="{986377EC-40AD-470C-B3BA-4BBBB24712D4}"/>
              </a:ext>
            </a:extLst>
          </p:cNvPr>
          <p:cNvSpPr/>
          <p:nvPr/>
        </p:nvSpPr>
        <p:spPr>
          <a:xfrm rot="15206575">
            <a:off x="1499388" y="5109042"/>
            <a:ext cx="1247007" cy="94716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37" name="直線矢印コネクタ 336">
            <a:extLst>
              <a:ext uri="{FF2B5EF4-FFF2-40B4-BE49-F238E27FC236}">
                <a16:creationId xmlns:a16="http://schemas.microsoft.com/office/drawing/2014/main" id="{29419CB7-CB14-4D14-A043-CF902A870E91}"/>
              </a:ext>
            </a:extLst>
          </p:cNvPr>
          <p:cNvCxnSpPr>
            <a:cxnSpLocks/>
            <a:endCxn id="916" idx="1"/>
          </p:cNvCxnSpPr>
          <p:nvPr/>
        </p:nvCxnSpPr>
        <p:spPr>
          <a:xfrm flipV="1">
            <a:off x="5563100" y="4857360"/>
            <a:ext cx="329355" cy="1385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9" name="Rectangle 2">
            <a:extLst>
              <a:ext uri="{FF2B5EF4-FFF2-40B4-BE49-F238E27FC236}">
                <a16:creationId xmlns:a16="http://schemas.microsoft.com/office/drawing/2014/main" id="{5E82C5D8-5157-41F8-B229-92927CF99E3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459382" y="1705064"/>
            <a:ext cx="4864155" cy="457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0" name="テキスト ボックス 339">
            <a:extLst>
              <a:ext uri="{FF2B5EF4-FFF2-40B4-BE49-F238E27FC236}">
                <a16:creationId xmlns:a16="http://schemas.microsoft.com/office/drawing/2014/main" id="{EAC5F1D8-AAFA-47A2-A3DD-ADA95B959146}"/>
              </a:ext>
            </a:extLst>
          </p:cNvPr>
          <p:cNvSpPr txBox="1"/>
          <p:nvPr/>
        </p:nvSpPr>
        <p:spPr>
          <a:xfrm>
            <a:off x="193227" y="1491099"/>
            <a:ext cx="16227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i="1" dirty="0"/>
              <a:t>Effector cell membrane</a:t>
            </a:r>
            <a:endParaRPr kumimoji="1" lang="ja-JP" altLang="en-US" sz="1200" i="1" dirty="0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BCA4C792-40C2-4434-A288-CE34F8CF5A87}"/>
              </a:ext>
            </a:extLst>
          </p:cNvPr>
          <p:cNvCxnSpPr>
            <a:cxnSpLocks/>
          </p:cNvCxnSpPr>
          <p:nvPr/>
        </p:nvCxnSpPr>
        <p:spPr>
          <a:xfrm flipV="1">
            <a:off x="5388276" y="1606002"/>
            <a:ext cx="0" cy="2486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3" name="直線コネクタ 342">
            <a:extLst>
              <a:ext uri="{FF2B5EF4-FFF2-40B4-BE49-F238E27FC236}">
                <a16:creationId xmlns:a16="http://schemas.microsoft.com/office/drawing/2014/main" id="{F68FD90D-531E-416B-9D28-0A932C8A6F46}"/>
              </a:ext>
            </a:extLst>
          </p:cNvPr>
          <p:cNvCxnSpPr/>
          <p:nvPr/>
        </p:nvCxnSpPr>
        <p:spPr>
          <a:xfrm flipV="1">
            <a:off x="5350176" y="1603589"/>
            <a:ext cx="0" cy="2486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4" name="直線コネクタ 343">
            <a:extLst>
              <a:ext uri="{FF2B5EF4-FFF2-40B4-BE49-F238E27FC236}">
                <a16:creationId xmlns:a16="http://schemas.microsoft.com/office/drawing/2014/main" id="{639B9542-4EAB-4435-BA35-6FA583BF4EE1}"/>
              </a:ext>
            </a:extLst>
          </p:cNvPr>
          <p:cNvCxnSpPr/>
          <p:nvPr/>
        </p:nvCxnSpPr>
        <p:spPr>
          <a:xfrm flipV="1">
            <a:off x="5426376" y="1606001"/>
            <a:ext cx="0" cy="2486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5" name="Rectangle 2">
            <a:extLst>
              <a:ext uri="{FF2B5EF4-FFF2-40B4-BE49-F238E27FC236}">
                <a16:creationId xmlns:a16="http://schemas.microsoft.com/office/drawing/2014/main" id="{02B857E7-3933-4E70-BD35-1CC2E01F830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50800" y="1706442"/>
            <a:ext cx="1791880" cy="457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30" name="楕円 929">
            <a:extLst>
              <a:ext uri="{FF2B5EF4-FFF2-40B4-BE49-F238E27FC236}">
                <a16:creationId xmlns:a16="http://schemas.microsoft.com/office/drawing/2014/main" id="{1CA654E5-0AF3-4785-BDD1-ACFF5798D0BC}"/>
              </a:ext>
            </a:extLst>
          </p:cNvPr>
          <p:cNvSpPr/>
          <p:nvPr/>
        </p:nvSpPr>
        <p:spPr>
          <a:xfrm>
            <a:off x="2543889" y="1160581"/>
            <a:ext cx="1014284" cy="719902"/>
          </a:xfrm>
          <a:prstGeom prst="ellips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2" name="正方形/長方形 931">
            <a:extLst>
              <a:ext uri="{FF2B5EF4-FFF2-40B4-BE49-F238E27FC236}">
                <a16:creationId xmlns:a16="http://schemas.microsoft.com/office/drawing/2014/main" id="{EA6167E3-C094-495F-AE6F-A4C82D6A673B}"/>
              </a:ext>
            </a:extLst>
          </p:cNvPr>
          <p:cNvSpPr/>
          <p:nvPr/>
        </p:nvSpPr>
        <p:spPr>
          <a:xfrm>
            <a:off x="2536306" y="1755549"/>
            <a:ext cx="976190" cy="183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8" name="楕円 347">
            <a:extLst>
              <a:ext uri="{FF2B5EF4-FFF2-40B4-BE49-F238E27FC236}">
                <a16:creationId xmlns:a16="http://schemas.microsoft.com/office/drawing/2014/main" id="{533C0414-F698-46C4-9123-7443FE3750F6}"/>
              </a:ext>
            </a:extLst>
          </p:cNvPr>
          <p:cNvSpPr/>
          <p:nvPr/>
        </p:nvSpPr>
        <p:spPr>
          <a:xfrm>
            <a:off x="1233405" y="749553"/>
            <a:ext cx="858028" cy="644137"/>
          </a:xfrm>
          <a:prstGeom prst="ellips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9" name="Oval 472">
            <a:extLst>
              <a:ext uri="{FF2B5EF4-FFF2-40B4-BE49-F238E27FC236}">
                <a16:creationId xmlns:a16="http://schemas.microsoft.com/office/drawing/2014/main" id="{5DBA301F-2216-4FC4-A072-E83180E7D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711" y="904657"/>
            <a:ext cx="76200" cy="152400"/>
          </a:xfrm>
          <a:prstGeom prst="ellipse">
            <a:avLst/>
          </a:prstGeom>
          <a:gradFill rotWithShape="0">
            <a:gsLst>
              <a:gs pos="0">
                <a:srgbClr val="FF6699"/>
              </a:gs>
              <a:gs pos="100000">
                <a:srgbClr val="FF66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50" name="Oval 472">
            <a:extLst>
              <a:ext uri="{FF2B5EF4-FFF2-40B4-BE49-F238E27FC236}">
                <a16:creationId xmlns:a16="http://schemas.microsoft.com/office/drawing/2014/main" id="{12E5ADE9-CC20-4D9E-9002-EED98B3C4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111" y="1057057"/>
            <a:ext cx="76200" cy="152400"/>
          </a:xfrm>
          <a:prstGeom prst="ellipse">
            <a:avLst/>
          </a:prstGeom>
          <a:gradFill rotWithShape="0">
            <a:gsLst>
              <a:gs pos="0">
                <a:srgbClr val="FF6699"/>
              </a:gs>
              <a:gs pos="100000">
                <a:srgbClr val="FF66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51" name="Oval 472">
            <a:extLst>
              <a:ext uri="{FF2B5EF4-FFF2-40B4-BE49-F238E27FC236}">
                <a16:creationId xmlns:a16="http://schemas.microsoft.com/office/drawing/2014/main" id="{43674556-2C57-4A7A-826D-45BF5B2D5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9515" y="865436"/>
            <a:ext cx="76200" cy="152400"/>
          </a:xfrm>
          <a:prstGeom prst="ellipse">
            <a:avLst/>
          </a:prstGeom>
          <a:gradFill rotWithShape="0">
            <a:gsLst>
              <a:gs pos="0">
                <a:srgbClr val="FF6699"/>
              </a:gs>
              <a:gs pos="100000">
                <a:srgbClr val="FF66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52" name="Oval 464">
            <a:extLst>
              <a:ext uri="{FF2B5EF4-FFF2-40B4-BE49-F238E27FC236}">
                <a16:creationId xmlns:a16="http://schemas.microsoft.com/office/drawing/2014/main" id="{942731E0-5B59-476C-A801-F31A33D11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090" y="969176"/>
            <a:ext cx="76200" cy="1524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53" name="Oval 464">
            <a:extLst>
              <a:ext uri="{FF2B5EF4-FFF2-40B4-BE49-F238E27FC236}">
                <a16:creationId xmlns:a16="http://schemas.microsoft.com/office/drawing/2014/main" id="{8D7F1E74-256E-4982-AF6A-F96523453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2107" y="1010343"/>
            <a:ext cx="76200" cy="1524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54" name="AutoShape 462">
            <a:extLst>
              <a:ext uri="{FF2B5EF4-FFF2-40B4-BE49-F238E27FC236}">
                <a16:creationId xmlns:a16="http://schemas.microsoft.com/office/drawing/2014/main" id="{685A664F-9CF8-4AFD-835E-44F51FA5EAC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780117" y="1043644"/>
            <a:ext cx="76200" cy="2667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99FF">
                  <a:gamma/>
                  <a:shade val="46275"/>
                  <a:invGamma/>
                </a:srgbClr>
              </a:gs>
              <a:gs pos="50000">
                <a:srgbClr val="FF99FF"/>
              </a:gs>
              <a:gs pos="100000">
                <a:srgbClr val="FF99FF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55" name="AutoShape 462">
            <a:extLst>
              <a:ext uri="{FF2B5EF4-FFF2-40B4-BE49-F238E27FC236}">
                <a16:creationId xmlns:a16="http://schemas.microsoft.com/office/drawing/2014/main" id="{B4776D48-4645-4C28-A4FB-57890321431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580156" y="883542"/>
            <a:ext cx="76200" cy="2667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99FF">
                  <a:gamma/>
                  <a:shade val="46275"/>
                  <a:invGamma/>
                </a:srgbClr>
              </a:gs>
              <a:gs pos="50000">
                <a:srgbClr val="FF99FF"/>
              </a:gs>
              <a:gs pos="100000">
                <a:srgbClr val="FF99FF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56" name="Oval 464">
            <a:extLst>
              <a:ext uri="{FF2B5EF4-FFF2-40B4-BE49-F238E27FC236}">
                <a16:creationId xmlns:a16="http://schemas.microsoft.com/office/drawing/2014/main" id="{CAF6F435-C308-47DF-8FA5-127E0E46A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4507" y="1162743"/>
            <a:ext cx="76200" cy="1524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57" name="Line 76">
            <a:extLst>
              <a:ext uri="{FF2B5EF4-FFF2-40B4-BE49-F238E27FC236}">
                <a16:creationId xmlns:a16="http://schemas.microsoft.com/office/drawing/2014/main" id="{4AE9A0FE-9809-495C-92F7-F96915A29CFA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4089" y="1313628"/>
            <a:ext cx="403551" cy="1433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58" name="Oval 472">
            <a:extLst>
              <a:ext uri="{FF2B5EF4-FFF2-40B4-BE49-F238E27FC236}">
                <a16:creationId xmlns:a16="http://schemas.microsoft.com/office/drawing/2014/main" id="{573F33D5-6A05-4EA7-82F2-A3F00C44F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6424" y="1287966"/>
            <a:ext cx="76200" cy="152400"/>
          </a:xfrm>
          <a:prstGeom prst="ellipse">
            <a:avLst/>
          </a:prstGeom>
          <a:gradFill rotWithShape="0">
            <a:gsLst>
              <a:gs pos="0">
                <a:srgbClr val="FF6699"/>
              </a:gs>
              <a:gs pos="100000">
                <a:srgbClr val="FF66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59" name="Oval 472">
            <a:extLst>
              <a:ext uri="{FF2B5EF4-FFF2-40B4-BE49-F238E27FC236}">
                <a16:creationId xmlns:a16="http://schemas.microsoft.com/office/drawing/2014/main" id="{A3F18120-5A94-4ACF-BE1B-357116677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6560" y="1568213"/>
            <a:ext cx="76200" cy="152400"/>
          </a:xfrm>
          <a:prstGeom prst="ellipse">
            <a:avLst/>
          </a:prstGeom>
          <a:gradFill rotWithShape="0">
            <a:gsLst>
              <a:gs pos="0">
                <a:srgbClr val="FF6699"/>
              </a:gs>
              <a:gs pos="100000">
                <a:srgbClr val="FF66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0" name="Oval 472">
            <a:extLst>
              <a:ext uri="{FF2B5EF4-FFF2-40B4-BE49-F238E27FC236}">
                <a16:creationId xmlns:a16="http://schemas.microsoft.com/office/drawing/2014/main" id="{60A9907B-3B8C-4EDE-84C8-BE270954D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8228" y="1248745"/>
            <a:ext cx="76200" cy="152400"/>
          </a:xfrm>
          <a:prstGeom prst="ellipse">
            <a:avLst/>
          </a:prstGeom>
          <a:gradFill rotWithShape="0">
            <a:gsLst>
              <a:gs pos="0">
                <a:srgbClr val="FF6699"/>
              </a:gs>
              <a:gs pos="100000">
                <a:srgbClr val="FF66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1" name="Oval 464">
            <a:extLst>
              <a:ext uri="{FF2B5EF4-FFF2-40B4-BE49-F238E27FC236}">
                <a16:creationId xmlns:a16="http://schemas.microsoft.com/office/drawing/2014/main" id="{C69C9E49-7548-4A4E-8BC7-62B0D0D86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237" y="1384000"/>
            <a:ext cx="76200" cy="1524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2" name="Oval 464">
            <a:extLst>
              <a:ext uri="{FF2B5EF4-FFF2-40B4-BE49-F238E27FC236}">
                <a16:creationId xmlns:a16="http://schemas.microsoft.com/office/drawing/2014/main" id="{F5EE1F0A-DA53-4FBE-B517-770EADF52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0820" y="1393652"/>
            <a:ext cx="76200" cy="1524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3" name="AutoShape 462">
            <a:extLst>
              <a:ext uri="{FF2B5EF4-FFF2-40B4-BE49-F238E27FC236}">
                <a16:creationId xmlns:a16="http://schemas.microsoft.com/office/drawing/2014/main" id="{9718A3A1-606A-4C16-B7DC-3B3FC9450B3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198251" y="1554097"/>
            <a:ext cx="76200" cy="2667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99FF">
                  <a:gamma/>
                  <a:shade val="46275"/>
                  <a:invGamma/>
                </a:srgbClr>
              </a:gs>
              <a:gs pos="50000">
                <a:srgbClr val="FF99FF"/>
              </a:gs>
              <a:gs pos="100000">
                <a:srgbClr val="FF99FF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4" name="AutoShape 462">
            <a:extLst>
              <a:ext uri="{FF2B5EF4-FFF2-40B4-BE49-F238E27FC236}">
                <a16:creationId xmlns:a16="http://schemas.microsoft.com/office/drawing/2014/main" id="{2C5ED3F8-80F1-46CE-9308-88B50D8511C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745020" y="1627702"/>
            <a:ext cx="76200" cy="2667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99FF">
                  <a:gamma/>
                  <a:shade val="46275"/>
                  <a:invGamma/>
                </a:srgbClr>
              </a:gs>
              <a:gs pos="50000">
                <a:srgbClr val="FF99FF"/>
              </a:gs>
              <a:gs pos="100000">
                <a:srgbClr val="FF99FF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5" name="Oval 464">
            <a:extLst>
              <a:ext uri="{FF2B5EF4-FFF2-40B4-BE49-F238E27FC236}">
                <a16:creationId xmlns:a16="http://schemas.microsoft.com/office/drawing/2014/main" id="{19CB65EE-B3F0-4753-B776-2BB06FFA3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5315" y="1811210"/>
            <a:ext cx="76200" cy="1524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366" name="Group 89">
            <a:extLst>
              <a:ext uri="{FF2B5EF4-FFF2-40B4-BE49-F238E27FC236}">
                <a16:creationId xmlns:a16="http://schemas.microsoft.com/office/drawing/2014/main" id="{6FE4F249-65DF-4354-A2A6-0572BA65311F}"/>
              </a:ext>
            </a:extLst>
          </p:cNvPr>
          <p:cNvGrpSpPr>
            <a:grpSpLocks/>
          </p:cNvGrpSpPr>
          <p:nvPr/>
        </p:nvGrpSpPr>
        <p:grpSpPr bwMode="auto">
          <a:xfrm>
            <a:off x="5989712" y="2258256"/>
            <a:ext cx="447686" cy="674963"/>
            <a:chOff x="2200" y="3748"/>
            <a:chExt cx="320" cy="425"/>
          </a:xfrm>
        </p:grpSpPr>
        <p:grpSp>
          <p:nvGrpSpPr>
            <p:cNvPr id="367" name="Group 90">
              <a:extLst>
                <a:ext uri="{FF2B5EF4-FFF2-40B4-BE49-F238E27FC236}">
                  <a16:creationId xmlns:a16="http://schemas.microsoft.com/office/drawing/2014/main" id="{A35E3DBF-EEBA-4A78-A540-0D2EC3F1DB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1" y="3792"/>
              <a:ext cx="289" cy="381"/>
              <a:chOff x="2231" y="3792"/>
              <a:chExt cx="289" cy="381"/>
            </a:xfrm>
          </p:grpSpPr>
          <p:sp>
            <p:nvSpPr>
              <p:cNvPr id="377" name="Freeform 91">
                <a:extLst>
                  <a:ext uri="{FF2B5EF4-FFF2-40B4-BE49-F238E27FC236}">
                    <a16:creationId xmlns:a16="http://schemas.microsoft.com/office/drawing/2014/main" id="{293FE7EB-31D8-4DC9-B995-AC08D671F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1" y="3792"/>
                <a:ext cx="289" cy="323"/>
              </a:xfrm>
              <a:custGeom>
                <a:avLst/>
                <a:gdLst/>
                <a:ahLst/>
                <a:cxnLst>
                  <a:cxn ang="0">
                    <a:pos x="69" y="294"/>
                  </a:cxn>
                  <a:cxn ang="0">
                    <a:pos x="21" y="78"/>
                  </a:cxn>
                  <a:cxn ang="0">
                    <a:pos x="9" y="0"/>
                  </a:cxn>
                  <a:cxn ang="0">
                    <a:pos x="69" y="36"/>
                  </a:cxn>
                  <a:cxn ang="0">
                    <a:pos x="123" y="78"/>
                  </a:cxn>
                  <a:cxn ang="0">
                    <a:pos x="189" y="72"/>
                  </a:cxn>
                  <a:cxn ang="0">
                    <a:pos x="237" y="36"/>
                  </a:cxn>
                  <a:cxn ang="0">
                    <a:pos x="291" y="18"/>
                  </a:cxn>
                  <a:cxn ang="0">
                    <a:pos x="249" y="78"/>
                  </a:cxn>
                  <a:cxn ang="0">
                    <a:pos x="129" y="108"/>
                  </a:cxn>
                  <a:cxn ang="0">
                    <a:pos x="81" y="324"/>
                  </a:cxn>
                  <a:cxn ang="0">
                    <a:pos x="69" y="294"/>
                  </a:cxn>
                </a:cxnLst>
                <a:rect l="0" t="0" r="r" b="b"/>
                <a:pathLst>
                  <a:path w="291" h="324">
                    <a:moveTo>
                      <a:pt x="69" y="294"/>
                    </a:moveTo>
                    <a:cubicBezTo>
                      <a:pt x="86" y="243"/>
                      <a:pt x="96" y="103"/>
                      <a:pt x="21" y="78"/>
                    </a:cubicBezTo>
                    <a:cubicBezTo>
                      <a:pt x="0" y="46"/>
                      <a:pt x="3" y="41"/>
                      <a:pt x="9" y="0"/>
                    </a:cubicBezTo>
                    <a:cubicBezTo>
                      <a:pt x="70" y="10"/>
                      <a:pt x="27" y="8"/>
                      <a:pt x="69" y="36"/>
                    </a:cubicBezTo>
                    <a:cubicBezTo>
                      <a:pt x="85" y="85"/>
                      <a:pt x="68" y="70"/>
                      <a:pt x="123" y="78"/>
                    </a:cubicBezTo>
                    <a:cubicBezTo>
                      <a:pt x="145" y="76"/>
                      <a:pt x="167" y="77"/>
                      <a:pt x="189" y="72"/>
                    </a:cubicBezTo>
                    <a:cubicBezTo>
                      <a:pt x="211" y="67"/>
                      <a:pt x="215" y="43"/>
                      <a:pt x="237" y="36"/>
                    </a:cubicBezTo>
                    <a:cubicBezTo>
                      <a:pt x="247" y="5"/>
                      <a:pt x="261" y="12"/>
                      <a:pt x="291" y="18"/>
                    </a:cubicBezTo>
                    <a:cubicBezTo>
                      <a:pt x="283" y="73"/>
                      <a:pt x="286" y="53"/>
                      <a:pt x="249" y="78"/>
                    </a:cubicBezTo>
                    <a:cubicBezTo>
                      <a:pt x="234" y="123"/>
                      <a:pt x="169" y="105"/>
                      <a:pt x="129" y="108"/>
                    </a:cubicBezTo>
                    <a:cubicBezTo>
                      <a:pt x="86" y="173"/>
                      <a:pt x="155" y="299"/>
                      <a:pt x="81" y="324"/>
                    </a:cubicBezTo>
                    <a:cubicBezTo>
                      <a:pt x="74" y="302"/>
                      <a:pt x="78" y="312"/>
                      <a:pt x="69" y="29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latin typeface="+mn-lt"/>
                  <a:ea typeface="ＭＳ Ｐゴシック" pitchFamily="50" charset="-128"/>
                </a:endParaRPr>
              </a:p>
            </p:txBody>
          </p:sp>
          <p:sp>
            <p:nvSpPr>
              <p:cNvPr id="378" name="Freeform 92">
                <a:extLst>
                  <a:ext uri="{FF2B5EF4-FFF2-40B4-BE49-F238E27FC236}">
                    <a16:creationId xmlns:a16="http://schemas.microsoft.com/office/drawing/2014/main" id="{C95CCC7E-F298-480D-804E-3AB9BD47D4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3932"/>
                <a:ext cx="97" cy="241"/>
              </a:xfrm>
              <a:custGeom>
                <a:avLst/>
                <a:gdLst>
                  <a:gd name="T0" fmla="*/ 8 w 97"/>
                  <a:gd name="T1" fmla="*/ 178 h 241"/>
                  <a:gd name="T2" fmla="*/ 14 w 97"/>
                  <a:gd name="T3" fmla="*/ 16 h 241"/>
                  <a:gd name="T4" fmla="*/ 56 w 97"/>
                  <a:gd name="T5" fmla="*/ 40 h 241"/>
                  <a:gd name="T6" fmla="*/ 8 w 97"/>
                  <a:gd name="T7" fmla="*/ 178 h 2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7"/>
                  <a:gd name="T13" fmla="*/ 0 h 241"/>
                  <a:gd name="T14" fmla="*/ 97 w 97"/>
                  <a:gd name="T15" fmla="*/ 241 h 2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7" h="241">
                    <a:moveTo>
                      <a:pt x="8" y="178"/>
                    </a:moveTo>
                    <a:cubicBezTo>
                      <a:pt x="10" y="124"/>
                      <a:pt x="0" y="68"/>
                      <a:pt x="14" y="16"/>
                    </a:cubicBezTo>
                    <a:cubicBezTo>
                      <a:pt x="18" y="0"/>
                      <a:pt x="51" y="25"/>
                      <a:pt x="56" y="40"/>
                    </a:cubicBezTo>
                    <a:cubicBezTo>
                      <a:pt x="48" y="241"/>
                      <a:pt x="97" y="178"/>
                      <a:pt x="8" y="17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36206D"/>
                  </a:gs>
                  <a:gs pos="50000">
                    <a:srgbClr val="7546EC"/>
                  </a:gs>
                  <a:gs pos="100000">
                    <a:srgbClr val="36206D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368" name="Group 93">
              <a:extLst>
                <a:ext uri="{FF2B5EF4-FFF2-40B4-BE49-F238E27FC236}">
                  <a16:creationId xmlns:a16="http://schemas.microsoft.com/office/drawing/2014/main" id="{FC51ACED-51AC-46B0-82E1-ED764BE128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0" y="3748"/>
              <a:ext cx="318" cy="92"/>
              <a:chOff x="2925" y="3656"/>
              <a:chExt cx="318" cy="92"/>
            </a:xfrm>
          </p:grpSpPr>
          <p:sp>
            <p:nvSpPr>
              <p:cNvPr id="369" name="Oval 94">
                <a:extLst>
                  <a:ext uri="{FF2B5EF4-FFF2-40B4-BE49-F238E27FC236}">
                    <a16:creationId xmlns:a16="http://schemas.microsoft.com/office/drawing/2014/main" id="{C17EB063-AF47-4F6B-8039-842A45CF1E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70" name="Oval 95">
                <a:extLst>
                  <a:ext uri="{FF2B5EF4-FFF2-40B4-BE49-F238E27FC236}">
                    <a16:creationId xmlns:a16="http://schemas.microsoft.com/office/drawing/2014/main" id="{464EE8A3-2AEB-441F-A037-FB12D5A53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71" name="Oval 96">
                <a:extLst>
                  <a:ext uri="{FF2B5EF4-FFF2-40B4-BE49-F238E27FC236}">
                    <a16:creationId xmlns:a16="http://schemas.microsoft.com/office/drawing/2014/main" id="{0C84A6F5-BCFE-46C2-93D0-2FDF889A53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" y="3702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72" name="Oval 97">
                <a:extLst>
                  <a:ext uri="{FF2B5EF4-FFF2-40B4-BE49-F238E27FC236}">
                    <a16:creationId xmlns:a16="http://schemas.microsoft.com/office/drawing/2014/main" id="{8BEE6E85-767B-4E68-A6EA-1A8388426D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3702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73" name="Oval 98">
                <a:extLst>
                  <a:ext uri="{FF2B5EF4-FFF2-40B4-BE49-F238E27FC236}">
                    <a16:creationId xmlns:a16="http://schemas.microsoft.com/office/drawing/2014/main" id="{9DF8E60C-9262-40BE-BA88-8B5F9F94E0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7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74" name="Oval 99">
                <a:extLst>
                  <a:ext uri="{FF2B5EF4-FFF2-40B4-BE49-F238E27FC236}">
                    <a16:creationId xmlns:a16="http://schemas.microsoft.com/office/drawing/2014/main" id="{229DE097-B624-4690-AF84-2260F2E0F3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2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75" name="Oval 100">
                <a:extLst>
                  <a:ext uri="{FF2B5EF4-FFF2-40B4-BE49-F238E27FC236}">
                    <a16:creationId xmlns:a16="http://schemas.microsoft.com/office/drawing/2014/main" id="{9BCC215A-A9DB-44ED-9F89-5B8E98345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7" y="3656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376" name="Oval 101">
                <a:extLst>
                  <a:ext uri="{FF2B5EF4-FFF2-40B4-BE49-F238E27FC236}">
                    <a16:creationId xmlns:a16="http://schemas.microsoft.com/office/drawing/2014/main" id="{96F0C918-8B9B-4589-8587-EB2F5F2ADB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6" y="3657"/>
                <a:ext cx="46" cy="46"/>
              </a:xfrm>
              <a:prstGeom prst="ellipse">
                <a:avLst/>
              </a:prstGeom>
              <a:solidFill>
                <a:srgbClr val="7546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endParaRPr lang="ja-JP" altLang="en-US"/>
              </a:p>
            </p:txBody>
          </p:sp>
        </p:grpSp>
      </p:grpSp>
      <p:grpSp>
        <p:nvGrpSpPr>
          <p:cNvPr id="381" name="グループ化 380">
            <a:extLst>
              <a:ext uri="{FF2B5EF4-FFF2-40B4-BE49-F238E27FC236}">
                <a16:creationId xmlns:a16="http://schemas.microsoft.com/office/drawing/2014/main" id="{832264C6-D24E-4553-8278-0CDB35452F3F}"/>
              </a:ext>
            </a:extLst>
          </p:cNvPr>
          <p:cNvGrpSpPr/>
          <p:nvPr/>
        </p:nvGrpSpPr>
        <p:grpSpPr>
          <a:xfrm rot="82166">
            <a:off x="5998810" y="1717237"/>
            <a:ext cx="473464" cy="552040"/>
            <a:chOff x="4188987" y="1295168"/>
            <a:chExt cx="358775" cy="287337"/>
          </a:xfrm>
        </p:grpSpPr>
        <p:sp>
          <p:nvSpPr>
            <p:cNvPr id="382" name="Freeform 103">
              <a:extLst>
                <a:ext uri="{FF2B5EF4-FFF2-40B4-BE49-F238E27FC236}">
                  <a16:creationId xmlns:a16="http://schemas.microsoft.com/office/drawing/2014/main" id="{C0B1F2C2-B06A-497E-B6FE-0CD4A7078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8987" y="1295168"/>
              <a:ext cx="203080" cy="287337"/>
            </a:xfrm>
            <a:custGeom>
              <a:avLst/>
              <a:gdLst/>
              <a:ahLst/>
              <a:cxnLst>
                <a:cxn ang="0">
                  <a:pos x="126" y="12"/>
                </a:cxn>
                <a:cxn ang="0">
                  <a:pos x="90" y="162"/>
                </a:cxn>
                <a:cxn ang="0">
                  <a:pos x="54" y="174"/>
                </a:cxn>
                <a:cxn ang="0">
                  <a:pos x="42" y="192"/>
                </a:cxn>
                <a:cxn ang="0">
                  <a:pos x="24" y="198"/>
                </a:cxn>
                <a:cxn ang="0">
                  <a:pos x="0" y="252"/>
                </a:cxn>
                <a:cxn ang="0">
                  <a:pos x="18" y="264"/>
                </a:cxn>
                <a:cxn ang="0">
                  <a:pos x="30" y="246"/>
                </a:cxn>
                <a:cxn ang="0">
                  <a:pos x="48" y="234"/>
                </a:cxn>
                <a:cxn ang="0">
                  <a:pos x="120" y="198"/>
                </a:cxn>
                <a:cxn ang="0">
                  <a:pos x="120" y="48"/>
                </a:cxn>
                <a:cxn ang="0">
                  <a:pos x="126" y="12"/>
                </a:cxn>
              </a:cxnLst>
              <a:rect l="0" t="0" r="r" b="b"/>
              <a:pathLst>
                <a:path w="150" h="265">
                  <a:moveTo>
                    <a:pt x="126" y="12"/>
                  </a:moveTo>
                  <a:cubicBezTo>
                    <a:pt x="41" y="29"/>
                    <a:pt x="134" y="0"/>
                    <a:pt x="90" y="162"/>
                  </a:cubicBezTo>
                  <a:cubicBezTo>
                    <a:pt x="87" y="174"/>
                    <a:pt x="54" y="174"/>
                    <a:pt x="54" y="174"/>
                  </a:cubicBezTo>
                  <a:cubicBezTo>
                    <a:pt x="50" y="180"/>
                    <a:pt x="48" y="187"/>
                    <a:pt x="42" y="192"/>
                  </a:cubicBezTo>
                  <a:cubicBezTo>
                    <a:pt x="37" y="196"/>
                    <a:pt x="28" y="194"/>
                    <a:pt x="24" y="198"/>
                  </a:cubicBezTo>
                  <a:cubicBezTo>
                    <a:pt x="19" y="203"/>
                    <a:pt x="3" y="244"/>
                    <a:pt x="0" y="252"/>
                  </a:cubicBezTo>
                  <a:cubicBezTo>
                    <a:pt x="6" y="256"/>
                    <a:pt x="11" y="265"/>
                    <a:pt x="18" y="264"/>
                  </a:cubicBezTo>
                  <a:cubicBezTo>
                    <a:pt x="25" y="263"/>
                    <a:pt x="25" y="251"/>
                    <a:pt x="30" y="246"/>
                  </a:cubicBezTo>
                  <a:cubicBezTo>
                    <a:pt x="35" y="241"/>
                    <a:pt x="42" y="237"/>
                    <a:pt x="48" y="234"/>
                  </a:cubicBezTo>
                  <a:cubicBezTo>
                    <a:pt x="72" y="222"/>
                    <a:pt x="94" y="207"/>
                    <a:pt x="120" y="198"/>
                  </a:cubicBezTo>
                  <a:cubicBezTo>
                    <a:pt x="150" y="153"/>
                    <a:pt x="136" y="97"/>
                    <a:pt x="120" y="48"/>
                  </a:cubicBezTo>
                  <a:cubicBezTo>
                    <a:pt x="128" y="24"/>
                    <a:pt x="126" y="36"/>
                    <a:pt x="126" y="12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83" name="Freeform 104">
              <a:extLst>
                <a:ext uri="{FF2B5EF4-FFF2-40B4-BE49-F238E27FC236}">
                  <a16:creationId xmlns:a16="http://schemas.microsoft.com/office/drawing/2014/main" id="{EEC5287C-AC37-4DA5-B9E6-B8206526712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44682" y="1295168"/>
              <a:ext cx="203080" cy="287337"/>
            </a:xfrm>
            <a:custGeom>
              <a:avLst/>
              <a:gdLst/>
              <a:ahLst/>
              <a:cxnLst>
                <a:cxn ang="0">
                  <a:pos x="126" y="12"/>
                </a:cxn>
                <a:cxn ang="0">
                  <a:pos x="90" y="162"/>
                </a:cxn>
                <a:cxn ang="0">
                  <a:pos x="54" y="174"/>
                </a:cxn>
                <a:cxn ang="0">
                  <a:pos x="42" y="192"/>
                </a:cxn>
                <a:cxn ang="0">
                  <a:pos x="24" y="198"/>
                </a:cxn>
                <a:cxn ang="0">
                  <a:pos x="0" y="252"/>
                </a:cxn>
                <a:cxn ang="0">
                  <a:pos x="18" y="264"/>
                </a:cxn>
                <a:cxn ang="0">
                  <a:pos x="30" y="246"/>
                </a:cxn>
                <a:cxn ang="0">
                  <a:pos x="48" y="234"/>
                </a:cxn>
                <a:cxn ang="0">
                  <a:pos x="120" y="198"/>
                </a:cxn>
                <a:cxn ang="0">
                  <a:pos x="120" y="48"/>
                </a:cxn>
                <a:cxn ang="0">
                  <a:pos x="126" y="12"/>
                </a:cxn>
              </a:cxnLst>
              <a:rect l="0" t="0" r="r" b="b"/>
              <a:pathLst>
                <a:path w="150" h="265">
                  <a:moveTo>
                    <a:pt x="126" y="12"/>
                  </a:moveTo>
                  <a:cubicBezTo>
                    <a:pt x="41" y="29"/>
                    <a:pt x="134" y="0"/>
                    <a:pt x="90" y="162"/>
                  </a:cubicBezTo>
                  <a:cubicBezTo>
                    <a:pt x="87" y="174"/>
                    <a:pt x="54" y="174"/>
                    <a:pt x="54" y="174"/>
                  </a:cubicBezTo>
                  <a:cubicBezTo>
                    <a:pt x="50" y="180"/>
                    <a:pt x="48" y="187"/>
                    <a:pt x="42" y="192"/>
                  </a:cubicBezTo>
                  <a:cubicBezTo>
                    <a:pt x="37" y="196"/>
                    <a:pt x="28" y="194"/>
                    <a:pt x="24" y="198"/>
                  </a:cubicBezTo>
                  <a:cubicBezTo>
                    <a:pt x="19" y="203"/>
                    <a:pt x="3" y="244"/>
                    <a:pt x="0" y="252"/>
                  </a:cubicBezTo>
                  <a:cubicBezTo>
                    <a:pt x="6" y="256"/>
                    <a:pt x="11" y="265"/>
                    <a:pt x="18" y="264"/>
                  </a:cubicBezTo>
                  <a:cubicBezTo>
                    <a:pt x="25" y="263"/>
                    <a:pt x="25" y="251"/>
                    <a:pt x="30" y="246"/>
                  </a:cubicBezTo>
                  <a:cubicBezTo>
                    <a:pt x="35" y="241"/>
                    <a:pt x="42" y="237"/>
                    <a:pt x="48" y="234"/>
                  </a:cubicBezTo>
                  <a:cubicBezTo>
                    <a:pt x="72" y="222"/>
                    <a:pt x="94" y="207"/>
                    <a:pt x="120" y="198"/>
                  </a:cubicBezTo>
                  <a:cubicBezTo>
                    <a:pt x="150" y="153"/>
                    <a:pt x="136" y="97"/>
                    <a:pt x="120" y="48"/>
                  </a:cubicBezTo>
                  <a:cubicBezTo>
                    <a:pt x="128" y="24"/>
                    <a:pt x="126" y="36"/>
                    <a:pt x="126" y="12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</p:grpSp>
      <p:sp>
        <p:nvSpPr>
          <p:cNvPr id="498" name="矢印: 五方向 497">
            <a:extLst>
              <a:ext uri="{FF2B5EF4-FFF2-40B4-BE49-F238E27FC236}">
                <a16:creationId xmlns:a16="http://schemas.microsoft.com/office/drawing/2014/main" id="{C30B2149-B095-41BA-A6C1-D94DCFAD5C54}"/>
              </a:ext>
            </a:extLst>
          </p:cNvPr>
          <p:cNvSpPr/>
          <p:nvPr/>
        </p:nvSpPr>
        <p:spPr>
          <a:xfrm rot="16200000">
            <a:off x="6952305" y="2484819"/>
            <a:ext cx="561947" cy="136057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0" name="矢印: 山形 499">
            <a:extLst>
              <a:ext uri="{FF2B5EF4-FFF2-40B4-BE49-F238E27FC236}">
                <a16:creationId xmlns:a16="http://schemas.microsoft.com/office/drawing/2014/main" id="{E53EEFC9-F631-434D-B52A-74471F23D2A6}"/>
              </a:ext>
            </a:extLst>
          </p:cNvPr>
          <p:cNvSpPr/>
          <p:nvPr/>
        </p:nvSpPr>
        <p:spPr>
          <a:xfrm rot="16200000">
            <a:off x="6951703" y="1914010"/>
            <a:ext cx="593617" cy="151305"/>
          </a:xfrm>
          <a:prstGeom prst="chevron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03" name="フローチャート: 記憶データ 502">
            <a:extLst>
              <a:ext uri="{FF2B5EF4-FFF2-40B4-BE49-F238E27FC236}">
                <a16:creationId xmlns:a16="http://schemas.microsoft.com/office/drawing/2014/main" id="{DB829BA3-F7A5-4DD8-AB28-AA9852F6AA06}"/>
              </a:ext>
            </a:extLst>
          </p:cNvPr>
          <p:cNvSpPr/>
          <p:nvPr/>
        </p:nvSpPr>
        <p:spPr>
          <a:xfrm rot="5400000">
            <a:off x="6623641" y="1938236"/>
            <a:ext cx="655166" cy="166322"/>
          </a:xfrm>
          <a:prstGeom prst="flowChartOnlineStorage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4" name="フローチャート: 論理積ゲート 503">
            <a:extLst>
              <a:ext uri="{FF2B5EF4-FFF2-40B4-BE49-F238E27FC236}">
                <a16:creationId xmlns:a16="http://schemas.microsoft.com/office/drawing/2014/main" id="{4D3D3C59-CBB9-4C02-A1A2-BAD38365AC04}"/>
              </a:ext>
            </a:extLst>
          </p:cNvPr>
          <p:cNvSpPr/>
          <p:nvPr/>
        </p:nvSpPr>
        <p:spPr>
          <a:xfrm rot="16200000">
            <a:off x="6686437" y="2479783"/>
            <a:ext cx="527433" cy="149012"/>
          </a:xfrm>
          <a:prstGeom prst="flowChartDelay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4" name="テキスト ボックス 933">
            <a:extLst>
              <a:ext uri="{FF2B5EF4-FFF2-40B4-BE49-F238E27FC236}">
                <a16:creationId xmlns:a16="http://schemas.microsoft.com/office/drawing/2014/main" id="{C4EDF056-122B-4836-AA00-5CA093C01BF3}"/>
              </a:ext>
            </a:extLst>
          </p:cNvPr>
          <p:cNvSpPr txBox="1"/>
          <p:nvPr/>
        </p:nvSpPr>
        <p:spPr>
          <a:xfrm>
            <a:off x="6006347" y="1408517"/>
            <a:ext cx="464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TCR</a:t>
            </a:r>
            <a:endParaRPr kumimoji="1" lang="ja-JP" altLang="en-US" sz="1400" b="1" dirty="0"/>
          </a:p>
        </p:txBody>
      </p:sp>
      <p:sp>
        <p:nvSpPr>
          <p:cNvPr id="505" name="テキスト ボックス 504">
            <a:extLst>
              <a:ext uri="{FF2B5EF4-FFF2-40B4-BE49-F238E27FC236}">
                <a16:creationId xmlns:a16="http://schemas.microsoft.com/office/drawing/2014/main" id="{493F760E-411E-4F95-8460-9DE7477B556A}"/>
              </a:ext>
            </a:extLst>
          </p:cNvPr>
          <p:cNvSpPr txBox="1"/>
          <p:nvPr/>
        </p:nvSpPr>
        <p:spPr>
          <a:xfrm>
            <a:off x="6669688" y="1401221"/>
            <a:ext cx="431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KIR</a:t>
            </a:r>
            <a:endParaRPr kumimoji="1" lang="ja-JP" altLang="en-US" sz="1400" b="1" dirty="0"/>
          </a:p>
        </p:txBody>
      </p:sp>
      <p:sp>
        <p:nvSpPr>
          <p:cNvPr id="506" name="テキスト ボックス 505">
            <a:extLst>
              <a:ext uri="{FF2B5EF4-FFF2-40B4-BE49-F238E27FC236}">
                <a16:creationId xmlns:a16="http://schemas.microsoft.com/office/drawing/2014/main" id="{57AF60DB-CF83-48D4-91F7-2328AF24F0BC}"/>
              </a:ext>
            </a:extLst>
          </p:cNvPr>
          <p:cNvSpPr txBox="1"/>
          <p:nvPr/>
        </p:nvSpPr>
        <p:spPr>
          <a:xfrm>
            <a:off x="7009968" y="1391913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KAR</a:t>
            </a:r>
            <a:endParaRPr kumimoji="1" lang="ja-JP" altLang="en-US" sz="1400" b="1" dirty="0"/>
          </a:p>
        </p:txBody>
      </p:sp>
      <p:grpSp>
        <p:nvGrpSpPr>
          <p:cNvPr id="507" name="Group 46">
            <a:extLst>
              <a:ext uri="{FF2B5EF4-FFF2-40B4-BE49-F238E27FC236}">
                <a16:creationId xmlns:a16="http://schemas.microsoft.com/office/drawing/2014/main" id="{BB52669B-AD59-4784-AB01-F2C1AB9B0787}"/>
              </a:ext>
            </a:extLst>
          </p:cNvPr>
          <p:cNvGrpSpPr>
            <a:grpSpLocks/>
          </p:cNvGrpSpPr>
          <p:nvPr/>
        </p:nvGrpSpPr>
        <p:grpSpPr bwMode="auto">
          <a:xfrm>
            <a:off x="4301774" y="1417881"/>
            <a:ext cx="152400" cy="228600"/>
            <a:chOff x="1056" y="240"/>
            <a:chExt cx="96" cy="144"/>
          </a:xfrm>
        </p:grpSpPr>
        <p:sp>
          <p:nvSpPr>
            <p:cNvPr id="508" name="Oval 47">
              <a:extLst>
                <a:ext uri="{FF2B5EF4-FFF2-40B4-BE49-F238E27FC236}">
                  <a16:creationId xmlns:a16="http://schemas.microsoft.com/office/drawing/2014/main" id="{0B20ECAD-F098-4C67-928A-FC270429C7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40"/>
              <a:ext cx="48" cy="144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09" name="Oval 48">
              <a:extLst>
                <a:ext uri="{FF2B5EF4-FFF2-40B4-BE49-F238E27FC236}">
                  <a16:creationId xmlns:a16="http://schemas.microsoft.com/office/drawing/2014/main" id="{73B0794B-74E6-4338-9CBD-DD01680C4B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40"/>
              <a:ext cx="48" cy="144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0" name="Oval 49">
              <a:extLst>
                <a:ext uri="{FF2B5EF4-FFF2-40B4-BE49-F238E27FC236}">
                  <a16:creationId xmlns:a16="http://schemas.microsoft.com/office/drawing/2014/main" id="{940AF6AA-3C36-41C9-B2B5-49FDA239D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0" y="240"/>
              <a:ext cx="48" cy="144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511" name="Text Box 52">
            <a:extLst>
              <a:ext uri="{FF2B5EF4-FFF2-40B4-BE49-F238E27FC236}">
                <a16:creationId xmlns:a16="http://schemas.microsoft.com/office/drawing/2014/main" id="{CD83A071-E166-46A5-8FE3-B3EEC9FBF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0678" y="1070439"/>
            <a:ext cx="667299" cy="386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100"/>
              </a:lnSpc>
            </a:pPr>
            <a:r>
              <a:rPr lang="en-US" altLang="ja-JP" sz="1400" b="1" dirty="0"/>
              <a:t>Death</a:t>
            </a:r>
          </a:p>
          <a:p>
            <a:pPr>
              <a:lnSpc>
                <a:spcPts val="1100"/>
              </a:lnSpc>
            </a:pPr>
            <a:r>
              <a:rPr lang="en-US" altLang="ja-JP" sz="1400" b="1" dirty="0"/>
              <a:t>Ligand</a:t>
            </a:r>
          </a:p>
        </p:txBody>
      </p:sp>
      <p:sp>
        <p:nvSpPr>
          <p:cNvPr id="512" name="Line 50">
            <a:extLst>
              <a:ext uri="{FF2B5EF4-FFF2-40B4-BE49-F238E27FC236}">
                <a16:creationId xmlns:a16="http://schemas.microsoft.com/office/drawing/2014/main" id="{B7C2450B-DC64-454D-AA97-399B55365B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7064" y="1685355"/>
            <a:ext cx="9850" cy="331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513" name="Group 93">
            <a:extLst>
              <a:ext uri="{FF2B5EF4-FFF2-40B4-BE49-F238E27FC236}">
                <a16:creationId xmlns:a16="http://schemas.microsoft.com/office/drawing/2014/main" id="{8872F36C-04D0-4D46-84BC-9445E211648F}"/>
              </a:ext>
            </a:extLst>
          </p:cNvPr>
          <p:cNvGrpSpPr>
            <a:grpSpLocks/>
          </p:cNvGrpSpPr>
          <p:nvPr/>
        </p:nvGrpSpPr>
        <p:grpSpPr bwMode="auto">
          <a:xfrm>
            <a:off x="4779039" y="3065934"/>
            <a:ext cx="152400" cy="533400"/>
            <a:chOff x="1632" y="1248"/>
            <a:chExt cx="96" cy="192"/>
          </a:xfrm>
        </p:grpSpPr>
        <p:grpSp>
          <p:nvGrpSpPr>
            <p:cNvPr id="514" name="Group 94">
              <a:extLst>
                <a:ext uri="{FF2B5EF4-FFF2-40B4-BE49-F238E27FC236}">
                  <a16:creationId xmlns:a16="http://schemas.microsoft.com/office/drawing/2014/main" id="{E8131E7D-52C2-4FB9-9762-B179E0952C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0" y="1248"/>
              <a:ext cx="48" cy="192"/>
              <a:chOff x="1200" y="1104"/>
              <a:chExt cx="48" cy="192"/>
            </a:xfrm>
          </p:grpSpPr>
          <p:sp>
            <p:nvSpPr>
              <p:cNvPr id="521" name="Rectangle 95">
                <a:extLst>
                  <a:ext uri="{FF2B5EF4-FFF2-40B4-BE49-F238E27FC236}">
                    <a16:creationId xmlns:a16="http://schemas.microsoft.com/office/drawing/2014/main" id="{A81C03C0-A5B1-4055-ACC7-3AD97CB8EA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104"/>
                <a:ext cx="48" cy="96"/>
              </a:xfrm>
              <a:prstGeom prst="rect">
                <a:avLst/>
              </a:prstGeom>
              <a:gradFill rotWithShape="0">
                <a:gsLst>
                  <a:gs pos="0">
                    <a:srgbClr val="FF99FF">
                      <a:gamma/>
                      <a:shade val="46275"/>
                      <a:invGamma/>
                    </a:srgbClr>
                  </a:gs>
                  <a:gs pos="50000">
                    <a:srgbClr val="FF99FF"/>
                  </a:gs>
                  <a:gs pos="100000">
                    <a:srgbClr val="FF99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22" name="AutoShape 96">
                <a:extLst>
                  <a:ext uri="{FF2B5EF4-FFF2-40B4-BE49-F238E27FC236}">
                    <a16:creationId xmlns:a16="http://schemas.microsoft.com/office/drawing/2014/main" id="{52C77C36-2686-4210-86D6-91524BD47B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200"/>
                <a:ext cx="47" cy="96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FF00FF">
                      <a:gamma/>
                      <a:shade val="46275"/>
                      <a:invGamma/>
                    </a:srgbClr>
                  </a:gs>
                  <a:gs pos="50000">
                    <a:srgbClr val="FF00FF"/>
                  </a:gs>
                  <a:gs pos="100000">
                    <a:srgbClr val="FF00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515" name="Group 97">
              <a:extLst>
                <a:ext uri="{FF2B5EF4-FFF2-40B4-BE49-F238E27FC236}">
                  <a16:creationId xmlns:a16="http://schemas.microsoft.com/office/drawing/2014/main" id="{0F86214E-B330-4254-B67B-BF97CBB1AD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2" y="1248"/>
              <a:ext cx="48" cy="192"/>
              <a:chOff x="1200" y="1104"/>
              <a:chExt cx="48" cy="192"/>
            </a:xfrm>
          </p:grpSpPr>
          <p:sp>
            <p:nvSpPr>
              <p:cNvPr id="519" name="Rectangle 98">
                <a:extLst>
                  <a:ext uri="{FF2B5EF4-FFF2-40B4-BE49-F238E27FC236}">
                    <a16:creationId xmlns:a16="http://schemas.microsoft.com/office/drawing/2014/main" id="{0F2F8C1E-E08B-4FDA-BC9F-1E1B6F8864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104"/>
                <a:ext cx="48" cy="96"/>
              </a:xfrm>
              <a:prstGeom prst="rect">
                <a:avLst/>
              </a:prstGeom>
              <a:gradFill rotWithShape="0">
                <a:gsLst>
                  <a:gs pos="0">
                    <a:srgbClr val="FF99FF">
                      <a:gamma/>
                      <a:shade val="46275"/>
                      <a:invGamma/>
                    </a:srgbClr>
                  </a:gs>
                  <a:gs pos="50000">
                    <a:srgbClr val="FF99FF"/>
                  </a:gs>
                  <a:gs pos="100000">
                    <a:srgbClr val="FF99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20" name="AutoShape 99">
                <a:extLst>
                  <a:ext uri="{FF2B5EF4-FFF2-40B4-BE49-F238E27FC236}">
                    <a16:creationId xmlns:a16="http://schemas.microsoft.com/office/drawing/2014/main" id="{94860588-5561-4F00-80B4-D1D3F6275B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200"/>
                <a:ext cx="47" cy="96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FF00FF">
                      <a:gamma/>
                      <a:shade val="46275"/>
                      <a:invGamma/>
                    </a:srgbClr>
                  </a:gs>
                  <a:gs pos="50000">
                    <a:srgbClr val="FF00FF"/>
                  </a:gs>
                  <a:gs pos="100000">
                    <a:srgbClr val="FF00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516" name="Group 100">
              <a:extLst>
                <a:ext uri="{FF2B5EF4-FFF2-40B4-BE49-F238E27FC236}">
                  <a16:creationId xmlns:a16="http://schemas.microsoft.com/office/drawing/2014/main" id="{8D6052CF-25EB-45CB-9F04-F3F3EB72A9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56" y="1248"/>
              <a:ext cx="48" cy="192"/>
              <a:chOff x="1200" y="1104"/>
              <a:chExt cx="48" cy="192"/>
            </a:xfrm>
          </p:grpSpPr>
          <p:sp>
            <p:nvSpPr>
              <p:cNvPr id="517" name="Rectangle 101">
                <a:extLst>
                  <a:ext uri="{FF2B5EF4-FFF2-40B4-BE49-F238E27FC236}">
                    <a16:creationId xmlns:a16="http://schemas.microsoft.com/office/drawing/2014/main" id="{66F10673-8DF3-42FB-B8F1-6D204A1743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104"/>
                <a:ext cx="48" cy="96"/>
              </a:xfrm>
              <a:prstGeom prst="rect">
                <a:avLst/>
              </a:prstGeom>
              <a:gradFill rotWithShape="0">
                <a:gsLst>
                  <a:gs pos="0">
                    <a:srgbClr val="FF99FF">
                      <a:gamma/>
                      <a:shade val="46275"/>
                      <a:invGamma/>
                    </a:srgbClr>
                  </a:gs>
                  <a:gs pos="50000">
                    <a:srgbClr val="FF99FF"/>
                  </a:gs>
                  <a:gs pos="100000">
                    <a:srgbClr val="FF99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18" name="AutoShape 102">
                <a:extLst>
                  <a:ext uri="{FF2B5EF4-FFF2-40B4-BE49-F238E27FC236}">
                    <a16:creationId xmlns:a16="http://schemas.microsoft.com/office/drawing/2014/main" id="{16200256-62BE-40EF-B9CD-C14DE873A9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200"/>
                <a:ext cx="47" cy="96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FF00FF">
                      <a:gamma/>
                      <a:shade val="46275"/>
                      <a:invGamma/>
                    </a:srgbClr>
                  </a:gs>
                  <a:gs pos="50000">
                    <a:srgbClr val="FF00FF"/>
                  </a:gs>
                  <a:gs pos="100000">
                    <a:srgbClr val="FF00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grpSp>
        <p:nvGrpSpPr>
          <p:cNvPr id="525" name="Group 117">
            <a:extLst>
              <a:ext uri="{FF2B5EF4-FFF2-40B4-BE49-F238E27FC236}">
                <a16:creationId xmlns:a16="http://schemas.microsoft.com/office/drawing/2014/main" id="{F85FF37E-0A2F-4F51-98D0-A334344EAF43}"/>
              </a:ext>
            </a:extLst>
          </p:cNvPr>
          <p:cNvGrpSpPr>
            <a:grpSpLocks/>
          </p:cNvGrpSpPr>
          <p:nvPr/>
        </p:nvGrpSpPr>
        <p:grpSpPr bwMode="auto">
          <a:xfrm>
            <a:off x="4779039" y="3599334"/>
            <a:ext cx="152400" cy="609600"/>
            <a:chOff x="1488" y="1296"/>
            <a:chExt cx="96" cy="384"/>
          </a:xfrm>
        </p:grpSpPr>
        <p:grpSp>
          <p:nvGrpSpPr>
            <p:cNvPr id="526" name="Group 118">
              <a:extLst>
                <a:ext uri="{FF2B5EF4-FFF2-40B4-BE49-F238E27FC236}">
                  <a16:creationId xmlns:a16="http://schemas.microsoft.com/office/drawing/2014/main" id="{1B3E292B-EDDF-48BA-AEB3-3A07E20315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8" y="1296"/>
              <a:ext cx="48" cy="384"/>
              <a:chOff x="1296" y="1344"/>
              <a:chExt cx="48" cy="528"/>
            </a:xfrm>
          </p:grpSpPr>
          <p:sp>
            <p:nvSpPr>
              <p:cNvPr id="535" name="AutoShape 119">
                <a:extLst>
                  <a:ext uri="{FF2B5EF4-FFF2-40B4-BE49-F238E27FC236}">
                    <a16:creationId xmlns:a16="http://schemas.microsoft.com/office/drawing/2014/main" id="{00A53D61-2316-4577-A02C-9844A665B7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344"/>
                <a:ext cx="48" cy="192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99FF99">
                      <a:gamma/>
                      <a:shade val="46275"/>
                      <a:invGamma/>
                    </a:srgbClr>
                  </a:gs>
                  <a:gs pos="50000">
                    <a:srgbClr val="99FF99"/>
                  </a:gs>
                  <a:gs pos="100000">
                    <a:srgbClr val="99FF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36" name="AutoShape 120">
                <a:extLst>
                  <a:ext uri="{FF2B5EF4-FFF2-40B4-BE49-F238E27FC236}">
                    <a16:creationId xmlns:a16="http://schemas.microsoft.com/office/drawing/2014/main" id="{8D420BEE-E64F-4D69-8DA5-54F6950D7B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536"/>
                <a:ext cx="48" cy="192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66FF66">
                      <a:gamma/>
                      <a:shade val="46275"/>
                      <a:invGamma/>
                    </a:srgbClr>
                  </a:gs>
                  <a:gs pos="50000">
                    <a:srgbClr val="66FF66"/>
                  </a:gs>
                  <a:gs pos="100000">
                    <a:srgbClr val="66FF66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37" name="AutoShape 121">
                <a:extLst>
                  <a:ext uri="{FF2B5EF4-FFF2-40B4-BE49-F238E27FC236}">
                    <a16:creationId xmlns:a16="http://schemas.microsoft.com/office/drawing/2014/main" id="{2D2F498B-4F53-4C40-BC97-AC22483450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728"/>
                <a:ext cx="48" cy="144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00CC00">
                      <a:gamma/>
                      <a:shade val="46275"/>
                      <a:invGamma/>
                    </a:srgbClr>
                  </a:gs>
                  <a:gs pos="5000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527" name="Group 122">
              <a:extLst>
                <a:ext uri="{FF2B5EF4-FFF2-40B4-BE49-F238E27FC236}">
                  <a16:creationId xmlns:a16="http://schemas.microsoft.com/office/drawing/2014/main" id="{6D5FF6D7-2B7C-43C8-84FE-9DF5093356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36" y="1296"/>
              <a:ext cx="48" cy="384"/>
              <a:chOff x="1296" y="1344"/>
              <a:chExt cx="48" cy="528"/>
            </a:xfrm>
          </p:grpSpPr>
          <p:sp>
            <p:nvSpPr>
              <p:cNvPr id="532" name="AutoShape 123">
                <a:extLst>
                  <a:ext uri="{FF2B5EF4-FFF2-40B4-BE49-F238E27FC236}">
                    <a16:creationId xmlns:a16="http://schemas.microsoft.com/office/drawing/2014/main" id="{87E9E301-88B4-41A2-9D52-CF06C98893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344"/>
                <a:ext cx="48" cy="192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99FF99">
                      <a:gamma/>
                      <a:shade val="46275"/>
                      <a:invGamma/>
                    </a:srgbClr>
                  </a:gs>
                  <a:gs pos="50000">
                    <a:srgbClr val="99FF99"/>
                  </a:gs>
                  <a:gs pos="100000">
                    <a:srgbClr val="99FF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33" name="AutoShape 124">
                <a:extLst>
                  <a:ext uri="{FF2B5EF4-FFF2-40B4-BE49-F238E27FC236}">
                    <a16:creationId xmlns:a16="http://schemas.microsoft.com/office/drawing/2014/main" id="{A161BBCA-9271-414A-A5A0-71B72A0C8F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536"/>
                <a:ext cx="48" cy="192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66FF66">
                      <a:gamma/>
                      <a:shade val="46275"/>
                      <a:invGamma/>
                    </a:srgbClr>
                  </a:gs>
                  <a:gs pos="50000">
                    <a:srgbClr val="66FF66"/>
                  </a:gs>
                  <a:gs pos="100000">
                    <a:srgbClr val="66FF66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34" name="AutoShape 125">
                <a:extLst>
                  <a:ext uri="{FF2B5EF4-FFF2-40B4-BE49-F238E27FC236}">
                    <a16:creationId xmlns:a16="http://schemas.microsoft.com/office/drawing/2014/main" id="{8FF82C34-5449-4E2D-B4E3-7A2C9F5628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728"/>
                <a:ext cx="48" cy="144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00CC00">
                      <a:gamma/>
                      <a:shade val="46275"/>
                      <a:invGamma/>
                    </a:srgbClr>
                  </a:gs>
                  <a:gs pos="5000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528" name="Group 126">
              <a:extLst>
                <a:ext uri="{FF2B5EF4-FFF2-40B4-BE49-F238E27FC236}">
                  <a16:creationId xmlns:a16="http://schemas.microsoft.com/office/drawing/2014/main" id="{70858BB2-6B71-4E65-9CAB-F2B7F8977F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12" y="1296"/>
              <a:ext cx="48" cy="384"/>
              <a:chOff x="1296" y="1344"/>
              <a:chExt cx="48" cy="528"/>
            </a:xfrm>
          </p:grpSpPr>
          <p:sp>
            <p:nvSpPr>
              <p:cNvPr id="529" name="AutoShape 127">
                <a:extLst>
                  <a:ext uri="{FF2B5EF4-FFF2-40B4-BE49-F238E27FC236}">
                    <a16:creationId xmlns:a16="http://schemas.microsoft.com/office/drawing/2014/main" id="{B5182E5F-4B17-4EB1-B624-71D791A424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344"/>
                <a:ext cx="48" cy="192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99FF99">
                      <a:gamma/>
                      <a:shade val="46275"/>
                      <a:invGamma/>
                    </a:srgbClr>
                  </a:gs>
                  <a:gs pos="50000">
                    <a:srgbClr val="99FF99"/>
                  </a:gs>
                  <a:gs pos="100000">
                    <a:srgbClr val="99FF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30" name="AutoShape 128">
                <a:extLst>
                  <a:ext uri="{FF2B5EF4-FFF2-40B4-BE49-F238E27FC236}">
                    <a16:creationId xmlns:a16="http://schemas.microsoft.com/office/drawing/2014/main" id="{EF701A0B-BEBD-41E8-A69D-34F9B57689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536"/>
                <a:ext cx="48" cy="192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66FF66">
                      <a:gamma/>
                      <a:shade val="46275"/>
                      <a:invGamma/>
                    </a:srgbClr>
                  </a:gs>
                  <a:gs pos="50000">
                    <a:srgbClr val="66FF66"/>
                  </a:gs>
                  <a:gs pos="100000">
                    <a:srgbClr val="66FF66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31" name="AutoShape 129">
                <a:extLst>
                  <a:ext uri="{FF2B5EF4-FFF2-40B4-BE49-F238E27FC236}">
                    <a16:creationId xmlns:a16="http://schemas.microsoft.com/office/drawing/2014/main" id="{C8D7DDF7-E77F-4088-8EC5-297B9D2E1C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728"/>
                <a:ext cx="48" cy="144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00CC00">
                      <a:gamma/>
                      <a:shade val="46275"/>
                      <a:invGamma/>
                    </a:srgbClr>
                  </a:gs>
                  <a:gs pos="5000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sp>
        <p:nvSpPr>
          <p:cNvPr id="940" name="テキスト ボックス 939">
            <a:extLst>
              <a:ext uri="{FF2B5EF4-FFF2-40B4-BE49-F238E27FC236}">
                <a16:creationId xmlns:a16="http://schemas.microsoft.com/office/drawing/2014/main" id="{A599B7F4-9C01-474C-AD48-BFDB3778BB4A}"/>
              </a:ext>
            </a:extLst>
          </p:cNvPr>
          <p:cNvSpPr txBox="1"/>
          <p:nvPr/>
        </p:nvSpPr>
        <p:spPr>
          <a:xfrm>
            <a:off x="5524465" y="2790718"/>
            <a:ext cx="1134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HLA/peptide</a:t>
            </a:r>
            <a:endParaRPr kumimoji="1" lang="ja-JP" altLang="en-US" sz="1400" b="1" dirty="0"/>
          </a:p>
        </p:txBody>
      </p:sp>
      <p:sp>
        <p:nvSpPr>
          <p:cNvPr id="538" name="テキスト ボックス 537">
            <a:extLst>
              <a:ext uri="{FF2B5EF4-FFF2-40B4-BE49-F238E27FC236}">
                <a16:creationId xmlns:a16="http://schemas.microsoft.com/office/drawing/2014/main" id="{D782166B-0743-4E00-97EA-A6B4B9DC35DA}"/>
              </a:ext>
            </a:extLst>
          </p:cNvPr>
          <p:cNvSpPr txBox="1"/>
          <p:nvPr/>
        </p:nvSpPr>
        <p:spPr>
          <a:xfrm rot="10800000">
            <a:off x="7582226" y="2078439"/>
            <a:ext cx="484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/>
              <a:t>Y</a:t>
            </a:r>
            <a:endParaRPr kumimoji="1" lang="ja-JP" altLang="en-US" sz="4800" dirty="0"/>
          </a:p>
        </p:txBody>
      </p:sp>
      <p:sp>
        <p:nvSpPr>
          <p:cNvPr id="540" name="二等辺三角形 539">
            <a:extLst>
              <a:ext uri="{FF2B5EF4-FFF2-40B4-BE49-F238E27FC236}">
                <a16:creationId xmlns:a16="http://schemas.microsoft.com/office/drawing/2014/main" id="{881E8C46-9BD8-462C-BC40-025344A74090}"/>
              </a:ext>
            </a:extLst>
          </p:cNvPr>
          <p:cNvSpPr/>
          <p:nvPr/>
        </p:nvSpPr>
        <p:spPr>
          <a:xfrm>
            <a:off x="7715998" y="2562645"/>
            <a:ext cx="233520" cy="250379"/>
          </a:xfrm>
          <a:prstGeom prst="triangl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1" name="アーチ 540">
            <a:extLst>
              <a:ext uri="{FF2B5EF4-FFF2-40B4-BE49-F238E27FC236}">
                <a16:creationId xmlns:a16="http://schemas.microsoft.com/office/drawing/2014/main" id="{CBCAF3C0-A930-4A3C-8A6E-AC73F6370403}"/>
              </a:ext>
            </a:extLst>
          </p:cNvPr>
          <p:cNvSpPr/>
          <p:nvPr/>
        </p:nvSpPr>
        <p:spPr>
          <a:xfrm>
            <a:off x="7712460" y="1692853"/>
            <a:ext cx="233520" cy="1500587"/>
          </a:xfrm>
          <a:prstGeom prst="blockArc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42" name="テキスト ボックス 541">
            <a:extLst>
              <a:ext uri="{FF2B5EF4-FFF2-40B4-BE49-F238E27FC236}">
                <a16:creationId xmlns:a16="http://schemas.microsoft.com/office/drawing/2014/main" id="{04F41210-1D6C-4544-B6FC-40BED1A00A65}"/>
              </a:ext>
            </a:extLst>
          </p:cNvPr>
          <p:cNvSpPr txBox="1"/>
          <p:nvPr/>
        </p:nvSpPr>
        <p:spPr>
          <a:xfrm>
            <a:off x="7543328" y="1393735"/>
            <a:ext cx="669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err="1"/>
              <a:t>FcgRIII</a:t>
            </a:r>
            <a:endParaRPr kumimoji="1" lang="ja-JP" altLang="en-US" sz="1400" b="1" dirty="0"/>
          </a:p>
        </p:txBody>
      </p:sp>
      <p:sp>
        <p:nvSpPr>
          <p:cNvPr id="543" name="テキスト ボックス 542">
            <a:extLst>
              <a:ext uri="{FF2B5EF4-FFF2-40B4-BE49-F238E27FC236}">
                <a16:creationId xmlns:a16="http://schemas.microsoft.com/office/drawing/2014/main" id="{3D3984BA-C87D-4265-996F-9F589E321949}"/>
              </a:ext>
            </a:extLst>
          </p:cNvPr>
          <p:cNvSpPr txBox="1"/>
          <p:nvPr/>
        </p:nvSpPr>
        <p:spPr>
          <a:xfrm>
            <a:off x="7862244" y="2389187"/>
            <a:ext cx="869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Antibody</a:t>
            </a:r>
            <a:endParaRPr kumimoji="1" lang="ja-JP" altLang="en-US" sz="1400" b="1" dirty="0"/>
          </a:p>
        </p:txBody>
      </p:sp>
      <p:sp>
        <p:nvSpPr>
          <p:cNvPr id="544" name="テキスト ボックス 543">
            <a:extLst>
              <a:ext uri="{FF2B5EF4-FFF2-40B4-BE49-F238E27FC236}">
                <a16:creationId xmlns:a16="http://schemas.microsoft.com/office/drawing/2014/main" id="{A2CA8709-FD7D-4E79-845A-044920ABBF2C}"/>
              </a:ext>
            </a:extLst>
          </p:cNvPr>
          <p:cNvSpPr txBox="1"/>
          <p:nvPr/>
        </p:nvSpPr>
        <p:spPr>
          <a:xfrm>
            <a:off x="7477195" y="2765785"/>
            <a:ext cx="764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Antigen</a:t>
            </a:r>
            <a:endParaRPr kumimoji="1" lang="ja-JP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09335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1647</TotalTime>
  <Words>629</Words>
  <Application>Microsoft Office PowerPoint</Application>
  <PresentationFormat>画面に合わせる (4:3)</PresentationFormat>
  <Paragraphs>179</Paragraphs>
  <Slides>12</Slides>
  <Notes>0</Notes>
  <HiddenSlides>0</HiddenSlides>
  <MMClips>2</MMClips>
  <ScaleCrop>false</ScaleCrop>
  <HeadingPairs>
    <vt:vector size="8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24" baseType="lpstr">
      <vt:lpstr>inherit</vt:lpstr>
      <vt:lpstr>ＭＳ Ｐゴシック</vt:lpstr>
      <vt:lpstr>ＭＳ 明朝</vt:lpstr>
      <vt:lpstr>メイリオ</vt:lpstr>
      <vt:lpstr>Arial</vt:lpstr>
      <vt:lpstr>Arial Black</vt:lpstr>
      <vt:lpstr>Calibri</vt:lpstr>
      <vt:lpstr>Calibri Light</vt:lpstr>
      <vt:lpstr>Century</vt:lpstr>
      <vt:lpstr>Symbol</vt:lpstr>
      <vt:lpstr>Office テーマ</vt:lpstr>
      <vt:lpstr>Image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Suzuki.S</dc:creator>
  <cp:lastModifiedBy>すずきすすむ 鈴木進</cp:lastModifiedBy>
  <cp:revision>42</cp:revision>
  <dcterms:created xsi:type="dcterms:W3CDTF">2021-02-23T05:22:04Z</dcterms:created>
  <dcterms:modified xsi:type="dcterms:W3CDTF">2024-06-25T09:57:31Z</dcterms:modified>
</cp:coreProperties>
</file>