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1" r:id="rId3"/>
    <p:sldId id="313" r:id="rId4"/>
    <p:sldId id="322" r:id="rId5"/>
    <p:sldId id="329" r:id="rId6"/>
    <p:sldId id="324" r:id="rId7"/>
    <p:sldId id="328" r:id="rId8"/>
    <p:sldId id="304" r:id="rId9"/>
    <p:sldId id="326" r:id="rId10"/>
    <p:sldId id="283" r:id="rId11"/>
    <p:sldId id="325" r:id="rId12"/>
    <p:sldId id="334" r:id="rId13"/>
    <p:sldId id="335" r:id="rId14"/>
    <p:sldId id="332" r:id="rId15"/>
    <p:sldId id="333" r:id="rId16"/>
    <p:sldId id="336" r:id="rId17"/>
    <p:sldId id="269" r:id="rId18"/>
    <p:sldId id="327" r:id="rId1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6699FF"/>
    <a:srgbClr val="99CCFF"/>
    <a:srgbClr val="FF66FF"/>
    <a:srgbClr val="FF99FF"/>
    <a:srgbClr val="FFCCFF"/>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1" autoAdjust="0"/>
    <p:restoredTop sz="96319" autoAdjust="0"/>
  </p:normalViewPr>
  <p:slideViewPr>
    <p:cSldViewPr snapToGrid="0">
      <p:cViewPr varScale="1">
        <p:scale>
          <a:sx n="110" d="100"/>
          <a:sy n="110" d="100"/>
        </p:scale>
        <p:origin x="67"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23455;&#39443;&#25216;&#34899;&#35611;&#32722;&#20250;\&#20196;&#21644;5&#24180;&#24230;\T&#32048;&#32990;&#12469;&#12502;&#12475;&#12483;&#12488;qPC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9673610055243"/>
          <c:y val="9.4960011696495358E-2"/>
          <c:w val="0.71680097308803403"/>
          <c:h val="0.55195021466830307"/>
        </c:manualLayout>
      </c:layout>
      <c:barChart>
        <c:barDir val="col"/>
        <c:grouping val="clustered"/>
        <c:varyColors val="0"/>
        <c:ser>
          <c:idx val="0"/>
          <c:order val="0"/>
          <c:spPr>
            <a:solidFill>
              <a:schemeClr val="accent1"/>
            </a:solidFill>
            <a:ln>
              <a:noFill/>
            </a:ln>
            <a:effectLst/>
          </c:spPr>
          <c:invertIfNegative val="0"/>
          <c:cat>
            <c:strRef>
              <c:f>GATA3!$C$9:$C$13</c:f>
              <c:strCache>
                <c:ptCount val="5"/>
                <c:pt idx="0">
                  <c:v>Th1</c:v>
                </c:pt>
                <c:pt idx="1">
                  <c:v>Th2</c:v>
                </c:pt>
                <c:pt idx="2">
                  <c:v>Th17</c:v>
                </c:pt>
                <c:pt idx="3">
                  <c:v>Treg</c:v>
                </c:pt>
                <c:pt idx="4">
                  <c:v>Th?</c:v>
                </c:pt>
              </c:strCache>
            </c:strRef>
          </c:cat>
          <c:val>
            <c:numRef>
              <c:f>GATA3!$D$9:$D$13</c:f>
              <c:numCache>
                <c:formatCode>General</c:formatCode>
                <c:ptCount val="5"/>
                <c:pt idx="0">
                  <c:v>0.39853495</c:v>
                </c:pt>
                <c:pt idx="1">
                  <c:v>1</c:v>
                </c:pt>
                <c:pt idx="2">
                  <c:v>0.39766257999999999</c:v>
                </c:pt>
                <c:pt idx="3">
                  <c:v>0.39671551999999999</c:v>
                </c:pt>
                <c:pt idx="4">
                  <c:v>0.40591250000000001</c:v>
                </c:pt>
              </c:numCache>
            </c:numRef>
          </c:val>
          <c:extLst>
            <c:ext xmlns:c16="http://schemas.microsoft.com/office/drawing/2014/chart" uri="{C3380CC4-5D6E-409C-BE32-E72D297353CC}">
              <c16:uniqueId val="{00000000-09D2-4CAA-9D7F-C432CCFBAE70}"/>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GATA3!$C$29:$C$33</c:f>
              <c:strCache>
                <c:ptCount val="5"/>
                <c:pt idx="0">
                  <c:v>Th1</c:v>
                </c:pt>
                <c:pt idx="1">
                  <c:v>Th2</c:v>
                </c:pt>
                <c:pt idx="2">
                  <c:v>Th17</c:v>
                </c:pt>
                <c:pt idx="3">
                  <c:v>Treg</c:v>
                </c:pt>
                <c:pt idx="4">
                  <c:v>Th?</c:v>
                </c:pt>
              </c:strCache>
            </c:strRef>
          </c:cat>
          <c:val>
            <c:numRef>
              <c:f>GATA3!$D$29:$D$33</c:f>
              <c:numCache>
                <c:formatCode>General</c:formatCode>
                <c:ptCount val="5"/>
                <c:pt idx="0">
                  <c:v>3.8761039999999997E-2</c:v>
                </c:pt>
                <c:pt idx="1">
                  <c:v>2.8497056999999999E-2</c:v>
                </c:pt>
                <c:pt idx="2">
                  <c:v>1</c:v>
                </c:pt>
                <c:pt idx="3">
                  <c:v>0.18739843</c:v>
                </c:pt>
                <c:pt idx="4">
                  <c:v>5.7267953000000003E-2</c:v>
                </c:pt>
              </c:numCache>
            </c:numRef>
          </c:val>
          <c:extLst>
            <c:ext xmlns:c16="http://schemas.microsoft.com/office/drawing/2014/chart" uri="{C3380CC4-5D6E-409C-BE32-E72D297353CC}">
              <c16:uniqueId val="{00000000-0B1D-447F-9C05-C26562B21DC7}"/>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5500706401477"/>
          <c:y val="9.7898590199758703E-2"/>
          <c:w val="0.6968731251330551"/>
          <c:h val="0.5950487810522247"/>
        </c:manualLayout>
      </c:layout>
      <c:barChart>
        <c:barDir val="col"/>
        <c:grouping val="clustered"/>
        <c:varyColors val="0"/>
        <c:ser>
          <c:idx val="0"/>
          <c:order val="0"/>
          <c:spPr>
            <a:solidFill>
              <a:schemeClr val="accent1"/>
            </a:solidFill>
            <a:ln>
              <a:noFill/>
            </a:ln>
            <a:effectLst/>
          </c:spPr>
          <c:invertIfNegative val="0"/>
          <c:cat>
            <c:strRef>
              <c:f>GATA3!$C$49:$C$53</c:f>
              <c:strCache>
                <c:ptCount val="5"/>
                <c:pt idx="0">
                  <c:v>Th1</c:v>
                </c:pt>
                <c:pt idx="1">
                  <c:v>Th2</c:v>
                </c:pt>
                <c:pt idx="2">
                  <c:v>Th17</c:v>
                </c:pt>
                <c:pt idx="3">
                  <c:v>Treg</c:v>
                </c:pt>
                <c:pt idx="4">
                  <c:v>Th?</c:v>
                </c:pt>
              </c:strCache>
            </c:strRef>
          </c:cat>
          <c:val>
            <c:numRef>
              <c:f>GATA3!$D$49:$D$53</c:f>
              <c:numCache>
                <c:formatCode>General</c:formatCode>
                <c:ptCount val="5"/>
                <c:pt idx="0">
                  <c:v>4.1340481999999996E-3</c:v>
                </c:pt>
                <c:pt idx="1">
                  <c:v>3.3642798999999998E-3</c:v>
                </c:pt>
                <c:pt idx="2">
                  <c:v>2.5549692999999998E-2</c:v>
                </c:pt>
                <c:pt idx="3">
                  <c:v>1</c:v>
                </c:pt>
                <c:pt idx="4">
                  <c:v>4.1175726999999997E-3</c:v>
                </c:pt>
              </c:numCache>
            </c:numRef>
          </c:val>
          <c:extLst>
            <c:ext xmlns:c16="http://schemas.microsoft.com/office/drawing/2014/chart" uri="{C3380CC4-5D6E-409C-BE32-E72D297353CC}">
              <c16:uniqueId val="{00000000-0D7A-4CD1-ABBE-5C8640F1C594}"/>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GATA3!$C$70:$C$74</c:f>
              <c:strCache>
                <c:ptCount val="5"/>
                <c:pt idx="0">
                  <c:v>Th1</c:v>
                </c:pt>
                <c:pt idx="1">
                  <c:v>Th2</c:v>
                </c:pt>
                <c:pt idx="2">
                  <c:v>Th17</c:v>
                </c:pt>
                <c:pt idx="3">
                  <c:v>Treg</c:v>
                </c:pt>
                <c:pt idx="4">
                  <c:v>Th?</c:v>
                </c:pt>
              </c:strCache>
            </c:strRef>
          </c:cat>
          <c:val>
            <c:numRef>
              <c:f>GATA3!$D$70:$D$74</c:f>
              <c:numCache>
                <c:formatCode>General</c:formatCode>
                <c:ptCount val="5"/>
                <c:pt idx="0">
                  <c:v>1</c:v>
                </c:pt>
                <c:pt idx="1">
                  <c:v>9.9827096000000004E-2</c:v>
                </c:pt>
                <c:pt idx="2">
                  <c:v>8.7992690000000002E-3</c:v>
                </c:pt>
                <c:pt idx="3">
                  <c:v>1.1899653E-2</c:v>
                </c:pt>
                <c:pt idx="4">
                  <c:v>1.1228231E-2</c:v>
                </c:pt>
              </c:numCache>
            </c:numRef>
          </c:val>
          <c:extLst>
            <c:ext xmlns:c16="http://schemas.microsoft.com/office/drawing/2014/chart" uri="{C3380CC4-5D6E-409C-BE32-E72D297353CC}">
              <c16:uniqueId val="{00000000-FB02-4044-85EE-43FC322F82DD}"/>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GATA3!$C$70:$C$74</c:f>
              <c:strCache>
                <c:ptCount val="5"/>
                <c:pt idx="0">
                  <c:v>Th1</c:v>
                </c:pt>
                <c:pt idx="1">
                  <c:v>Th2</c:v>
                </c:pt>
                <c:pt idx="2">
                  <c:v>Th17</c:v>
                </c:pt>
                <c:pt idx="3">
                  <c:v>Treg</c:v>
                </c:pt>
                <c:pt idx="4">
                  <c:v>Th?</c:v>
                </c:pt>
              </c:strCache>
            </c:strRef>
          </c:cat>
          <c:val>
            <c:numRef>
              <c:f>GATA3!$E$70:$E$74</c:f>
              <c:numCache>
                <c:formatCode>General</c:formatCode>
                <c:ptCount val="5"/>
                <c:pt idx="0">
                  <c:v>1</c:v>
                </c:pt>
                <c:pt idx="1">
                  <c:v>3.0000000000000001E-3</c:v>
                </c:pt>
                <c:pt idx="2">
                  <c:v>0.01</c:v>
                </c:pt>
                <c:pt idx="3">
                  <c:v>1.2999999999999999E-2</c:v>
                </c:pt>
                <c:pt idx="4">
                  <c:v>1.0999999999999999E-2</c:v>
                </c:pt>
              </c:numCache>
            </c:numRef>
          </c:val>
          <c:extLst>
            <c:ext xmlns:c16="http://schemas.microsoft.com/office/drawing/2014/chart" uri="{C3380CC4-5D6E-409C-BE32-E72D297353CC}">
              <c16:uniqueId val="{00000000-57E1-4754-99CD-D95A193878CA}"/>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GATA3!$C$9:$C$13</c:f>
              <c:strCache>
                <c:ptCount val="5"/>
                <c:pt idx="0">
                  <c:v>Th1</c:v>
                </c:pt>
                <c:pt idx="1">
                  <c:v>Th2</c:v>
                </c:pt>
                <c:pt idx="2">
                  <c:v>Th17</c:v>
                </c:pt>
                <c:pt idx="3">
                  <c:v>Treg</c:v>
                </c:pt>
                <c:pt idx="4">
                  <c:v>Th?</c:v>
                </c:pt>
              </c:strCache>
            </c:strRef>
          </c:cat>
          <c:val>
            <c:numRef>
              <c:f>GATA3!$E$9:$E$13</c:f>
              <c:numCache>
                <c:formatCode>General</c:formatCode>
                <c:ptCount val="5"/>
                <c:pt idx="0">
                  <c:v>0.45500000000000002</c:v>
                </c:pt>
                <c:pt idx="1">
                  <c:v>1</c:v>
                </c:pt>
                <c:pt idx="2">
                  <c:v>0.224</c:v>
                </c:pt>
                <c:pt idx="3">
                  <c:v>0.32400000000000001</c:v>
                </c:pt>
                <c:pt idx="4">
                  <c:v>0.72499999999999998</c:v>
                </c:pt>
              </c:numCache>
            </c:numRef>
          </c:val>
          <c:extLst>
            <c:ext xmlns:c16="http://schemas.microsoft.com/office/drawing/2014/chart" uri="{C3380CC4-5D6E-409C-BE32-E72D297353CC}">
              <c16:uniqueId val="{00000000-74EF-4C12-880A-F9504BA7E9E6}"/>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GATA3!$C$29:$C$33</c:f>
              <c:strCache>
                <c:ptCount val="5"/>
                <c:pt idx="0">
                  <c:v>Th1</c:v>
                </c:pt>
                <c:pt idx="1">
                  <c:v>Th2</c:v>
                </c:pt>
                <c:pt idx="2">
                  <c:v>Th17</c:v>
                </c:pt>
                <c:pt idx="3">
                  <c:v>Treg</c:v>
                </c:pt>
                <c:pt idx="4">
                  <c:v>Th?</c:v>
                </c:pt>
              </c:strCache>
            </c:strRef>
          </c:cat>
          <c:val>
            <c:numRef>
              <c:f>GATA3!$E$29:$E$33</c:f>
              <c:numCache>
                <c:formatCode>General</c:formatCode>
                <c:ptCount val="5"/>
                <c:pt idx="0">
                  <c:v>0.53100000000000003</c:v>
                </c:pt>
                <c:pt idx="1">
                  <c:v>0</c:v>
                </c:pt>
                <c:pt idx="2">
                  <c:v>1</c:v>
                </c:pt>
                <c:pt idx="3">
                  <c:v>0.78500000000000003</c:v>
                </c:pt>
                <c:pt idx="4">
                  <c:v>0</c:v>
                </c:pt>
              </c:numCache>
            </c:numRef>
          </c:val>
          <c:extLst>
            <c:ext xmlns:c16="http://schemas.microsoft.com/office/drawing/2014/chart" uri="{C3380CC4-5D6E-409C-BE32-E72D297353CC}">
              <c16:uniqueId val="{00000000-59FE-46BE-9111-10FC4CA3D6EF}"/>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GATA3!$C$49:$C$53</c:f>
              <c:strCache>
                <c:ptCount val="5"/>
                <c:pt idx="0">
                  <c:v>Th1</c:v>
                </c:pt>
                <c:pt idx="1">
                  <c:v>Th2</c:v>
                </c:pt>
                <c:pt idx="2">
                  <c:v>Th17</c:v>
                </c:pt>
                <c:pt idx="3">
                  <c:v>Treg</c:v>
                </c:pt>
                <c:pt idx="4">
                  <c:v>Th?</c:v>
                </c:pt>
              </c:strCache>
            </c:strRef>
          </c:cat>
          <c:val>
            <c:numRef>
              <c:f>GATA3!$E$49:$E$53</c:f>
              <c:numCache>
                <c:formatCode>General</c:formatCode>
                <c:ptCount val="5"/>
                <c:pt idx="0">
                  <c:v>1.2E-2</c:v>
                </c:pt>
                <c:pt idx="1">
                  <c:v>0</c:v>
                </c:pt>
                <c:pt idx="2">
                  <c:v>2.1000000000000001E-2</c:v>
                </c:pt>
                <c:pt idx="3">
                  <c:v>1</c:v>
                </c:pt>
                <c:pt idx="4">
                  <c:v>1.0999999999999999E-2</c:v>
                </c:pt>
              </c:numCache>
            </c:numRef>
          </c:val>
          <c:extLst>
            <c:ext xmlns:c16="http://schemas.microsoft.com/office/drawing/2014/chart" uri="{C3380CC4-5D6E-409C-BE32-E72D297353CC}">
              <c16:uniqueId val="{00000000-4D84-4B8C-9CBC-5AFB54A460FB}"/>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GATA3!$C$29:$C$33</c:f>
              <c:strCache>
                <c:ptCount val="5"/>
                <c:pt idx="0">
                  <c:v>Th1</c:v>
                </c:pt>
                <c:pt idx="1">
                  <c:v>Th2</c:v>
                </c:pt>
                <c:pt idx="2">
                  <c:v>Th17</c:v>
                </c:pt>
                <c:pt idx="3">
                  <c:v>Treg</c:v>
                </c:pt>
                <c:pt idx="4">
                  <c:v>Th?</c:v>
                </c:pt>
              </c:strCache>
            </c:strRef>
          </c:cat>
          <c:val>
            <c:numRef>
              <c:f>GATA3!$D$29:$D$33</c:f>
              <c:numCache>
                <c:formatCode>General</c:formatCode>
                <c:ptCount val="5"/>
                <c:pt idx="0">
                  <c:v>3.8761039999999997E-2</c:v>
                </c:pt>
                <c:pt idx="1">
                  <c:v>2.8497056999999999E-2</c:v>
                </c:pt>
                <c:pt idx="2">
                  <c:v>1</c:v>
                </c:pt>
                <c:pt idx="3">
                  <c:v>0.18739843</c:v>
                </c:pt>
                <c:pt idx="4">
                  <c:v>5.7267953000000003E-2</c:v>
                </c:pt>
              </c:numCache>
            </c:numRef>
          </c:val>
          <c:extLst>
            <c:ext xmlns:c16="http://schemas.microsoft.com/office/drawing/2014/chart" uri="{C3380CC4-5D6E-409C-BE32-E72D297353CC}">
              <c16:uniqueId val="{00000000-A7CB-458F-9944-F40EA801B3DC}"/>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35500706401477"/>
          <c:y val="9.7898590199758703E-2"/>
          <c:w val="0.6968731251330551"/>
          <c:h val="0.5950487810522247"/>
        </c:manualLayout>
      </c:layout>
      <c:barChart>
        <c:barDir val="col"/>
        <c:grouping val="clustered"/>
        <c:varyColors val="0"/>
        <c:ser>
          <c:idx val="0"/>
          <c:order val="0"/>
          <c:spPr>
            <a:solidFill>
              <a:schemeClr val="accent1"/>
            </a:solidFill>
            <a:ln>
              <a:noFill/>
            </a:ln>
            <a:effectLst/>
          </c:spPr>
          <c:invertIfNegative val="0"/>
          <c:cat>
            <c:strRef>
              <c:f>GATA3!$C$49:$C$53</c:f>
              <c:strCache>
                <c:ptCount val="5"/>
                <c:pt idx="0">
                  <c:v>Th1</c:v>
                </c:pt>
                <c:pt idx="1">
                  <c:v>Th2</c:v>
                </c:pt>
                <c:pt idx="2">
                  <c:v>Th17</c:v>
                </c:pt>
                <c:pt idx="3">
                  <c:v>Treg</c:v>
                </c:pt>
                <c:pt idx="4">
                  <c:v>Th?</c:v>
                </c:pt>
              </c:strCache>
            </c:strRef>
          </c:cat>
          <c:val>
            <c:numRef>
              <c:f>GATA3!$D$49:$D$53</c:f>
              <c:numCache>
                <c:formatCode>General</c:formatCode>
                <c:ptCount val="5"/>
                <c:pt idx="0">
                  <c:v>4.1340481999999996E-3</c:v>
                </c:pt>
                <c:pt idx="1">
                  <c:v>3.3642798999999998E-3</c:v>
                </c:pt>
                <c:pt idx="2">
                  <c:v>2.5549692999999998E-2</c:v>
                </c:pt>
                <c:pt idx="3">
                  <c:v>1</c:v>
                </c:pt>
                <c:pt idx="4">
                  <c:v>4.1175726999999997E-3</c:v>
                </c:pt>
              </c:numCache>
            </c:numRef>
          </c:val>
          <c:extLst>
            <c:ext xmlns:c16="http://schemas.microsoft.com/office/drawing/2014/chart" uri="{C3380CC4-5D6E-409C-BE32-E72D297353CC}">
              <c16:uniqueId val="{00000000-E6DB-48A8-935E-0D55E44B2DE2}"/>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GATA3!$C$70:$C$74</c:f>
              <c:strCache>
                <c:ptCount val="5"/>
                <c:pt idx="0">
                  <c:v>Th1</c:v>
                </c:pt>
                <c:pt idx="1">
                  <c:v>Th2</c:v>
                </c:pt>
                <c:pt idx="2">
                  <c:v>Th17</c:v>
                </c:pt>
                <c:pt idx="3">
                  <c:v>Treg</c:v>
                </c:pt>
                <c:pt idx="4">
                  <c:v>Th?</c:v>
                </c:pt>
              </c:strCache>
            </c:strRef>
          </c:cat>
          <c:val>
            <c:numRef>
              <c:f>GATA3!$D$70:$D$74</c:f>
              <c:numCache>
                <c:formatCode>General</c:formatCode>
                <c:ptCount val="5"/>
                <c:pt idx="0">
                  <c:v>1</c:v>
                </c:pt>
                <c:pt idx="1">
                  <c:v>9.9827096000000004E-2</c:v>
                </c:pt>
                <c:pt idx="2">
                  <c:v>8.7992690000000002E-3</c:v>
                </c:pt>
                <c:pt idx="3">
                  <c:v>1.1899653E-2</c:v>
                </c:pt>
                <c:pt idx="4">
                  <c:v>1.1228231E-2</c:v>
                </c:pt>
              </c:numCache>
            </c:numRef>
          </c:val>
          <c:extLst>
            <c:ext xmlns:c16="http://schemas.microsoft.com/office/drawing/2014/chart" uri="{C3380CC4-5D6E-409C-BE32-E72D297353CC}">
              <c16:uniqueId val="{00000000-3B69-40F8-B8C0-7EDE755CA825}"/>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GATA3!$C$70:$C$74</c:f>
              <c:strCache>
                <c:ptCount val="5"/>
                <c:pt idx="0">
                  <c:v>Th1</c:v>
                </c:pt>
                <c:pt idx="1">
                  <c:v>Th2</c:v>
                </c:pt>
                <c:pt idx="2">
                  <c:v>Th17</c:v>
                </c:pt>
                <c:pt idx="3">
                  <c:v>Treg</c:v>
                </c:pt>
                <c:pt idx="4">
                  <c:v>Th?</c:v>
                </c:pt>
              </c:strCache>
            </c:strRef>
          </c:cat>
          <c:val>
            <c:numRef>
              <c:f>GATA3!$E$70:$E$74</c:f>
              <c:numCache>
                <c:formatCode>General</c:formatCode>
                <c:ptCount val="5"/>
                <c:pt idx="0">
                  <c:v>1</c:v>
                </c:pt>
                <c:pt idx="1">
                  <c:v>3.0000000000000001E-3</c:v>
                </c:pt>
                <c:pt idx="2">
                  <c:v>0.01</c:v>
                </c:pt>
                <c:pt idx="3">
                  <c:v>1.2999999999999999E-2</c:v>
                </c:pt>
                <c:pt idx="4">
                  <c:v>1.0999999999999999E-2</c:v>
                </c:pt>
              </c:numCache>
            </c:numRef>
          </c:val>
          <c:extLst>
            <c:ext xmlns:c16="http://schemas.microsoft.com/office/drawing/2014/chart" uri="{C3380CC4-5D6E-409C-BE32-E72D297353CC}">
              <c16:uniqueId val="{00000000-CBD2-4219-9305-F4F263D1EE52}"/>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GATA3!$C$9:$C$13</c:f>
              <c:strCache>
                <c:ptCount val="5"/>
                <c:pt idx="0">
                  <c:v>Th1</c:v>
                </c:pt>
                <c:pt idx="1">
                  <c:v>Th2</c:v>
                </c:pt>
                <c:pt idx="2">
                  <c:v>Th17</c:v>
                </c:pt>
                <c:pt idx="3">
                  <c:v>Treg</c:v>
                </c:pt>
                <c:pt idx="4">
                  <c:v>Th?</c:v>
                </c:pt>
              </c:strCache>
            </c:strRef>
          </c:cat>
          <c:val>
            <c:numRef>
              <c:f>GATA3!$E$9:$E$13</c:f>
              <c:numCache>
                <c:formatCode>General</c:formatCode>
                <c:ptCount val="5"/>
                <c:pt idx="0">
                  <c:v>0.45500000000000002</c:v>
                </c:pt>
                <c:pt idx="1">
                  <c:v>1</c:v>
                </c:pt>
                <c:pt idx="2">
                  <c:v>0.224</c:v>
                </c:pt>
                <c:pt idx="3">
                  <c:v>0.32400000000000001</c:v>
                </c:pt>
                <c:pt idx="4">
                  <c:v>0.72499999999999998</c:v>
                </c:pt>
              </c:numCache>
            </c:numRef>
          </c:val>
          <c:extLst>
            <c:ext xmlns:c16="http://schemas.microsoft.com/office/drawing/2014/chart" uri="{C3380CC4-5D6E-409C-BE32-E72D297353CC}">
              <c16:uniqueId val="{00000000-CF67-4E3E-8587-D427792E6347}"/>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GATA3!$C$29:$C$33</c:f>
              <c:strCache>
                <c:ptCount val="5"/>
                <c:pt idx="0">
                  <c:v>Th1</c:v>
                </c:pt>
                <c:pt idx="1">
                  <c:v>Th2</c:v>
                </c:pt>
                <c:pt idx="2">
                  <c:v>Th17</c:v>
                </c:pt>
                <c:pt idx="3">
                  <c:v>Treg</c:v>
                </c:pt>
                <c:pt idx="4">
                  <c:v>Th?</c:v>
                </c:pt>
              </c:strCache>
            </c:strRef>
          </c:cat>
          <c:val>
            <c:numRef>
              <c:f>GATA3!$E$29:$E$33</c:f>
              <c:numCache>
                <c:formatCode>General</c:formatCode>
                <c:ptCount val="5"/>
                <c:pt idx="0">
                  <c:v>0.53100000000000003</c:v>
                </c:pt>
                <c:pt idx="1">
                  <c:v>0</c:v>
                </c:pt>
                <c:pt idx="2">
                  <c:v>1</c:v>
                </c:pt>
                <c:pt idx="3">
                  <c:v>0.78500000000000003</c:v>
                </c:pt>
                <c:pt idx="4">
                  <c:v>0</c:v>
                </c:pt>
              </c:numCache>
            </c:numRef>
          </c:val>
          <c:extLst>
            <c:ext xmlns:c16="http://schemas.microsoft.com/office/drawing/2014/chart" uri="{C3380CC4-5D6E-409C-BE32-E72D297353CC}">
              <c16:uniqueId val="{00000000-6FE6-4734-A1AE-0BE3A489261B}"/>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GATA3!$C$49:$C$53</c:f>
              <c:strCache>
                <c:ptCount val="5"/>
                <c:pt idx="0">
                  <c:v>Th1</c:v>
                </c:pt>
                <c:pt idx="1">
                  <c:v>Th2</c:v>
                </c:pt>
                <c:pt idx="2">
                  <c:v>Th17</c:v>
                </c:pt>
                <c:pt idx="3">
                  <c:v>Treg</c:v>
                </c:pt>
                <c:pt idx="4">
                  <c:v>Th?</c:v>
                </c:pt>
              </c:strCache>
            </c:strRef>
          </c:cat>
          <c:val>
            <c:numRef>
              <c:f>GATA3!$E$49:$E$53</c:f>
              <c:numCache>
                <c:formatCode>General</c:formatCode>
                <c:ptCount val="5"/>
                <c:pt idx="0">
                  <c:v>1.2E-2</c:v>
                </c:pt>
                <c:pt idx="1">
                  <c:v>0</c:v>
                </c:pt>
                <c:pt idx="2">
                  <c:v>2.1000000000000001E-2</c:v>
                </c:pt>
                <c:pt idx="3">
                  <c:v>1</c:v>
                </c:pt>
                <c:pt idx="4">
                  <c:v>1.0999999999999999E-2</c:v>
                </c:pt>
              </c:numCache>
            </c:numRef>
          </c:val>
          <c:extLst>
            <c:ext xmlns:c16="http://schemas.microsoft.com/office/drawing/2014/chart" uri="{C3380CC4-5D6E-409C-BE32-E72D297353CC}">
              <c16:uniqueId val="{00000000-E12B-4008-853C-3918AAC1A771}"/>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39673610055243"/>
          <c:y val="9.4960011696495358E-2"/>
          <c:w val="0.71680097308803403"/>
          <c:h val="0.55195021466830307"/>
        </c:manualLayout>
      </c:layout>
      <c:barChart>
        <c:barDir val="col"/>
        <c:grouping val="clustered"/>
        <c:varyColors val="0"/>
        <c:ser>
          <c:idx val="0"/>
          <c:order val="0"/>
          <c:spPr>
            <a:solidFill>
              <a:schemeClr val="accent1"/>
            </a:solidFill>
            <a:ln>
              <a:noFill/>
            </a:ln>
            <a:effectLst/>
          </c:spPr>
          <c:invertIfNegative val="0"/>
          <c:cat>
            <c:strRef>
              <c:f>GATA3!$C$9:$C$13</c:f>
              <c:strCache>
                <c:ptCount val="5"/>
                <c:pt idx="0">
                  <c:v>Th1</c:v>
                </c:pt>
                <c:pt idx="1">
                  <c:v>Th2</c:v>
                </c:pt>
                <c:pt idx="2">
                  <c:v>Th17</c:v>
                </c:pt>
                <c:pt idx="3">
                  <c:v>Treg</c:v>
                </c:pt>
                <c:pt idx="4">
                  <c:v>Th?</c:v>
                </c:pt>
              </c:strCache>
            </c:strRef>
          </c:cat>
          <c:val>
            <c:numRef>
              <c:f>GATA3!$D$9:$D$13</c:f>
              <c:numCache>
                <c:formatCode>General</c:formatCode>
                <c:ptCount val="5"/>
                <c:pt idx="0">
                  <c:v>0.39853495</c:v>
                </c:pt>
                <c:pt idx="1">
                  <c:v>1</c:v>
                </c:pt>
                <c:pt idx="2">
                  <c:v>0.39766257999999999</c:v>
                </c:pt>
                <c:pt idx="3">
                  <c:v>0.39671551999999999</c:v>
                </c:pt>
                <c:pt idx="4">
                  <c:v>0.40591250000000001</c:v>
                </c:pt>
              </c:numCache>
            </c:numRef>
          </c:val>
          <c:extLst>
            <c:ext xmlns:c16="http://schemas.microsoft.com/office/drawing/2014/chart" uri="{C3380CC4-5D6E-409C-BE32-E72D297353CC}">
              <c16:uniqueId val="{00000000-1EEE-4FC9-8359-61BAD7A04323}"/>
            </c:ext>
          </c:extLst>
        </c:ser>
        <c:dLbls>
          <c:showLegendKey val="0"/>
          <c:showVal val="0"/>
          <c:showCatName val="0"/>
          <c:showSerName val="0"/>
          <c:showPercent val="0"/>
          <c:showBubbleSize val="0"/>
        </c:dLbls>
        <c:gapWidth val="35"/>
        <c:axId val="654969448"/>
        <c:axId val="654978088"/>
      </c:barChart>
      <c:catAx>
        <c:axId val="65496944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78088"/>
        <c:crosses val="autoZero"/>
        <c:auto val="1"/>
        <c:lblAlgn val="ctr"/>
        <c:lblOffset val="100"/>
        <c:noMultiLvlLbl val="0"/>
      </c:catAx>
      <c:valAx>
        <c:axId val="654978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out"/>
        <c:tickLblPos val="nextTo"/>
        <c:spPr>
          <a:noFill/>
          <a:ln w="15875">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ja-JP"/>
          </a:p>
        </c:txPr>
        <c:crossAx val="65496944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A7B954-8289-41DE-960B-D89050969A29}"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F24C372-58EA-4C31-9F93-9616D7FEBB5D}" type="slidenum">
              <a:rPr kumimoji="1" lang="ja-JP" altLang="en-US" smtClean="0"/>
              <a:t>‹#›</a:t>
            </a:fld>
            <a:endParaRPr kumimoji="1" lang="ja-JP" altLang="en-US"/>
          </a:p>
        </p:txBody>
      </p:sp>
    </p:spTree>
    <p:extLst>
      <p:ext uri="{BB962C8B-B14F-4D97-AF65-F5344CB8AC3E}">
        <p14:creationId xmlns:p14="http://schemas.microsoft.com/office/powerpoint/2010/main" val="529631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研究創出支援センターの鈴木です。当センターでは研究支援活動の一環として，大学院生，若手研究者の実験知識及び技術の向上を図り，研究の活性化を促すことを目的とし，講義，実習を含めた実験技術講習会を定期的に企画しています。</a:t>
            </a:r>
            <a:r>
              <a:rPr kumimoji="1" lang="ja-JP" altLang="en-US" sz="1200" kern="1200" dirty="0">
                <a:solidFill>
                  <a:schemeClr val="tx1"/>
                </a:solidFill>
                <a:effectLst/>
                <a:latin typeface="+mn-lt"/>
                <a:ea typeface="+mn-ea"/>
                <a:cs typeface="+mn-cs"/>
              </a:rPr>
              <a:t>本年度は、「</a:t>
            </a:r>
            <a:r>
              <a:rPr kumimoji="1" lang="en-US" altLang="ja-JP" sz="1200" kern="1200" dirty="0">
                <a:solidFill>
                  <a:schemeClr val="tx1"/>
                </a:solidFill>
                <a:effectLst/>
                <a:latin typeface="+mn-lt"/>
                <a:ea typeface="+mn-ea"/>
                <a:cs typeface="+mn-cs"/>
              </a:rPr>
              <a:t>T</a:t>
            </a:r>
            <a:r>
              <a:rPr kumimoji="1" lang="ja-JP" altLang="en-US" sz="1200" kern="1200" dirty="0">
                <a:solidFill>
                  <a:schemeClr val="tx1"/>
                </a:solidFill>
                <a:effectLst/>
                <a:latin typeface="+mn-lt"/>
                <a:ea typeface="+mn-ea"/>
                <a:cs typeface="+mn-cs"/>
              </a:rPr>
              <a:t>細胞機能亜分画の解析」についてご覧の</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回にわたり実施致します。</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回目は「</a:t>
            </a:r>
            <a:r>
              <a:rPr lang="ja-JP" altLang="en-US" sz="1200" b="1" i="0" u="none" strike="noStrike" baseline="0" dirty="0">
                <a:solidFill>
                  <a:srgbClr val="002060"/>
                </a:solidFill>
                <a:latin typeface="+mn-ea"/>
              </a:rPr>
              <a:t>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細胞機能的亜分画のフローサイトメトリーによる解析」</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を行います。</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細胞は胸腺で分化した後、末梢において抗原刺激を受けると様々な機能的亜分画に分化成熟していきます。代表的な</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細胞機能的亜分画の</a:t>
            </a:r>
            <a:r>
              <a:rPr lang="en-US" altLang="ja-JP" sz="1200" b="0" i="0" u="none" strike="noStrike" baseline="0" dirty="0">
                <a:solidFill>
                  <a:srgbClr val="002060"/>
                </a:solidFill>
                <a:latin typeface="游明朝" panose="02020400000000000000" pitchFamily="18" charset="-128"/>
                <a:ea typeface="游明朝" panose="02020400000000000000" pitchFamily="18" charset="-128"/>
              </a:rPr>
              <a:t>Th1,Th2,Th17,Treg</a:t>
            </a:r>
            <a:r>
              <a:rPr lang="ja-JP" altLang="en-US" sz="1200" b="0" i="0" u="none" strike="noStrike" baseline="0" dirty="0">
                <a:solidFill>
                  <a:srgbClr val="002060"/>
                </a:solidFill>
                <a:latin typeface="游明朝" panose="02020400000000000000" pitchFamily="18" charset="-128"/>
                <a:ea typeface="游明朝" panose="02020400000000000000" pitchFamily="18" charset="-128"/>
              </a:rPr>
              <a:t>を末梢血リンパ球を用い、フローサイトメトリーにより検出します。第二回目は「</a:t>
            </a:r>
            <a:r>
              <a:rPr lang="ja-JP" altLang="en-US" sz="1200" b="1" i="0" u="none" strike="noStrike" baseline="0" dirty="0">
                <a:solidFill>
                  <a:srgbClr val="002060"/>
                </a:solidFill>
                <a:latin typeface="+mn-ea"/>
              </a:rPr>
              <a:t>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細胞機能的亜分画のセルソーターによる単離」</a:t>
            </a:r>
            <a:r>
              <a:rPr lang="ja-JP" altLang="en-US" sz="1200" b="0" i="0" u="none" strike="noStrike" baseline="0" dirty="0">
                <a:solidFill>
                  <a:srgbClr val="002060"/>
                </a:solidFill>
                <a:latin typeface="+mn-ea"/>
              </a:rPr>
              <a:t>を行います。</a:t>
            </a:r>
            <a:r>
              <a:rPr lang="en-US" altLang="ja-JP" sz="12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2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200" b="0" i="0" u="none" strike="noStrike" baseline="0" dirty="0">
                <a:solidFill>
                  <a:srgbClr val="000000"/>
                </a:solidFill>
                <a:latin typeface="ＭＳ 明朝" panose="02020609040205080304" pitchFamily="17" charset="-128"/>
                <a:ea typeface="ＭＳ 明朝" panose="02020609040205080304" pitchFamily="17" charset="-128"/>
              </a:rPr>
              <a:t>を、末梢血リンパ球からセルソーターにより単離します。第三回目は「</a:t>
            </a:r>
            <a:r>
              <a:rPr lang="ja-JP" altLang="en-US" sz="1200" b="1" i="0" u="none" strike="noStrike" baseline="0" dirty="0">
                <a:solidFill>
                  <a:srgbClr val="002060"/>
                </a:solidFill>
                <a:latin typeface="+mn-ea"/>
              </a:rPr>
              <a:t>単離したヒト</a:t>
            </a:r>
            <a:r>
              <a:rPr lang="en-US" altLang="ja-JP" sz="1200" b="1" i="0" u="none" strike="noStrike" baseline="0" dirty="0">
                <a:solidFill>
                  <a:srgbClr val="002060"/>
                </a:solidFill>
                <a:latin typeface="+mn-ea"/>
              </a:rPr>
              <a:t>T</a:t>
            </a:r>
            <a:r>
              <a:rPr lang="ja-JP" altLang="en-US" sz="1200" b="1" i="0" u="none" strike="noStrike" baseline="0" dirty="0">
                <a:solidFill>
                  <a:srgbClr val="002060"/>
                </a:solidFill>
                <a:latin typeface="+mn-ea"/>
              </a:rPr>
              <a:t>細胞機能的亜分画の核内転写因子遺伝子発現解析」</a:t>
            </a:r>
            <a:r>
              <a:rPr lang="ja-JP" altLang="en-US" sz="1200" b="0" i="0" u="none" strike="noStrike" baseline="0" dirty="0">
                <a:solidFill>
                  <a:srgbClr val="002060"/>
                </a:solidFill>
                <a:latin typeface="+mn-ea"/>
              </a:rPr>
              <a:t>を行います、</a:t>
            </a:r>
            <a:r>
              <a:rPr lang="ja-JP" altLang="en-US" dirty="0">
                <a:solidFill>
                  <a:srgbClr val="000000"/>
                </a:solidFill>
                <a:latin typeface="Century" panose="02040604050505020304" pitchFamily="18" charset="0"/>
                <a:ea typeface="ＭＳ 明朝" panose="02020609040205080304" pitchFamily="17" charset="-128"/>
              </a:rPr>
              <a:t>核内転写因子</a:t>
            </a:r>
            <a:r>
              <a:rPr lang="en-US" altLang="ja-JP" dirty="0">
                <a:solidFill>
                  <a:srgbClr val="000000"/>
                </a:solidFill>
                <a:latin typeface="Century" panose="02040604050505020304" pitchFamily="18" charset="0"/>
                <a:ea typeface="ＭＳ 明朝" panose="02020609040205080304" pitchFamily="17" charset="-128"/>
              </a:rPr>
              <a:t>T-bet, GATA3, </a:t>
            </a:r>
            <a:r>
              <a:rPr lang="en-US" altLang="ja-JP" dirty="0" err="1">
                <a:solidFill>
                  <a:srgbClr val="000000"/>
                </a:solidFill>
                <a:latin typeface="Century" panose="02040604050505020304" pitchFamily="18" charset="0"/>
                <a:ea typeface="ＭＳ 明朝" panose="02020609040205080304" pitchFamily="17" charset="-128"/>
              </a:rPr>
              <a:t>RORgT</a:t>
            </a:r>
            <a:r>
              <a:rPr lang="en-US" altLang="ja-JP" dirty="0">
                <a:solidFill>
                  <a:srgbClr val="000000"/>
                </a:solidFill>
                <a:latin typeface="Century" panose="02040604050505020304" pitchFamily="18" charset="0"/>
                <a:ea typeface="ＭＳ 明朝" panose="02020609040205080304" pitchFamily="17" charset="-128"/>
              </a:rPr>
              <a:t>, FOXP3 </a:t>
            </a:r>
            <a:r>
              <a:rPr lang="ja-JP" altLang="en-US" dirty="0">
                <a:solidFill>
                  <a:srgbClr val="000000"/>
                </a:solidFill>
                <a:latin typeface="Century" panose="02040604050505020304" pitchFamily="18" charset="0"/>
                <a:ea typeface="ＭＳ 明朝" panose="02020609040205080304" pitchFamily="17" charset="-128"/>
              </a:rPr>
              <a:t>はそれぞれ</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の分化、機能発現に必須の役割を持ち、これら</a:t>
            </a:r>
            <a:r>
              <a:rPr lang="en-US" altLang="ja-JP" dirty="0">
                <a:solidFill>
                  <a:srgbClr val="000000"/>
                </a:solidFill>
                <a:latin typeface="Century" panose="02040604050505020304" pitchFamily="18" charset="0"/>
                <a:ea typeface="ＭＳ 明朝" panose="02020609040205080304" pitchFamily="17" charset="-128"/>
              </a:rPr>
              <a:t>T</a:t>
            </a:r>
            <a:r>
              <a:rPr lang="ja-JP" altLang="en-US" dirty="0">
                <a:solidFill>
                  <a:srgbClr val="000000"/>
                </a:solidFill>
                <a:latin typeface="Century" panose="02040604050505020304" pitchFamily="18" charset="0"/>
                <a:ea typeface="ＭＳ 明朝" panose="02020609040205080304" pitchFamily="17" charset="-128"/>
              </a:rPr>
              <a:t>細胞機能的亜分画のマーカー分子とされています。第二回目の講習会で単離した</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各分画を用いて、これら核内因子遺伝子を</a:t>
            </a:r>
            <a:r>
              <a:rPr lang="en-US" altLang="ja-JP" dirty="0">
                <a:solidFill>
                  <a:srgbClr val="000000"/>
                </a:solidFill>
                <a:latin typeface="Century" panose="02040604050505020304" pitchFamily="18" charset="0"/>
                <a:ea typeface="ＭＳ 明朝" panose="02020609040205080304" pitchFamily="17" charset="-128"/>
              </a:rPr>
              <a:t>qPCR</a:t>
            </a:r>
            <a:r>
              <a:rPr lang="ja-JP" altLang="en-US" dirty="0">
                <a:solidFill>
                  <a:srgbClr val="000000"/>
                </a:solidFill>
                <a:latin typeface="Century" panose="02040604050505020304" pitchFamily="18" charset="0"/>
                <a:ea typeface="ＭＳ 明朝" panose="02020609040205080304" pitchFamily="17" charset="-128"/>
              </a:rPr>
              <a:t>で解析し、どれくらい選択的に分離できたかを検証します。</a:t>
            </a:r>
            <a:endParaRPr lang="en-US" altLang="ja-JP" dirty="0">
              <a:solidFill>
                <a:srgbClr val="000000"/>
              </a:solidFill>
              <a:latin typeface="Century" panose="02040604050505020304" pitchFamily="18" charset="0"/>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0" u="none" strike="noStrike" baseline="0" dirty="0">
              <a:solidFill>
                <a:srgbClr val="002060"/>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a:t>
            </a:fld>
            <a:endParaRPr kumimoji="1" lang="ja-JP" altLang="en-US"/>
          </a:p>
        </p:txBody>
      </p:sp>
    </p:spTree>
    <p:extLst>
      <p:ext uri="{BB962C8B-B14F-4D97-AF65-F5344CB8AC3E}">
        <p14:creationId xmlns:p14="http://schemas.microsoft.com/office/powerpoint/2010/main" val="71483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胸腺分化を受けた</a:t>
            </a:r>
            <a:r>
              <a:rPr kumimoji="1" lang="en-US" altLang="ja-JP" dirty="0"/>
              <a:t>T</a:t>
            </a:r>
            <a:r>
              <a:rPr kumimoji="1" lang="ja-JP" altLang="en-US" dirty="0"/>
              <a:t>細胞は 末梢に出て、様々な抗原刺激を受けます。抗原刺激を受けますと、様々な</a:t>
            </a:r>
            <a:r>
              <a:rPr kumimoji="1" lang="en-US" altLang="ja-JP" dirty="0"/>
              <a:t>effector T</a:t>
            </a:r>
            <a:r>
              <a:rPr kumimoji="1" lang="ja-JP" altLang="en-US" dirty="0"/>
              <a:t>細胞として分化しますが、抗原の種類、抗原刺激の際さらされたサイトカインの組み合わせによって機能分化の方向性が決定されます。例えば、</a:t>
            </a:r>
            <a:r>
              <a:rPr kumimoji="1" lang="en-US" altLang="ja-JP" dirty="0"/>
              <a:t>IL-12,IL18</a:t>
            </a:r>
            <a:r>
              <a:rPr kumimoji="1" lang="ja-JP" altLang="en-US" dirty="0"/>
              <a:t>といったサイトカインの存在下でウイルス抗原</a:t>
            </a:r>
            <a:r>
              <a:rPr kumimoji="1" lang="en-US" altLang="ja-JP" dirty="0"/>
              <a:t>,</a:t>
            </a:r>
            <a:r>
              <a:rPr kumimoji="1" lang="ja-JP" altLang="en-US" dirty="0"/>
              <a:t>腫瘍抗原による抗原刺激を受けますと、</a:t>
            </a:r>
            <a:r>
              <a:rPr kumimoji="1" lang="en-US" altLang="ja-JP" dirty="0"/>
              <a:t>Th1</a:t>
            </a:r>
            <a:r>
              <a:rPr kumimoji="1" lang="ja-JP" altLang="en-US" dirty="0"/>
              <a:t>への分化に、ウイルス感染細胞、腫瘍細胞の除去に関わります。寄生虫や、アレルゲンにより刺激を受けた場合は、</a:t>
            </a:r>
            <a:r>
              <a:rPr kumimoji="1" lang="en-US" altLang="ja-JP" dirty="0"/>
              <a:t>IL-4</a:t>
            </a:r>
            <a:r>
              <a:rPr kumimoji="1" lang="ja-JP" altLang="en-US" dirty="0"/>
              <a:t>あるいは</a:t>
            </a:r>
            <a:r>
              <a:rPr kumimoji="1" lang="en-US" altLang="ja-JP" dirty="0"/>
              <a:t>IL-4,TGFb</a:t>
            </a:r>
            <a:r>
              <a:rPr kumimoji="1" lang="ja-JP" altLang="en-US" dirty="0"/>
              <a:t>の作用により、</a:t>
            </a:r>
            <a:r>
              <a:rPr kumimoji="1" lang="en-US" altLang="ja-JP" dirty="0"/>
              <a:t>Th2, Th9</a:t>
            </a:r>
            <a:r>
              <a:rPr kumimoji="1" lang="ja-JP" altLang="en-US" dirty="0"/>
              <a:t>に分化し、寄生虫免疫、アレルギー反応を引き起こします。また、細菌、カビが抗原となった場合、</a:t>
            </a:r>
            <a:r>
              <a:rPr kumimoji="1" lang="en-US" altLang="ja-JP" dirty="0"/>
              <a:t>IL6, TGF-b </a:t>
            </a:r>
            <a:r>
              <a:rPr kumimoji="1" lang="ja-JP" altLang="en-US" dirty="0"/>
              <a:t>により、</a:t>
            </a:r>
            <a:r>
              <a:rPr kumimoji="1" lang="en-US" altLang="ja-JP" dirty="0"/>
              <a:t>Th17, Th22</a:t>
            </a:r>
            <a:r>
              <a:rPr kumimoji="1" lang="ja-JP" altLang="en-US" dirty="0"/>
              <a:t>に分化し、これらの感染症と対峙することになります。さらに、</a:t>
            </a:r>
            <a:r>
              <a:rPr kumimoji="1" lang="en-US" altLang="ja-JP" dirty="0"/>
              <a:t>IL-21</a:t>
            </a:r>
            <a:r>
              <a:rPr kumimoji="1" lang="ja-JP" altLang="en-US" dirty="0"/>
              <a:t>存在下にこれらすべての病原体の刺激を受けた場合は、</a:t>
            </a:r>
            <a:r>
              <a:rPr kumimoji="1" lang="en-US" altLang="ja-JP" dirty="0" err="1"/>
              <a:t>Tfh</a:t>
            </a:r>
            <a:r>
              <a:rPr kumimoji="1" lang="ja-JP" altLang="en-US" dirty="0"/>
              <a:t>と分化し、</a:t>
            </a:r>
            <a:r>
              <a:rPr kumimoji="1" lang="en-US" altLang="ja-JP" dirty="0"/>
              <a:t>B</a:t>
            </a:r>
            <a:r>
              <a:rPr kumimoji="1" lang="ja-JP" altLang="en-US" dirty="0"/>
              <a:t>細胞からの抗体産生を促します。これらの</a:t>
            </a:r>
            <a:r>
              <a:rPr kumimoji="1" lang="en-US" altLang="ja-JP" dirty="0" err="1"/>
              <a:t>effectorT</a:t>
            </a:r>
            <a:r>
              <a:rPr kumimoji="1" lang="ja-JP" altLang="en-US" dirty="0"/>
              <a:t>細胞は、それぞれの機能を特徴づける、核内受容体が発現し、それぞれの</a:t>
            </a:r>
            <a:r>
              <a:rPr kumimoji="1" lang="en-US" altLang="ja-JP" dirty="0" err="1"/>
              <a:t>effectorT</a:t>
            </a:r>
            <a:r>
              <a:rPr kumimoji="1" lang="ja-JP" altLang="en-US" dirty="0"/>
              <a:t>細胞の機能を制御します。また、</a:t>
            </a:r>
            <a:r>
              <a:rPr kumimoji="1" lang="en-US" altLang="ja-JP" dirty="0" err="1"/>
              <a:t>effectorT</a:t>
            </a:r>
            <a:r>
              <a:rPr kumimoji="1" lang="ja-JP" altLang="en-US" dirty="0"/>
              <a:t>細胞は、それぞれの機能に応じた、サイトカインを産生することが知られています。また、特にケモカインレセプターはそれぞれの</a:t>
            </a:r>
            <a:r>
              <a:rPr kumimoji="1" lang="en-US" altLang="ja-JP" dirty="0"/>
              <a:t>effector T</a:t>
            </a:r>
            <a:r>
              <a:rPr kumimoji="1" lang="ja-JP" altLang="en-US" dirty="0"/>
              <a:t>細胞を区別する有用なマーカーとなります。そこで、明日の実技講習ではこれらケモカインレセプターの発現を指標としてＴ細胞機能サブセットの解析を行う</a:t>
            </a:r>
            <a:r>
              <a:rPr kumimoji="1" lang="en-US" altLang="ja-JP" dirty="0"/>
              <a:t> </a:t>
            </a:r>
            <a:r>
              <a:rPr kumimoji="1" lang="ja-JP" altLang="en-US" dirty="0"/>
              <a:t>予定です。</a:t>
            </a:r>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2</a:t>
            </a:fld>
            <a:endParaRPr kumimoji="1" lang="ja-JP" altLang="en-US"/>
          </a:p>
        </p:txBody>
      </p:sp>
    </p:spTree>
    <p:extLst>
      <p:ext uri="{BB962C8B-B14F-4D97-AF65-F5344CB8AC3E}">
        <p14:creationId xmlns:p14="http://schemas.microsoft.com/office/powerpoint/2010/main" val="2013007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3</a:t>
            </a:fld>
            <a:endParaRPr kumimoji="1" lang="ja-JP" altLang="en-US"/>
          </a:p>
        </p:txBody>
      </p:sp>
    </p:spTree>
    <p:extLst>
      <p:ext uri="{BB962C8B-B14F-4D97-AF65-F5344CB8AC3E}">
        <p14:creationId xmlns:p14="http://schemas.microsoft.com/office/powerpoint/2010/main" val="178930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11</a:t>
            </a:fld>
            <a:endParaRPr kumimoji="1" lang="ja-JP" altLang="en-US"/>
          </a:p>
        </p:txBody>
      </p:sp>
    </p:spTree>
    <p:extLst>
      <p:ext uri="{BB962C8B-B14F-4D97-AF65-F5344CB8AC3E}">
        <p14:creationId xmlns:p14="http://schemas.microsoft.com/office/powerpoint/2010/main" val="238417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本日は第一回目の講習会のプレゼンとなります。プレゼン内容について簡単にお示しします。前半は</a:t>
            </a:r>
            <a:r>
              <a:rPr kumimoji="1" lang="ja-JP" altLang="en-US" b="1" dirty="0">
                <a:solidFill>
                  <a:srgbClr val="002060"/>
                </a:solidFill>
              </a:rPr>
              <a:t>ヒト</a:t>
            </a:r>
            <a:r>
              <a:rPr kumimoji="1" lang="en-US" altLang="ja-JP" b="1" dirty="0">
                <a:solidFill>
                  <a:srgbClr val="002060"/>
                </a:solidFill>
              </a:rPr>
              <a:t>T</a:t>
            </a:r>
            <a:r>
              <a:rPr kumimoji="1" lang="ja-JP" altLang="en-US" b="1" dirty="0">
                <a:solidFill>
                  <a:srgbClr val="002060"/>
                </a:solidFill>
              </a:rPr>
              <a:t>細胞の分化、成熟についての基礎的知見</a:t>
            </a:r>
            <a:r>
              <a:rPr kumimoji="1" lang="ja-JP" altLang="en-US" b="0" dirty="0">
                <a:solidFill>
                  <a:srgbClr val="002060"/>
                </a:solidFill>
              </a:rPr>
              <a:t>について</a:t>
            </a:r>
            <a:r>
              <a:rPr kumimoji="1" lang="en-US" altLang="ja-JP" b="1" dirty="0"/>
              <a:t>T</a:t>
            </a:r>
            <a:r>
              <a:rPr kumimoji="1" lang="ja-JP" altLang="en-US" b="1" dirty="0"/>
              <a:t>細胞分化、成熟機序</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rgbClr val="002060"/>
                </a:solidFill>
              </a:rPr>
              <a:t>、</a:t>
            </a:r>
            <a:r>
              <a:rPr kumimoji="1" lang="en-US" altLang="ja-JP" b="1" dirty="0"/>
              <a:t>T</a:t>
            </a:r>
            <a:r>
              <a:rPr kumimoji="1" lang="ja-JP" altLang="en-US" b="1" dirty="0"/>
              <a:t>細胞亜分画分類、</a:t>
            </a:r>
            <a:r>
              <a:rPr kumimoji="1" lang="en-US" altLang="ja-JP" b="1" dirty="0"/>
              <a:t>T</a:t>
            </a:r>
            <a:r>
              <a:rPr kumimoji="1" lang="ja-JP" altLang="en-US" b="1" dirty="0"/>
              <a:t>細胞亜分画マーカー</a:t>
            </a:r>
            <a:r>
              <a:rPr kumimoji="1" lang="ja-JP" altLang="en-US" b="0" dirty="0"/>
              <a:t>の順でお話致します。</a:t>
            </a:r>
            <a:r>
              <a:rPr kumimoji="1" lang="ja-JP" altLang="en-US" dirty="0"/>
              <a:t>後半は、</a:t>
            </a:r>
            <a:r>
              <a:rPr kumimoji="1" lang="ja-JP" altLang="en-US" b="1" dirty="0"/>
              <a:t>ケモカインレセプターの発現を指標とした</a:t>
            </a:r>
            <a:r>
              <a:rPr kumimoji="1" lang="en-US" altLang="ja-JP" b="1" dirty="0"/>
              <a:t>T</a:t>
            </a:r>
            <a:r>
              <a:rPr kumimoji="1" lang="ja-JP" altLang="en-US" b="1" dirty="0"/>
              <a:t>細胞亜分画の検出法 </a:t>
            </a:r>
            <a:r>
              <a:rPr kumimoji="1" lang="ja-JP" altLang="en-US" b="0" dirty="0"/>
              <a:t>についてここに記載の内容に従い、順に説明させていただきます。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FF24C372-58EA-4C31-9F93-9616D7FEBB5D}" type="slidenum">
              <a:rPr kumimoji="1" lang="ja-JP" altLang="en-US" smtClean="0"/>
              <a:t>17</a:t>
            </a:fld>
            <a:endParaRPr kumimoji="1" lang="ja-JP" altLang="en-US"/>
          </a:p>
        </p:txBody>
      </p:sp>
    </p:spTree>
    <p:extLst>
      <p:ext uri="{BB962C8B-B14F-4D97-AF65-F5344CB8AC3E}">
        <p14:creationId xmlns:p14="http://schemas.microsoft.com/office/powerpoint/2010/main" val="123525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43216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6990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424386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183745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79268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41388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353246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20175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193162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6442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8105E3-147F-4D4E-A1E4-BB99B17064AC}"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8066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105E3-147F-4D4E-A1E4-BB99B17064AC}" type="datetimeFigureOut">
              <a:rPr kumimoji="1" lang="ja-JP" altLang="en-US" smtClean="0"/>
              <a:t>2024/6/26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18C46-E965-4ADD-B0D7-46C8C1CEA97C}" type="slidenum">
              <a:rPr kumimoji="1" lang="ja-JP" altLang="en-US" smtClean="0"/>
              <a:t>‹#›</a:t>
            </a:fld>
            <a:endParaRPr kumimoji="1" lang="ja-JP" altLang="en-US"/>
          </a:p>
        </p:txBody>
      </p:sp>
    </p:spTree>
    <p:extLst>
      <p:ext uri="{BB962C8B-B14F-4D97-AF65-F5344CB8AC3E}">
        <p14:creationId xmlns:p14="http://schemas.microsoft.com/office/powerpoint/2010/main" val="299659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hart" Target="../charts/chart4.xm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chart" Target="../charts/chart2.xml"/><Relationship Id="rId5" Type="http://schemas.openxmlformats.org/officeDocument/2006/relationships/image" Target="../media/image31.png"/><Relationship Id="rId10" Type="http://schemas.openxmlformats.org/officeDocument/2006/relationships/chart" Target="../charts/chart1.xml"/><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chart" Target="../charts/chart5.xml"/><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6"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chart" Target="../charts/chart7.xml"/><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 Id="rId9" Type="http://schemas.openxmlformats.org/officeDocument/2006/relationships/chart" Target="../charts/char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4A43C67-A4EC-4410-976E-41E3B37951CB}"/>
              </a:ext>
            </a:extLst>
          </p:cNvPr>
          <p:cNvSpPr txBox="1"/>
          <p:nvPr/>
        </p:nvSpPr>
        <p:spPr>
          <a:xfrm>
            <a:off x="579966" y="1525062"/>
            <a:ext cx="8348134" cy="4801314"/>
          </a:xfrm>
          <a:prstGeom prst="rect">
            <a:avLst/>
          </a:prstGeom>
          <a:noFill/>
        </p:spPr>
        <p:txBody>
          <a:bodyPr wrap="square">
            <a:spAutoFit/>
          </a:bodyPr>
          <a:lstStyle/>
          <a:p>
            <a:r>
              <a:rPr lang="en-US" altLang="ja-JP" sz="1800" b="1" i="0" u="none" strike="noStrike" baseline="0" dirty="0">
                <a:solidFill>
                  <a:srgbClr val="002060"/>
                </a:solidFill>
                <a:latin typeface="+mn-ea"/>
              </a:rPr>
              <a:t>(1)</a:t>
            </a:r>
            <a:r>
              <a:rPr lang="ja-JP" altLang="en-US" sz="1800" b="1" i="0" u="none" strike="noStrike" baseline="0" dirty="0">
                <a:solidFill>
                  <a:srgbClr val="002060"/>
                </a:solidFill>
                <a:latin typeface="+mn-ea"/>
              </a:rPr>
              <a:t>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細胞機能的亜分画のフローサイトメトリーによる解析</a:t>
            </a:r>
            <a:endParaRPr lang="ja-JP" altLang="en-US" sz="1800" b="1" i="0" u="none" strike="noStrike" baseline="0" dirty="0">
              <a:solidFill>
                <a:srgbClr val="000000"/>
              </a:solidFill>
              <a:latin typeface="+mn-ea"/>
            </a:endParaRPr>
          </a:p>
          <a:p>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細胞は胸腺で分化した後、末梢において抗原刺激を受けると様々な機能的亜分画に分化成熟していきます。代表的な</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を末梢血リンパ球を用い、フローサイトメトリーにより検出します。</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2024</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年</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1</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25</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日</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 </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2024</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年</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1</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月</a:t>
            </a:r>
            <a:r>
              <a:rPr lang="en-US" altLang="ja-JP" sz="1800" b="0" i="0" u="none" strike="noStrike" baseline="0" dirty="0">
                <a:solidFill>
                  <a:srgbClr val="000000"/>
                </a:solidFill>
                <a:latin typeface="Century" panose="02040604050505020304" pitchFamily="18" charset="0"/>
                <a:ea typeface="ＭＳ 明朝" panose="02020609040205080304" pitchFamily="17" charset="-128"/>
              </a:rPr>
              <a:t>26</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金</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 </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1" i="0" u="none" strike="noStrike" baseline="0" dirty="0">
                <a:solidFill>
                  <a:srgbClr val="002060"/>
                </a:solidFill>
                <a:latin typeface="+mn-ea"/>
              </a:rPr>
              <a:t>(2)</a:t>
            </a:r>
            <a:r>
              <a:rPr lang="ja-JP" altLang="en-US" sz="1800" b="1" i="0" u="none" strike="noStrike" baseline="0" dirty="0">
                <a:solidFill>
                  <a:srgbClr val="002060"/>
                </a:solidFill>
                <a:latin typeface="+mn-ea"/>
              </a:rPr>
              <a:t>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細胞機能的亜分画のセルソーターによる単離</a:t>
            </a:r>
          </a:p>
          <a:p>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細胞機能的亜分画の</a:t>
            </a:r>
            <a:r>
              <a:rPr lang="en-US" altLang="ja-JP" sz="1800" b="0" i="0" u="none" strike="noStrike" baseline="0" dirty="0">
                <a:solidFill>
                  <a:srgbClr val="000000"/>
                </a:solidFill>
                <a:latin typeface="ＭＳ 明朝" panose="02020609040205080304" pitchFamily="17" charset="-128"/>
                <a:ea typeface="ＭＳ 明朝" panose="02020609040205080304" pitchFamily="17" charset="-128"/>
              </a:rPr>
              <a:t>Th1,Th2,Th17,Treg</a:t>
            </a:r>
            <a:r>
              <a:rPr lang="ja-JP" altLang="en-US" sz="1800" b="0" i="0" u="none" strike="noStrike" baseline="0" dirty="0">
                <a:solidFill>
                  <a:srgbClr val="000000"/>
                </a:solidFill>
                <a:latin typeface="ＭＳ 明朝" panose="02020609040205080304" pitchFamily="17" charset="-128"/>
                <a:ea typeface="ＭＳ 明朝" panose="02020609040205080304" pitchFamily="17" charset="-128"/>
              </a:rPr>
              <a:t>を、末梢血リンパ球からセルソーターにより単離します。</a:t>
            </a:r>
            <a:endParaRPr lang="en-US" altLang="ja-JP"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dirty="0">
                <a:solidFill>
                  <a:srgbClr val="000000"/>
                </a:solidFill>
                <a:latin typeface="Century" panose="02040604050505020304" pitchFamily="18" charset="0"/>
                <a:ea typeface="ＭＳ 明朝" panose="02020609040205080304" pitchFamily="17" charset="-128"/>
              </a:rPr>
              <a:t>2024</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2</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21</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水</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 </a:t>
            </a:r>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2</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22</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 </a:t>
            </a:r>
            <a:endParaRPr lang="en-US" altLang="ja-JP" dirty="0">
              <a:solidFill>
                <a:srgbClr val="000000"/>
              </a:solidFill>
              <a:latin typeface="ＭＳ 明朝" panose="02020609040205080304" pitchFamily="17" charset="-128"/>
              <a:ea typeface="ＭＳ 明朝" panose="02020609040205080304" pitchFamily="17" charset="-128"/>
            </a:endParaRPr>
          </a:p>
          <a:p>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en-US" altLang="ja-JP" sz="1800" b="1" i="0" u="none" strike="noStrike" baseline="0" dirty="0">
                <a:solidFill>
                  <a:srgbClr val="002060"/>
                </a:solidFill>
                <a:latin typeface="+mn-ea"/>
              </a:rPr>
              <a:t>(3)</a:t>
            </a:r>
            <a:r>
              <a:rPr lang="ja-JP" altLang="en-US" sz="1800" b="1" i="0" u="none" strike="noStrike" baseline="0" dirty="0">
                <a:solidFill>
                  <a:srgbClr val="002060"/>
                </a:solidFill>
                <a:latin typeface="+mn-ea"/>
              </a:rPr>
              <a:t>単離したヒト</a:t>
            </a:r>
            <a:r>
              <a:rPr lang="en-US" altLang="ja-JP" sz="1800" b="1" i="0" u="none" strike="noStrike" baseline="0" dirty="0">
                <a:solidFill>
                  <a:srgbClr val="002060"/>
                </a:solidFill>
                <a:latin typeface="+mn-ea"/>
              </a:rPr>
              <a:t>T</a:t>
            </a:r>
            <a:r>
              <a:rPr lang="ja-JP" altLang="en-US" sz="1800" b="1" i="0" u="none" strike="noStrike" baseline="0" dirty="0">
                <a:solidFill>
                  <a:srgbClr val="002060"/>
                </a:solidFill>
                <a:latin typeface="+mn-ea"/>
              </a:rPr>
              <a:t>細胞機能的亜分画の核内転写因子遺伝子発現解析</a:t>
            </a:r>
            <a:endParaRPr lang="ja-JP" altLang="en-US" sz="1800" b="0" i="0" u="none" strike="noStrike" baseline="0" dirty="0">
              <a:solidFill>
                <a:srgbClr val="000000"/>
              </a:solidFill>
              <a:latin typeface="ＭＳ 明朝" panose="02020609040205080304" pitchFamily="17" charset="-128"/>
              <a:ea typeface="ＭＳ 明朝" panose="02020609040205080304" pitchFamily="17" charset="-128"/>
            </a:endParaRPr>
          </a:p>
          <a:p>
            <a:r>
              <a:rPr lang="ja-JP" altLang="en-US" dirty="0">
                <a:solidFill>
                  <a:srgbClr val="000000"/>
                </a:solidFill>
                <a:latin typeface="Century" panose="02040604050505020304" pitchFamily="18" charset="0"/>
                <a:ea typeface="ＭＳ 明朝" panose="02020609040205080304" pitchFamily="17" charset="-128"/>
              </a:rPr>
              <a:t>核内転写因子</a:t>
            </a:r>
            <a:r>
              <a:rPr lang="en-US" altLang="ja-JP" dirty="0">
                <a:solidFill>
                  <a:srgbClr val="000000"/>
                </a:solidFill>
                <a:latin typeface="Century" panose="02040604050505020304" pitchFamily="18" charset="0"/>
                <a:ea typeface="ＭＳ 明朝" panose="02020609040205080304" pitchFamily="17" charset="-128"/>
              </a:rPr>
              <a:t>T-bet, GATA3, </a:t>
            </a:r>
            <a:r>
              <a:rPr lang="en-US" altLang="ja-JP" dirty="0" err="1">
                <a:solidFill>
                  <a:srgbClr val="000000"/>
                </a:solidFill>
                <a:latin typeface="Century" panose="02040604050505020304" pitchFamily="18" charset="0"/>
                <a:ea typeface="ＭＳ 明朝" panose="02020609040205080304" pitchFamily="17" charset="-128"/>
              </a:rPr>
              <a:t>RORgT</a:t>
            </a:r>
            <a:r>
              <a:rPr lang="en-US" altLang="ja-JP" dirty="0">
                <a:solidFill>
                  <a:srgbClr val="000000"/>
                </a:solidFill>
                <a:latin typeface="Century" panose="02040604050505020304" pitchFamily="18" charset="0"/>
                <a:ea typeface="ＭＳ 明朝" panose="02020609040205080304" pitchFamily="17" charset="-128"/>
              </a:rPr>
              <a:t>, FOXP3 </a:t>
            </a:r>
            <a:r>
              <a:rPr lang="ja-JP" altLang="en-US" dirty="0">
                <a:solidFill>
                  <a:srgbClr val="000000"/>
                </a:solidFill>
                <a:latin typeface="Century" panose="02040604050505020304" pitchFamily="18" charset="0"/>
                <a:ea typeface="ＭＳ 明朝" panose="02020609040205080304" pitchFamily="17" charset="-128"/>
              </a:rPr>
              <a:t>はそれぞれ</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の分化、機能発現に必須の役割を持ち、これら</a:t>
            </a:r>
            <a:r>
              <a:rPr lang="en-US" altLang="ja-JP" dirty="0">
                <a:solidFill>
                  <a:srgbClr val="000000"/>
                </a:solidFill>
                <a:latin typeface="Century" panose="02040604050505020304" pitchFamily="18" charset="0"/>
                <a:ea typeface="ＭＳ 明朝" panose="02020609040205080304" pitchFamily="17" charset="-128"/>
              </a:rPr>
              <a:t>T</a:t>
            </a:r>
            <a:r>
              <a:rPr lang="ja-JP" altLang="en-US" dirty="0">
                <a:solidFill>
                  <a:srgbClr val="000000"/>
                </a:solidFill>
                <a:latin typeface="Century" panose="02040604050505020304" pitchFamily="18" charset="0"/>
                <a:ea typeface="ＭＳ 明朝" panose="02020609040205080304" pitchFamily="17" charset="-128"/>
              </a:rPr>
              <a:t>細胞機能的亜分画のマーカー分子とされています。セルソーターで単離した</a:t>
            </a:r>
            <a:r>
              <a:rPr lang="en-US" altLang="ja-JP" dirty="0">
                <a:solidFill>
                  <a:srgbClr val="000000"/>
                </a:solidFill>
                <a:latin typeface="Century" panose="02040604050505020304" pitchFamily="18" charset="0"/>
                <a:ea typeface="ＭＳ 明朝" panose="02020609040205080304" pitchFamily="17" charset="-128"/>
              </a:rPr>
              <a:t>Th1,Th2,Th17,Treg </a:t>
            </a:r>
            <a:r>
              <a:rPr lang="ja-JP" altLang="en-US" dirty="0">
                <a:solidFill>
                  <a:srgbClr val="000000"/>
                </a:solidFill>
                <a:latin typeface="Century" panose="02040604050505020304" pitchFamily="18" charset="0"/>
                <a:ea typeface="ＭＳ 明朝" panose="02020609040205080304" pitchFamily="17" charset="-128"/>
              </a:rPr>
              <a:t>を用いて、これら核内因子遺伝子を</a:t>
            </a:r>
            <a:r>
              <a:rPr lang="en-US" altLang="ja-JP" dirty="0">
                <a:solidFill>
                  <a:srgbClr val="000000"/>
                </a:solidFill>
                <a:latin typeface="Century" panose="02040604050505020304" pitchFamily="18" charset="0"/>
                <a:ea typeface="ＭＳ 明朝" panose="02020609040205080304" pitchFamily="17" charset="-128"/>
              </a:rPr>
              <a:t>qPCR</a:t>
            </a:r>
            <a:r>
              <a:rPr lang="ja-JP" altLang="en-US" dirty="0">
                <a:solidFill>
                  <a:srgbClr val="000000"/>
                </a:solidFill>
                <a:latin typeface="Century" panose="02040604050505020304" pitchFamily="18" charset="0"/>
                <a:ea typeface="ＭＳ 明朝" panose="02020609040205080304" pitchFamily="17" charset="-128"/>
              </a:rPr>
              <a:t>で解析します。</a:t>
            </a:r>
            <a:endParaRPr lang="en-US" altLang="ja-JP" dirty="0">
              <a:solidFill>
                <a:srgbClr val="000000"/>
              </a:solidFill>
              <a:latin typeface="Century" panose="02040604050505020304" pitchFamily="18" charset="0"/>
              <a:ea typeface="ＭＳ 明朝" panose="02020609040205080304" pitchFamily="17" charset="-128"/>
            </a:endParaRPr>
          </a:p>
          <a:p>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3</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14</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水</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講義</a:t>
            </a:r>
            <a:r>
              <a:rPr lang="en-US" altLang="ja-JP" dirty="0">
                <a:solidFill>
                  <a:srgbClr val="000000"/>
                </a:solidFill>
                <a:latin typeface="ＭＳ 明朝" panose="02020609040205080304" pitchFamily="17" charset="-128"/>
                <a:ea typeface="ＭＳ 明朝" panose="02020609040205080304" pitchFamily="17" charset="-128"/>
              </a:rPr>
              <a:t>), </a:t>
            </a:r>
            <a:r>
              <a:rPr lang="en-US" altLang="ja-JP" dirty="0">
                <a:solidFill>
                  <a:srgbClr val="000000"/>
                </a:solidFill>
                <a:latin typeface="Century" panose="02040604050505020304" pitchFamily="18" charset="0"/>
                <a:ea typeface="ＭＳ 明朝" panose="02020609040205080304" pitchFamily="17" charset="-128"/>
              </a:rPr>
              <a:t>2023</a:t>
            </a:r>
            <a:r>
              <a:rPr lang="ja-JP" altLang="en-US" dirty="0">
                <a:solidFill>
                  <a:srgbClr val="000000"/>
                </a:solidFill>
                <a:latin typeface="ＭＳ 明朝" panose="02020609040205080304" pitchFamily="17" charset="-128"/>
                <a:ea typeface="ＭＳ 明朝" panose="02020609040205080304" pitchFamily="17" charset="-128"/>
              </a:rPr>
              <a:t>年</a:t>
            </a:r>
            <a:r>
              <a:rPr lang="en-US" altLang="ja-JP" dirty="0">
                <a:solidFill>
                  <a:srgbClr val="000000"/>
                </a:solidFill>
                <a:latin typeface="Century" panose="02040604050505020304" pitchFamily="18" charset="0"/>
                <a:ea typeface="ＭＳ 明朝" panose="02020609040205080304" pitchFamily="17" charset="-128"/>
              </a:rPr>
              <a:t>3</a:t>
            </a:r>
            <a:r>
              <a:rPr lang="ja-JP" altLang="en-US" dirty="0">
                <a:solidFill>
                  <a:srgbClr val="000000"/>
                </a:solidFill>
                <a:latin typeface="ＭＳ 明朝" panose="02020609040205080304" pitchFamily="17" charset="-128"/>
                <a:ea typeface="ＭＳ 明朝" panose="02020609040205080304" pitchFamily="17" charset="-128"/>
              </a:rPr>
              <a:t>月</a:t>
            </a:r>
            <a:r>
              <a:rPr lang="en-US" altLang="ja-JP" dirty="0">
                <a:solidFill>
                  <a:srgbClr val="000000"/>
                </a:solidFill>
                <a:latin typeface="Century" panose="02040604050505020304" pitchFamily="18" charset="0"/>
                <a:ea typeface="ＭＳ 明朝" panose="02020609040205080304" pitchFamily="17" charset="-128"/>
              </a:rPr>
              <a:t>15</a:t>
            </a:r>
            <a:r>
              <a:rPr lang="ja-JP" altLang="en-US" dirty="0">
                <a:solidFill>
                  <a:srgbClr val="000000"/>
                </a:solidFill>
                <a:latin typeface="ＭＳ 明朝" panose="02020609040205080304" pitchFamily="17" charset="-128"/>
                <a:ea typeface="ＭＳ 明朝" panose="02020609040205080304" pitchFamily="17" charset="-128"/>
              </a:rPr>
              <a:t>日</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木</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実技</a:t>
            </a:r>
            <a:r>
              <a:rPr lang="en-US" altLang="ja-JP" dirty="0">
                <a:solidFill>
                  <a:srgbClr val="000000"/>
                </a:solidFill>
                <a:latin typeface="ＭＳ 明朝" panose="02020609040205080304" pitchFamily="17" charset="-128"/>
                <a:ea typeface="ＭＳ 明朝" panose="02020609040205080304" pitchFamily="17" charset="-128"/>
              </a:rPr>
              <a:t>)</a:t>
            </a:r>
            <a:r>
              <a:rPr lang="ja-JP" altLang="en-US" dirty="0">
                <a:solidFill>
                  <a:srgbClr val="000000"/>
                </a:solidFill>
                <a:latin typeface="ＭＳ 明朝" panose="02020609040205080304" pitchFamily="17" charset="-128"/>
                <a:ea typeface="ＭＳ 明朝" panose="02020609040205080304" pitchFamily="17" charset="-128"/>
              </a:rPr>
              <a:t> </a:t>
            </a:r>
            <a:endParaRPr lang="en-US" altLang="ja-JP" dirty="0">
              <a:solidFill>
                <a:srgbClr val="000000"/>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100B113E-AB40-48BA-AACF-EB42B670F43F}"/>
              </a:ext>
            </a:extLst>
          </p:cNvPr>
          <p:cNvSpPr txBox="1"/>
          <p:nvPr/>
        </p:nvSpPr>
        <p:spPr>
          <a:xfrm>
            <a:off x="2349220" y="906193"/>
            <a:ext cx="4445560" cy="461665"/>
          </a:xfrm>
          <a:prstGeom prst="rect">
            <a:avLst/>
          </a:prstGeom>
          <a:noFill/>
        </p:spPr>
        <p:txBody>
          <a:bodyPr wrap="square">
            <a:spAutoFit/>
          </a:bodyPr>
          <a:lstStyle/>
          <a:p>
            <a:r>
              <a:rPr lang="ja-JP" altLang="en-US" sz="2400" b="1" i="0" u="none" strike="noStrike" baseline="0" dirty="0">
                <a:solidFill>
                  <a:srgbClr val="000000"/>
                </a:solidFill>
                <a:latin typeface="+mn-ea"/>
              </a:rPr>
              <a:t>「</a:t>
            </a:r>
            <a:r>
              <a:rPr lang="en-US" altLang="ja-JP" sz="2400" b="1" kern="100" dirty="0">
                <a:effectLst/>
                <a:latin typeface="Century" panose="02040604050505020304" pitchFamily="18" charset="0"/>
                <a:ea typeface="ＭＳ 明朝" panose="02020609040205080304" pitchFamily="17" charset="-128"/>
                <a:cs typeface="Times New Roman" panose="02020603050405020304" pitchFamily="18" charset="0"/>
              </a:rPr>
              <a:t>T</a:t>
            </a:r>
            <a:r>
              <a:rPr lang="ja-JP" altLang="ja-JP" sz="2400" b="1" kern="100" dirty="0">
                <a:effectLst/>
                <a:latin typeface="Century" panose="02040604050505020304" pitchFamily="18" charset="0"/>
                <a:ea typeface="ＭＳ 明朝" panose="02020609040205080304" pitchFamily="17" charset="-128"/>
                <a:cs typeface="Times New Roman" panose="02020603050405020304" pitchFamily="18" charset="0"/>
              </a:rPr>
              <a:t>細胞機能的亜分画の解析</a:t>
            </a:r>
            <a:r>
              <a:rPr lang="ja-JP" altLang="en-US" sz="2400" b="1" i="0" u="none" strike="noStrike" baseline="0" dirty="0">
                <a:solidFill>
                  <a:srgbClr val="000000"/>
                </a:solidFill>
                <a:latin typeface="+mn-ea"/>
              </a:rPr>
              <a:t>」</a:t>
            </a:r>
            <a:endParaRPr lang="ja-JP" altLang="en-US" sz="2400" b="1" dirty="0">
              <a:latin typeface="+mn-ea"/>
            </a:endParaRPr>
          </a:p>
        </p:txBody>
      </p:sp>
      <p:sp>
        <p:nvSpPr>
          <p:cNvPr id="8" name="テキスト ボックス 7">
            <a:extLst>
              <a:ext uri="{FF2B5EF4-FFF2-40B4-BE49-F238E27FC236}">
                <a16:creationId xmlns:a16="http://schemas.microsoft.com/office/drawing/2014/main" id="{B9CB68AE-A514-4D2B-82F4-9DF7F9C29197}"/>
              </a:ext>
            </a:extLst>
          </p:cNvPr>
          <p:cNvSpPr txBox="1"/>
          <p:nvPr/>
        </p:nvSpPr>
        <p:spPr>
          <a:xfrm>
            <a:off x="1227956" y="287324"/>
            <a:ext cx="6941324" cy="461665"/>
          </a:xfrm>
          <a:prstGeom prst="rect">
            <a:avLst/>
          </a:prstGeom>
          <a:noFill/>
        </p:spPr>
        <p:txBody>
          <a:bodyPr wrap="none" rtlCol="0">
            <a:spAutoFit/>
          </a:bodyPr>
          <a:lstStyle/>
          <a:p>
            <a:r>
              <a:rPr kumimoji="1" lang="ja-JP" altLang="en-US" sz="2400" b="1" dirty="0">
                <a:solidFill>
                  <a:srgbClr val="C00000"/>
                </a:solidFill>
              </a:rPr>
              <a:t>令和</a:t>
            </a:r>
            <a:r>
              <a:rPr kumimoji="1" lang="en-US" altLang="ja-JP" sz="2400" b="1" dirty="0">
                <a:solidFill>
                  <a:srgbClr val="C00000"/>
                </a:solidFill>
              </a:rPr>
              <a:t>5</a:t>
            </a:r>
            <a:r>
              <a:rPr kumimoji="1" lang="ja-JP" altLang="en-US" sz="2400" b="1" dirty="0">
                <a:solidFill>
                  <a:srgbClr val="C00000"/>
                </a:solidFill>
              </a:rPr>
              <a:t>年度 研究創出支援センター 実験技術講習会</a:t>
            </a:r>
          </a:p>
        </p:txBody>
      </p:sp>
      <p:sp>
        <p:nvSpPr>
          <p:cNvPr id="6" name="テキスト ボックス 5">
            <a:extLst>
              <a:ext uri="{FF2B5EF4-FFF2-40B4-BE49-F238E27FC236}">
                <a16:creationId xmlns:a16="http://schemas.microsoft.com/office/drawing/2014/main" id="{392D5BF7-6628-428F-A088-5F8522B6C004}"/>
              </a:ext>
            </a:extLst>
          </p:cNvPr>
          <p:cNvSpPr txBox="1"/>
          <p:nvPr/>
        </p:nvSpPr>
        <p:spPr>
          <a:xfrm>
            <a:off x="1777974" y="6326376"/>
            <a:ext cx="1399742" cy="369332"/>
          </a:xfrm>
          <a:prstGeom prst="rect">
            <a:avLst/>
          </a:prstGeom>
          <a:noFill/>
        </p:spPr>
        <p:txBody>
          <a:bodyPr wrap="none" rtlCol="0">
            <a:spAutoFit/>
          </a:bodyPr>
          <a:lstStyle/>
          <a:p>
            <a:r>
              <a:rPr kumimoji="1" lang="ja-JP" altLang="en-US" dirty="0"/>
              <a:t>内線 </a:t>
            </a:r>
            <a:r>
              <a:rPr kumimoji="1" lang="en-US" altLang="ja-JP" dirty="0"/>
              <a:t>;</a:t>
            </a:r>
            <a:r>
              <a:rPr kumimoji="1" lang="ja-JP" altLang="en-US" dirty="0"/>
              <a:t> </a:t>
            </a:r>
            <a:r>
              <a:rPr kumimoji="1" lang="en-US" altLang="ja-JP" dirty="0"/>
              <a:t>11426</a:t>
            </a:r>
          </a:p>
        </p:txBody>
      </p:sp>
      <p:sp>
        <p:nvSpPr>
          <p:cNvPr id="9" name="テキスト ボックス 8">
            <a:extLst>
              <a:ext uri="{FF2B5EF4-FFF2-40B4-BE49-F238E27FC236}">
                <a16:creationId xmlns:a16="http://schemas.microsoft.com/office/drawing/2014/main" id="{8295C596-075F-43E7-ACD4-F00FAF7C70BF}"/>
              </a:ext>
            </a:extLst>
          </p:cNvPr>
          <p:cNvSpPr txBox="1"/>
          <p:nvPr/>
        </p:nvSpPr>
        <p:spPr>
          <a:xfrm>
            <a:off x="3953658" y="6326376"/>
            <a:ext cx="3434402" cy="369332"/>
          </a:xfrm>
          <a:prstGeom prst="rect">
            <a:avLst/>
          </a:prstGeom>
          <a:noFill/>
        </p:spPr>
        <p:txBody>
          <a:bodyPr wrap="none" rtlCol="0">
            <a:spAutoFit/>
          </a:bodyPr>
          <a:lstStyle/>
          <a:p>
            <a:r>
              <a:rPr kumimoji="1" lang="en-US" altLang="ja-JP" dirty="0"/>
              <a:t>E-mail ;</a:t>
            </a:r>
            <a:r>
              <a:rPr kumimoji="1" lang="ja-JP" altLang="en-US" dirty="0"/>
              <a:t> </a:t>
            </a:r>
            <a:r>
              <a:rPr kumimoji="1" lang="en-US" altLang="ja-JP" dirty="0"/>
              <a:t>suzukis@aichi-med-u.ac.jp</a:t>
            </a:r>
          </a:p>
        </p:txBody>
      </p:sp>
    </p:spTree>
    <p:extLst>
      <p:ext uri="{BB962C8B-B14F-4D97-AF65-F5344CB8AC3E}">
        <p14:creationId xmlns:p14="http://schemas.microsoft.com/office/powerpoint/2010/main" val="1697231446"/>
      </p:ext>
    </p:extLst>
  </p:cSld>
  <p:clrMapOvr>
    <a:masterClrMapping/>
  </p:clrMapOvr>
  <mc:AlternateContent xmlns:mc="http://schemas.openxmlformats.org/markup-compatibility/2006" xmlns:p14="http://schemas.microsoft.com/office/powerpoint/2010/main">
    <mc:Choice Requires="p14">
      <p:transition spd="slow" p14:dur="2000" advTm="54206"/>
    </mc:Choice>
    <mc:Fallback xmlns="">
      <p:transition spd="slow" advTm="54206"/>
    </mc:Fallback>
  </mc:AlternateContent>
  <p:extLst>
    <p:ext uri="{3A86A75C-4F4B-4683-9AE1-C65F6400EC91}">
      <p14:laserTraceLst xmlns:p14="http://schemas.microsoft.com/office/powerpoint/2010/main">
        <p14:tracePtLst>
          <p14:tracePt t="48892" x="6551613" y="484188"/>
          <p14:tracePt t="48899" x="6535738" y="501650"/>
          <p14:tracePt t="48908" x="6518275" y="519113"/>
          <p14:tracePt t="48918" x="6510338" y="527050"/>
          <p14:tracePt t="48924" x="6500813" y="544513"/>
          <p14:tracePt t="48935" x="6492875" y="552450"/>
          <p14:tracePt t="48944" x="6483350" y="552450"/>
          <p14:tracePt t="48951" x="6483350" y="560388"/>
          <p14:tracePt t="48958" x="6467475" y="560388"/>
          <p14:tracePt t="48966" x="6442075" y="569913"/>
          <p14:tracePt t="48974" x="6407150" y="585788"/>
          <p14:tracePt t="48985" x="6391275" y="595313"/>
          <p14:tracePt t="48990" x="6365875" y="611188"/>
          <p14:tracePt t="49001" x="6330950" y="636588"/>
          <p14:tracePt t="49006" x="6288088" y="654050"/>
          <p14:tracePt t="49014" x="6272213" y="663575"/>
          <p14:tracePt t="49020" x="6246813" y="688975"/>
          <p14:tracePt t="49030" x="6211888" y="714375"/>
          <p14:tracePt t="49040" x="6161088" y="730250"/>
          <p14:tracePt t="49044" x="6092825" y="765175"/>
          <p14:tracePt t="49056" x="6042025" y="815975"/>
          <p14:tracePt t="49060" x="6008688" y="841375"/>
          <p14:tracePt t="49071" x="5957888" y="866775"/>
          <p14:tracePt t="49080" x="5854700" y="917575"/>
          <p14:tracePt t="49086" x="5735638" y="1003300"/>
          <p14:tracePt t="49096" x="5575300" y="1096963"/>
          <p14:tracePt t="49101" x="5380038" y="1223963"/>
          <p14:tracePt t="49110" x="5192713" y="1308100"/>
          <p14:tracePt t="49124" x="5022850" y="1401763"/>
          <p14:tracePt t="49126" x="4784725" y="1487488"/>
          <p14:tracePt t="49136" x="4605338" y="1555750"/>
          <p14:tracePt t="49142" x="4445000" y="1622425"/>
          <p14:tracePt t="49152" x="4325938" y="1682750"/>
          <p14:tracePt t="49168" x="4189413" y="1751013"/>
          <p14:tracePt t="49178" x="4138613" y="1784350"/>
          <p14:tracePt t="49185" x="4130675" y="1793875"/>
          <p14:tracePt t="49193" x="4121150" y="1809750"/>
          <p14:tracePt t="49208" x="4095750" y="1827213"/>
          <p14:tracePt t="49219" x="4070350" y="1844675"/>
          <p14:tracePt t="49224" x="4052888" y="1870075"/>
          <p14:tracePt t="49234" x="4027488" y="1911350"/>
          <p14:tracePt t="49239" x="4019550" y="1946275"/>
          <p14:tracePt t="49251" x="4002088" y="1989138"/>
          <p14:tracePt t="49258" x="3976688" y="2082800"/>
          <p14:tracePt t="49262" x="3968750" y="2166938"/>
          <p14:tracePt t="49274" x="3951288" y="2268538"/>
          <p14:tracePt t="49278" x="3951288" y="2379663"/>
          <p14:tracePt t="49290" x="3951288" y="2481263"/>
          <p14:tracePt t="49302" x="3951288" y="2592388"/>
          <p14:tracePt t="49305" x="3951288" y="2660650"/>
          <p14:tracePt t="49316" x="3968750" y="2727325"/>
          <p14:tracePt t="49318" x="3986213" y="2762250"/>
          <p14:tracePt t="49328" x="4002088" y="2805113"/>
          <p14:tracePt t="49339" x="4027488" y="2830513"/>
          <p14:tracePt t="49344" x="4062413" y="2863850"/>
          <p14:tracePt t="49356" x="4105275" y="2889250"/>
          <p14:tracePt t="49358" x="4121150" y="2897188"/>
          <p14:tracePt t="49371" x="4181475" y="2922588"/>
          <p14:tracePt t="49380" x="4232275" y="2957513"/>
          <p14:tracePt t="49384" x="4308475" y="2982913"/>
          <p14:tracePt t="49394" x="4376738" y="3041650"/>
          <p14:tracePt t="49401" x="4460875" y="3084513"/>
          <p14:tracePt t="49410" x="4546600" y="3152775"/>
          <p14:tracePt t="49421" x="4622800" y="3211513"/>
          <p14:tracePt t="49424" x="4724400" y="3279775"/>
          <p14:tracePt t="49435" x="4835525" y="3348038"/>
          <p14:tracePt t="49440" x="4937125" y="3416300"/>
          <p14:tracePt t="49451" x="5030788" y="3502025"/>
          <p14:tracePt t="49460" x="5132388" y="3560763"/>
          <p14:tracePt t="49465" x="5208588" y="3611563"/>
          <p14:tracePt t="49476" x="5286375" y="3662363"/>
          <p14:tracePt t="49480" x="5353050" y="3713163"/>
          <p14:tracePt t="49490" x="5421313" y="3756025"/>
          <p14:tracePt t="49501" x="5456238" y="3806825"/>
          <p14:tracePt t="49506" x="5497513" y="3857625"/>
          <p14:tracePt t="49518" x="5507038" y="3900488"/>
          <p14:tracePt t="49523" x="5514975" y="3976688"/>
          <p14:tracePt t="49535" x="5514975" y="4062413"/>
          <p14:tracePt t="49536" x="5514975" y="4206875"/>
          <p14:tracePt t="49546" x="5514975" y="4359275"/>
          <p14:tracePt t="49556" x="5514975" y="4513263"/>
          <p14:tracePt t="49562" x="5489575" y="4691063"/>
          <p14:tracePt t="49573" x="5430838" y="4919663"/>
          <p14:tracePt t="49578" x="5380038" y="5175250"/>
          <p14:tracePt t="49590" x="5337175" y="5421313"/>
          <p14:tracePt t="49594" x="5311775" y="5591175"/>
          <p14:tracePt t="49606" x="5294313" y="5719763"/>
          <p14:tracePt t="49615" x="5294313" y="5813425"/>
          <p14:tracePt t="49618" x="5294313" y="5821363"/>
          <p14:tracePt t="49628" x="5294313" y="5838825"/>
          <p14:tracePt t="49650" x="5327650" y="5838825"/>
          <p14:tracePt t="49655" x="5370513" y="5795963"/>
          <p14:tracePt t="49666" x="5395913" y="5753100"/>
          <p14:tracePt t="49668" x="5438775" y="5694363"/>
          <p14:tracePt t="49680" x="5481638" y="5626100"/>
          <p14:tracePt t="49684" x="5532438" y="5549900"/>
          <p14:tracePt t="49694" x="5557838" y="5497513"/>
          <p14:tracePt t="49706" x="5575300" y="5489575"/>
          <p14:tracePt t="49724" x="5583238" y="5489575"/>
          <p14:tracePt t="49730" x="5591175" y="5489575"/>
          <p14:tracePt t="49741" x="5608638" y="5489575"/>
          <p14:tracePt t="49751" x="5626100" y="5489575"/>
          <p14:tracePt t="49757" x="5659438" y="5507038"/>
          <p14:tracePt t="49768" x="5710238" y="5549900"/>
          <p14:tracePt t="49770" x="5735638" y="5565775"/>
          <p14:tracePt t="49786" x="5846763" y="5616575"/>
          <p14:tracePt t="49796" x="5932488" y="5626100"/>
          <p14:tracePt t="49806" x="6024563" y="5634038"/>
          <p14:tracePt t="49812" x="6135688" y="5634038"/>
          <p14:tracePt t="49823" x="6221413" y="5634038"/>
          <p14:tracePt t="49825" x="6288088" y="5634038"/>
          <p14:tracePt t="49840" x="6373813" y="5634038"/>
          <p14:tracePt t="49852" x="6500813" y="5634038"/>
          <p14:tracePt t="49862" x="6535738" y="5634038"/>
          <p14:tracePt t="49868" x="6551613" y="5634038"/>
          <p14:tracePt t="49878" x="6561138" y="5634038"/>
          <p14:tracePt t="49932" x="6577013" y="5634038"/>
          <p14:tracePt t="49938" x="6594475" y="5641975"/>
          <p14:tracePt t="49956" x="6611938" y="5651500"/>
          <p14:tracePt t="49966" x="6654800" y="5651500"/>
          <p14:tracePt t="49974" x="6670675" y="5659438"/>
          <p14:tracePt t="49978" x="6688138" y="5659438"/>
          <p14:tracePt t="49994" x="6713538" y="5659438"/>
          <p14:tracePt t="50015" x="6721475" y="5659438"/>
          <p14:tracePt t="50030" x="6731000" y="5659438"/>
          <p14:tracePt t="50040" x="6756400" y="5659438"/>
          <p14:tracePt t="50044" x="6764338" y="5668963"/>
          <p14:tracePt t="50056" x="6789738" y="5676900"/>
          <p14:tracePt t="50066" x="6815138" y="5676900"/>
          <p14:tracePt t="50071" x="6850063" y="5684838"/>
          <p14:tracePt t="50080" x="6891338" y="5719763"/>
          <p14:tracePt t="50086" x="6916738" y="5719763"/>
          <p14:tracePt t="50096" x="6959600" y="5727700"/>
          <p14:tracePt t="50106" x="6977063" y="5735638"/>
          <p14:tracePt t="50109" x="7010400" y="5735638"/>
          <p14:tracePt t="50121" x="7070725" y="5753100"/>
          <p14:tracePt t="50126" x="7129463" y="5761038"/>
          <p14:tracePt t="50150" x="7248525" y="5803900"/>
          <p14:tracePt t="50152" x="7316788" y="5829300"/>
          <p14:tracePt t="50162" x="7359650" y="5864225"/>
          <p14:tracePt t="50168" x="7410450" y="5889625"/>
          <p14:tracePt t="50176" x="7469188" y="5915025"/>
          <p14:tracePt t="50185" x="7537450" y="5940425"/>
          <p14:tracePt t="50192" x="7597775" y="5983288"/>
          <p14:tracePt t="50202" x="7666038" y="6042025"/>
          <p14:tracePt t="50208" x="7716838" y="6067425"/>
          <p14:tracePt t="50218" x="7775575" y="6110288"/>
          <p14:tracePt t="50223" x="7818438" y="6143625"/>
          <p14:tracePt t="50235" x="7835900" y="6153150"/>
          <p14:tracePt t="50244" x="7851775" y="6169025"/>
          <p14:tracePt t="50253" x="7861300" y="6186488"/>
          <p14:tracePt t="50260" x="7869238" y="6194425"/>
          <p14:tracePt t="50294" x="7869238" y="6203950"/>
          <p14:tracePt t="50303" x="7869238" y="6211888"/>
          <p14:tracePt t="50311" x="7869238" y="6221413"/>
          <p14:tracePt t="50314" x="7869238" y="6237288"/>
          <p14:tracePt t="50324" x="7869238" y="6246813"/>
          <p14:tracePt t="50339" x="7869238" y="6262688"/>
          <p14:tracePt t="50341" x="7861300" y="6272213"/>
          <p14:tracePt t="50356" x="7835900" y="6297613"/>
          <p14:tracePt t="50363" x="7818438" y="6313488"/>
          <p14:tracePt t="50373" x="7775575" y="6330950"/>
          <p14:tracePt t="50379" x="7732713" y="6373813"/>
          <p14:tracePt t="50390" x="7699375" y="6399213"/>
          <p14:tracePt t="50395" x="7648575" y="6416675"/>
          <p14:tracePt t="50407" x="7605713" y="6432550"/>
          <p14:tracePt t="50420" x="7521575" y="6467475"/>
          <p14:tracePt t="50430" x="7494588" y="6467475"/>
          <p14:tracePt t="50436" x="7453313" y="6475413"/>
          <p14:tracePt t="50447" x="7392988" y="6483350"/>
          <p14:tracePt t="50458" x="7324725" y="6483350"/>
          <p14:tracePt t="50460" x="7265988" y="6483350"/>
          <p14:tracePt t="50473" x="7197725" y="6483350"/>
          <p14:tracePt t="50477" x="7146925" y="6483350"/>
          <p14:tracePt t="50487" x="7096125" y="6483350"/>
          <p14:tracePt t="50494" x="7045325" y="6483350"/>
          <p14:tracePt t="50513" x="7035800" y="6483350"/>
          <p14:tracePt t="50521" x="7027863" y="6483350"/>
          <p14:tracePt t="50768" x="7019925" y="6483350"/>
          <p14:tracePt t="50778" x="7010400" y="6483350"/>
          <p14:tracePt t="50789" x="6994525" y="6492875"/>
          <p14:tracePt t="50794" x="6969125" y="6492875"/>
          <p14:tracePt t="50807" x="6934200" y="6492875"/>
          <p14:tracePt t="50812" x="6908800" y="6500813"/>
          <p14:tracePt t="50823" x="6883400" y="6510338"/>
          <p14:tracePt t="50826" x="6824663" y="6518275"/>
          <p14:tracePt t="50836" x="6764338" y="6535738"/>
          <p14:tracePt t="50846" x="6688138" y="6561138"/>
          <p14:tracePt t="50852" x="6602413" y="6577013"/>
          <p14:tracePt t="50862" x="6500813" y="6611938"/>
          <p14:tracePt t="50868" x="6416675" y="6637338"/>
          <p14:tracePt t="50880" x="6323013" y="6670675"/>
          <p14:tracePt t="50884" x="6221413" y="6688138"/>
          <p14:tracePt t="50894" x="6110288" y="6713538"/>
          <p14:tracePt t="50901" x="5983288" y="6721475"/>
          <p14:tracePt t="50910" x="5864225" y="6738938"/>
          <p14:tracePt t="50920" x="5753100" y="6746875"/>
          <p14:tracePt t="50924" x="5626100" y="6746875"/>
          <p14:tracePt t="50935" x="5507038" y="6746875"/>
          <p14:tracePt t="50940" x="5413375" y="6746875"/>
          <p14:tracePt t="50951" x="5302250" y="6746875"/>
          <p14:tracePt t="50960" x="5183188" y="6746875"/>
          <p14:tracePt t="50965" x="5091113" y="6746875"/>
          <p14:tracePt t="50974" x="4987925" y="6746875"/>
          <p14:tracePt t="50980" x="4919663" y="6746875"/>
          <p14:tracePt t="50990" x="4835525" y="6746875"/>
          <p14:tracePt t="51002" x="4741863" y="6746875"/>
          <p14:tracePt t="51007" x="4657725" y="6746875"/>
          <p14:tracePt t="51018" x="4572000" y="6746875"/>
          <p14:tracePt t="51020" x="4478338" y="6746875"/>
          <p14:tracePt t="51030" x="4376738" y="6746875"/>
          <p14:tracePt t="51040" x="4275138" y="6746875"/>
          <p14:tracePt t="51046" x="4164013" y="6746875"/>
          <p14:tracePt t="51056" x="4070350" y="6746875"/>
          <p14:tracePt t="51060" x="3968750" y="6746875"/>
          <p14:tracePt t="51071" x="3867150" y="6746875"/>
          <p14:tracePt t="51080" x="3773488" y="6746875"/>
          <p14:tracePt t="51089" x="3671888" y="6746875"/>
          <p14:tracePt t="51094" x="3568700" y="6746875"/>
          <p14:tracePt t="51106" x="3484563" y="6746875"/>
          <p14:tracePt t="51115" x="3373438" y="6746875"/>
          <p14:tracePt t="51118" x="3279775" y="6721475"/>
          <p14:tracePt t="51130" x="3211513" y="6713538"/>
          <p14:tracePt t="51134" x="3127375" y="6705600"/>
          <p14:tracePt t="51144" x="3033713" y="6688138"/>
          <p14:tracePt t="51151" x="2949575" y="6680200"/>
          <p14:tracePt t="51169" x="2846388" y="6662738"/>
          <p14:tracePt t="51170" x="2762250" y="6637338"/>
          <p14:tracePt t="51174" x="2660650" y="6611938"/>
          <p14:tracePt t="51185" x="2557463" y="6602413"/>
          <p14:tracePt t="51191" x="2447925" y="6594475"/>
          <p14:tracePt t="51201" x="2344738" y="6594475"/>
          <p14:tracePt t="51210" x="2260600" y="6577013"/>
          <p14:tracePt t="51218" x="2200275" y="6561138"/>
          <p14:tracePt t="51225" x="2141538" y="6551613"/>
          <p14:tracePt t="51235" x="2090738" y="6543675"/>
          <p14:tracePt t="51242" x="2055813" y="6543675"/>
          <p14:tracePt t="51246" x="2030413" y="6543675"/>
          <p14:tracePt t="51256" x="1997075" y="6535738"/>
          <p14:tracePt t="51268" x="1971675" y="6535738"/>
          <p14:tracePt t="51274" x="1928813" y="6526213"/>
          <p14:tracePt t="51285" x="1920875" y="6526213"/>
          <p14:tracePt t="51292" x="1903413" y="6518275"/>
          <p14:tracePt t="51296" x="1885950" y="6500813"/>
          <p14:tracePt t="51306" x="1878013" y="6500813"/>
          <p14:tracePt t="51312" x="1860550" y="6475413"/>
          <p14:tracePt t="51323" x="1827213" y="6457950"/>
          <p14:tracePt t="51335" x="1809750" y="6450013"/>
          <p14:tracePt t="51336" x="1784350" y="6416675"/>
          <p14:tracePt t="51346" x="1758950" y="6399213"/>
          <p14:tracePt t="51352" x="1733550" y="6399213"/>
          <p14:tracePt t="51362" x="1708150" y="6373813"/>
          <p14:tracePt t="51373" x="1682750" y="6330950"/>
          <p14:tracePt t="51378" x="1657350" y="6313488"/>
          <p14:tracePt t="51389" x="1649413" y="6297613"/>
          <p14:tracePt t="51392" x="1631950" y="6272213"/>
          <p14:tracePt t="51402" x="1614488" y="6229350"/>
          <p14:tracePt t="51412" x="1614488" y="6211888"/>
          <p14:tracePt t="51423" x="1614488" y="6186488"/>
          <p14:tracePt t="51426" x="1606550" y="6169025"/>
          <p14:tracePt t="51439" x="1597025" y="6118225"/>
          <p14:tracePt t="51442" x="1597025" y="6102350"/>
          <p14:tracePt t="51452" x="1597025" y="6076950"/>
          <p14:tracePt t="51457" x="1597025" y="6049963"/>
          <p14:tracePt t="51468" x="1597025" y="6034088"/>
          <p14:tracePt t="51478" x="1597025" y="5991225"/>
          <p14:tracePt t="51485" x="1597025" y="5973763"/>
          <p14:tracePt t="51492" x="1622425" y="5957888"/>
          <p14:tracePt t="51501" x="1649413" y="5922963"/>
          <p14:tracePt t="51508" x="1665288" y="5905500"/>
          <p14:tracePt t="51518" x="1690688" y="5897563"/>
          <p14:tracePt t="51523" x="1733550" y="5872163"/>
          <p14:tracePt t="51535" x="1809750" y="5838825"/>
          <p14:tracePt t="51540" x="1928813" y="5813425"/>
          <p14:tracePt t="51552" x="2039938" y="5778500"/>
          <p14:tracePt t="51558" x="2174875" y="5761038"/>
          <p14:tracePt t="51562" x="2354263" y="5735638"/>
          <p14:tracePt t="51574" x="2549525" y="5694363"/>
          <p14:tracePt t="51578" x="2805113" y="5641975"/>
          <p14:tracePt t="51590" x="3041650" y="5626100"/>
          <p14:tracePt t="51601" x="3279775" y="5616575"/>
          <p14:tracePt t="51606" x="3484563" y="5616575"/>
          <p14:tracePt t="51616" x="3687763" y="5616575"/>
          <p14:tracePt t="51618" x="3857625" y="5616575"/>
          <p14:tracePt t="51628" x="4037013" y="5616575"/>
          <p14:tracePt t="51640" x="4189413" y="5616575"/>
          <p14:tracePt t="51644" x="4359275" y="5616575"/>
          <p14:tracePt t="51657" x="4521200" y="5616575"/>
          <p14:tracePt t="51658" x="4691063" y="5616575"/>
          <p14:tracePt t="51671" x="4860925" y="5616575"/>
          <p14:tracePt t="51680" x="5064125" y="5616575"/>
          <p14:tracePt t="51685" x="5243513" y="5616575"/>
          <p14:tracePt t="51694" x="5421313" y="5616575"/>
          <p14:tracePt t="51701" x="5591175" y="5616575"/>
          <p14:tracePt t="51708" x="5770563" y="5616575"/>
          <p14:tracePt t="51721" x="5922963" y="5616575"/>
          <p14:tracePt t="51726" x="6076950" y="5616575"/>
          <p14:tracePt t="51737" x="6221413" y="5626100"/>
          <p14:tracePt t="51740" x="6348413" y="5626100"/>
          <p14:tracePt t="51752" x="6457950" y="5626100"/>
          <p14:tracePt t="51757" x="6577013" y="5626100"/>
          <p14:tracePt t="51769" x="6670675" y="5626100"/>
          <p14:tracePt t="51776" x="6756400" y="5626100"/>
          <p14:tracePt t="51784" x="6858000" y="5626100"/>
          <p14:tracePt t="51792" x="6943725" y="5626100"/>
          <p14:tracePt t="51796" x="7045325" y="5626100"/>
          <p14:tracePt t="51806" x="7138988" y="5626100"/>
          <p14:tracePt t="51818" x="7240588" y="5641975"/>
          <p14:tracePt t="51823" x="7324725" y="5651500"/>
          <p14:tracePt t="51835" x="7410450" y="5659438"/>
          <p14:tracePt t="51835" x="7512050" y="5668963"/>
          <p14:tracePt t="51846" x="7572375" y="5694363"/>
          <p14:tracePt t="51857" x="7631113" y="5702300"/>
          <p14:tracePt t="51862" x="7666038" y="5710238"/>
          <p14:tracePt t="51873" x="7681913" y="5719763"/>
          <p14:tracePt t="51876" x="7691438" y="5719763"/>
          <p14:tracePt t="51886" x="7691438" y="5727700"/>
          <p14:tracePt t="51902" x="7699375" y="5727700"/>
          <p14:tracePt t="51907" x="7707313" y="5727700"/>
          <p14:tracePt t="51918" x="7724775" y="5745163"/>
          <p14:tracePt t="51928" x="7724775" y="5753100"/>
          <p14:tracePt t="51942" x="7742238" y="5770563"/>
          <p14:tracePt t="51952" x="7758113" y="5803900"/>
          <p14:tracePt t="51958" x="7758113" y="5829300"/>
          <p14:tracePt t="51968" x="7758113" y="5854700"/>
          <p14:tracePt t="51978" x="7775575" y="5872163"/>
          <p14:tracePt t="51985" x="7775575" y="5897563"/>
          <p14:tracePt t="51992" x="7775575" y="5940425"/>
          <p14:tracePt t="52001" x="7783513" y="5999163"/>
          <p14:tracePt t="52008" x="7783513" y="6034088"/>
          <p14:tracePt t="52018" x="7783513" y="6084888"/>
          <p14:tracePt t="52024" x="7783513" y="6143625"/>
          <p14:tracePt t="52036" x="7783513" y="6194425"/>
          <p14:tracePt t="52040" x="7767638" y="6262688"/>
          <p14:tracePt t="52051" x="7742238" y="6297613"/>
          <p14:tracePt t="52057" x="7724775" y="6348413"/>
          <p14:tracePt t="52068" x="7681913" y="6381750"/>
          <p14:tracePt t="52069" x="7648575" y="6424613"/>
          <p14:tracePt t="52080" x="7597775" y="6442075"/>
          <p14:tracePt t="52092" x="7521575" y="6475413"/>
          <p14:tracePt t="52096" x="7443788" y="6510338"/>
          <p14:tracePt t="52106" x="7359650" y="6526213"/>
          <p14:tracePt t="52112" x="7258050" y="6551613"/>
          <p14:tracePt t="52123" x="7154863" y="6561138"/>
          <p14:tracePt t="52126" x="7053263" y="6586538"/>
          <p14:tracePt t="52140" x="6943725" y="6594475"/>
          <p14:tracePt t="52152" x="6688138" y="6619875"/>
          <p14:tracePt t="52162" x="6543675" y="6627813"/>
          <p14:tracePt t="52168" x="6407150" y="6627813"/>
          <p14:tracePt t="52178" x="6280150" y="6627813"/>
          <p14:tracePt t="52190" x="6135688" y="6627813"/>
          <p14:tracePt t="52192" x="6024563" y="6627813"/>
          <p14:tracePt t="52202" x="5922963" y="6627813"/>
          <p14:tracePt t="52208" x="5829300" y="6627813"/>
          <p14:tracePt t="52219" x="5727700" y="6627813"/>
          <p14:tracePt t="52228" x="5626100" y="6627813"/>
          <p14:tracePt t="52235" x="5532438" y="6627813"/>
          <p14:tracePt t="52244" x="5430838" y="6627813"/>
          <p14:tracePt t="52251" x="5319713" y="6627813"/>
          <p14:tracePt t="52258" x="5200650" y="6627813"/>
          <p14:tracePt t="52268" x="5091113" y="6627813"/>
          <p14:tracePt t="52273" x="4954588" y="6627813"/>
          <p14:tracePt t="52285" x="4827588" y="6627813"/>
          <p14:tracePt t="52290" x="4683125" y="6627813"/>
          <p14:tracePt t="52301" x="4554538" y="6627813"/>
          <p14:tracePt t="52308" x="4427538" y="6627813"/>
          <p14:tracePt t="52314" x="4275138" y="6627813"/>
          <p14:tracePt t="52324" x="4138613" y="6627813"/>
          <p14:tracePt t="52328" x="4011613" y="6627813"/>
          <p14:tracePt t="52340" x="3883025" y="6619875"/>
          <p14:tracePt t="52346" x="3763963" y="6602413"/>
          <p14:tracePt t="52356" x="3671888" y="6602413"/>
          <p14:tracePt t="52360" x="3594100" y="6594475"/>
          <p14:tracePt t="52371" x="3509963" y="6586538"/>
          <p14:tracePt t="52380" x="3433763" y="6569075"/>
          <p14:tracePt t="52387" x="3348038" y="6561138"/>
          <p14:tracePt t="52396" x="3289300" y="6551613"/>
          <p14:tracePt t="52402" x="3211513" y="6543675"/>
          <p14:tracePt t="52412" x="3152775" y="6535738"/>
          <p14:tracePt t="52423" x="3109913" y="6535738"/>
          <p14:tracePt t="52426" x="3067050" y="6526213"/>
          <p14:tracePt t="52436" x="3008313" y="6510338"/>
          <p14:tracePt t="52442" x="2974975" y="6500813"/>
          <p14:tracePt t="52452" x="2932113" y="6500813"/>
          <p14:tracePt t="52462" x="2897188" y="6492875"/>
          <p14:tracePt t="52468" x="2863850" y="6475413"/>
          <p14:tracePt t="52476" x="2830513" y="6467475"/>
          <p14:tracePt t="52485" x="2795588" y="6457950"/>
          <p14:tracePt t="52492" x="2762250" y="6457950"/>
          <p14:tracePt t="52502" x="2719388" y="6442075"/>
          <p14:tracePt t="52508" x="2686050" y="6424613"/>
          <p14:tracePt t="52518" x="2625725" y="6407150"/>
          <p14:tracePt t="52524" x="2557463" y="6373813"/>
          <p14:tracePt t="52535" x="2473325" y="6338888"/>
          <p14:tracePt t="52542" x="2413000" y="6323013"/>
          <p14:tracePt t="52551" x="2354263" y="6313488"/>
          <p14:tracePt t="52558" x="2311400" y="6297613"/>
          <p14:tracePt t="52562" x="2303463" y="6280150"/>
          <p14:tracePt t="52573" x="2293938" y="6262688"/>
          <p14:tracePt t="52585" x="2268538" y="6246813"/>
          <p14:tracePt t="52590" x="2260600" y="6246813"/>
          <p14:tracePt t="52608" x="2252663" y="6246813"/>
          <p14:tracePt t="52616" x="2243138" y="6237288"/>
          <p14:tracePt t="52623" x="2243138" y="6229350"/>
          <p14:tracePt t="52634" x="2235200" y="6229350"/>
          <p14:tracePt t="52640" x="2235200" y="6221413"/>
          <p14:tracePt t="52651" x="2209800" y="6221413"/>
          <p14:tracePt t="52666" x="2200275" y="6221413"/>
          <p14:tracePt t="52674" x="2192338" y="6203950"/>
          <p14:tracePt t="52886" x="2184400" y="6203950"/>
          <p14:tracePt t="52926" x="2174875" y="6211888"/>
          <p14:tracePt t="52946" x="2166938" y="6211888"/>
          <p14:tracePt t="53082" x="2166938" y="6221413"/>
          <p14:tracePt t="53204" x="2166938" y="6203950"/>
          <p14:tracePt t="53209" x="2166938" y="6194425"/>
          <p14:tracePt t="53220" x="2166938" y="6169025"/>
          <p14:tracePt t="53230" x="2166938" y="6135688"/>
          <p14:tracePt t="53235" x="2166938" y="6084888"/>
          <p14:tracePt t="53244" x="2166938" y="6008688"/>
          <p14:tracePt t="53251" x="2166938" y="5880100"/>
          <p14:tracePt t="53260" x="2166938" y="5745163"/>
          <p14:tracePt t="53271" x="2141538" y="5583238"/>
          <p14:tracePt t="53276" x="2098675" y="5387975"/>
          <p14:tracePt t="53286" x="2047875" y="5208588"/>
          <p14:tracePt t="53290" x="1997075" y="5030788"/>
          <p14:tracePt t="53301" x="1860550" y="4810125"/>
          <p14:tracePt t="53310" x="1733550" y="4554538"/>
          <p14:tracePt t="53318" x="1581150" y="4325938"/>
          <p14:tracePt t="53326" x="1411288" y="4070350"/>
          <p14:tracePt t="53330" x="1266825" y="3867150"/>
          <p14:tracePt t="53342" x="1173163" y="3697288"/>
          <p14:tracePt t="53346" x="1069975" y="3527425"/>
          <p14:tracePt t="53356" x="942975" y="3373438"/>
          <p14:tracePt t="53368" x="833438" y="3221038"/>
          <p14:tracePt t="53373" x="730250" y="3076575"/>
          <p14:tracePt t="53385" x="595313" y="2889250"/>
          <p14:tracePt t="53385" x="458788" y="2711450"/>
          <p14:tracePt t="53396" x="339725" y="2541588"/>
          <p14:tracePt t="53406" x="212725" y="2387600"/>
          <p14:tracePt t="53412" x="42863" y="2192338"/>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2181" y="201443"/>
            <a:ext cx="7219638" cy="400110"/>
          </a:xfrm>
          <a:prstGeom prst="rect">
            <a:avLst/>
          </a:prstGeom>
          <a:noFill/>
        </p:spPr>
        <p:txBody>
          <a:bodyPr wrap="square" rtlCol="0">
            <a:spAutoFit/>
          </a:bodyPr>
          <a:lstStyle/>
          <a:p>
            <a:r>
              <a:rPr lang="ja-JP" altLang="en-US" sz="2000" b="1" dirty="0">
                <a:solidFill>
                  <a:srgbClr val="C00000"/>
                </a:solidFill>
              </a:rPr>
              <a:t>健常人末梢血単核球を用いたヘルパー</a:t>
            </a:r>
            <a:r>
              <a:rPr lang="en-US" altLang="ja-JP" sz="2000" b="1" dirty="0">
                <a:solidFill>
                  <a:srgbClr val="C00000"/>
                </a:solidFill>
              </a:rPr>
              <a:t>T</a:t>
            </a:r>
            <a:r>
              <a:rPr lang="ja-JP" altLang="en-US" sz="2000" b="1" dirty="0">
                <a:solidFill>
                  <a:srgbClr val="C00000"/>
                </a:solidFill>
              </a:rPr>
              <a:t>細胞亜分画の分離手順</a:t>
            </a:r>
            <a:endParaRPr kumimoji="1" lang="ja-JP" altLang="en-US" sz="2000" b="1" dirty="0">
              <a:solidFill>
                <a:srgbClr val="C00000"/>
              </a:solidFill>
            </a:endParaRPr>
          </a:p>
        </p:txBody>
      </p:sp>
      <p:sp>
        <p:nvSpPr>
          <p:cNvPr id="5" name="テキスト ボックス 4"/>
          <p:cNvSpPr txBox="1"/>
          <p:nvPr/>
        </p:nvSpPr>
        <p:spPr>
          <a:xfrm>
            <a:off x="122173" y="1103619"/>
            <a:ext cx="8899654" cy="369332"/>
          </a:xfrm>
          <a:prstGeom prst="rect">
            <a:avLst/>
          </a:prstGeom>
          <a:noFill/>
        </p:spPr>
        <p:txBody>
          <a:bodyPr wrap="square" rtlCol="0">
            <a:spAutoFit/>
          </a:bodyPr>
          <a:lstStyle/>
          <a:p>
            <a:r>
              <a:rPr kumimoji="1" lang="en-US" altLang="ja-JP" dirty="0"/>
              <a:t>1) </a:t>
            </a:r>
            <a:r>
              <a:rPr kumimoji="1" lang="ja-JP" altLang="en-US" dirty="0"/>
              <a:t>健常人末梢血単核球</a:t>
            </a:r>
            <a:r>
              <a:rPr kumimoji="1" lang="en-US" altLang="ja-JP" dirty="0"/>
              <a:t>(PBMC)</a:t>
            </a:r>
            <a:r>
              <a:rPr lang="ja-JP" altLang="en-US" dirty="0"/>
              <a:t> を</a:t>
            </a:r>
            <a:r>
              <a:rPr lang="en-US" altLang="ja-JP" dirty="0"/>
              <a:t>10e7</a:t>
            </a:r>
            <a:r>
              <a:rPr lang="ja-JP" altLang="en-US" dirty="0"/>
              <a:t>個準備し、</a:t>
            </a:r>
            <a:r>
              <a:rPr kumimoji="1" lang="ja-JP" altLang="en-US" dirty="0"/>
              <a:t>遠心 </a:t>
            </a:r>
            <a:r>
              <a:rPr kumimoji="1" lang="en-US" altLang="ja-JP" dirty="0"/>
              <a:t>(1200rpm, 2 min) </a:t>
            </a:r>
            <a:r>
              <a:rPr kumimoji="1" lang="ja-JP" altLang="en-US" dirty="0"/>
              <a:t>後</a:t>
            </a:r>
            <a:r>
              <a:rPr lang="ja-JP" altLang="en-US" dirty="0"/>
              <a:t>上清を捨てる。</a:t>
            </a:r>
            <a:endParaRPr kumimoji="1" lang="ja-JP" altLang="en-US" dirty="0"/>
          </a:p>
        </p:txBody>
      </p:sp>
      <p:sp>
        <p:nvSpPr>
          <p:cNvPr id="9" name="テキスト ボックス 8"/>
          <p:cNvSpPr txBox="1"/>
          <p:nvPr/>
        </p:nvSpPr>
        <p:spPr>
          <a:xfrm>
            <a:off x="120048" y="1463167"/>
            <a:ext cx="8719310" cy="369332"/>
          </a:xfrm>
          <a:prstGeom prst="rect">
            <a:avLst/>
          </a:prstGeom>
          <a:noFill/>
        </p:spPr>
        <p:txBody>
          <a:bodyPr wrap="none" rtlCol="0">
            <a:spAutoFit/>
          </a:bodyPr>
          <a:lstStyle/>
          <a:p>
            <a:r>
              <a:rPr kumimoji="1" lang="en-US" altLang="ja-JP" dirty="0"/>
              <a:t>2) </a:t>
            </a:r>
            <a:r>
              <a:rPr lang="en-US" altLang="ja-JP" dirty="0"/>
              <a:t>PBS (0.2% HSA, 2mM EDTA) </a:t>
            </a:r>
            <a:r>
              <a:rPr lang="ja-JP" altLang="en-US" dirty="0"/>
              <a:t>を</a:t>
            </a:r>
            <a:r>
              <a:rPr lang="en-US" altLang="ja-JP" dirty="0"/>
              <a:t>1 ml</a:t>
            </a:r>
            <a:r>
              <a:rPr lang="ja-JP" altLang="en-US" dirty="0"/>
              <a:t> 加え、</a:t>
            </a:r>
            <a:r>
              <a:rPr kumimoji="1" lang="ja-JP" altLang="en-US" dirty="0"/>
              <a:t>遠心 </a:t>
            </a:r>
            <a:r>
              <a:rPr kumimoji="1" lang="en-US" altLang="ja-JP" dirty="0"/>
              <a:t>(1200rpm, 2 min) </a:t>
            </a:r>
            <a:r>
              <a:rPr kumimoji="1" lang="ja-JP" altLang="en-US" dirty="0"/>
              <a:t>後、</a:t>
            </a:r>
            <a:r>
              <a:rPr lang="ja-JP" altLang="en-US" dirty="0"/>
              <a:t>上清を捨てる。</a:t>
            </a:r>
            <a:endParaRPr lang="en-US" altLang="ja-JP" dirty="0"/>
          </a:p>
        </p:txBody>
      </p:sp>
      <p:sp>
        <p:nvSpPr>
          <p:cNvPr id="12" name="テキスト ボックス 11"/>
          <p:cNvSpPr txBox="1"/>
          <p:nvPr/>
        </p:nvSpPr>
        <p:spPr>
          <a:xfrm>
            <a:off x="133301" y="1810452"/>
            <a:ext cx="6609152" cy="369332"/>
          </a:xfrm>
          <a:prstGeom prst="rect">
            <a:avLst/>
          </a:prstGeom>
          <a:noFill/>
        </p:spPr>
        <p:txBody>
          <a:bodyPr wrap="square" rtlCol="0">
            <a:spAutoFit/>
          </a:bodyPr>
          <a:lstStyle/>
          <a:p>
            <a:r>
              <a:rPr kumimoji="1" lang="en-US" altLang="ja-JP" dirty="0"/>
              <a:t>3)</a:t>
            </a:r>
            <a:r>
              <a:rPr kumimoji="1" lang="ja-JP" altLang="en-US" dirty="0"/>
              <a:t>ヒト血漿を</a:t>
            </a:r>
            <a:r>
              <a:rPr kumimoji="1" lang="en-US" altLang="ja-JP" dirty="0"/>
              <a:t>5uL</a:t>
            </a:r>
            <a:r>
              <a:rPr kumimoji="1" lang="ja-JP" altLang="en-US" dirty="0"/>
              <a:t>づつ加えた後各抗体を下記の容量づつ加える。</a:t>
            </a:r>
            <a:endParaRPr lang="en-US" altLang="ja-JP" dirty="0"/>
          </a:p>
        </p:txBody>
      </p:sp>
      <p:sp>
        <p:nvSpPr>
          <p:cNvPr id="14" name="テキスト ボックス 13"/>
          <p:cNvSpPr txBox="1"/>
          <p:nvPr/>
        </p:nvSpPr>
        <p:spPr>
          <a:xfrm>
            <a:off x="613124" y="2131343"/>
            <a:ext cx="4541972" cy="646331"/>
          </a:xfrm>
          <a:prstGeom prst="rect">
            <a:avLst/>
          </a:prstGeom>
          <a:noFill/>
        </p:spPr>
        <p:txBody>
          <a:bodyPr wrap="square" rtlCol="0">
            <a:spAutoFit/>
          </a:bodyPr>
          <a:lstStyle/>
          <a:p>
            <a:r>
              <a:rPr lang="en-US" altLang="ja-JP" dirty="0">
                <a:solidFill>
                  <a:srgbClr val="0070C0"/>
                </a:solidFill>
              </a:rPr>
              <a:t>CD4-PerCP/Cy5.5 </a:t>
            </a:r>
            <a:r>
              <a:rPr lang="en-US" altLang="ja-JP" dirty="0"/>
              <a:t>1.5uL</a:t>
            </a:r>
            <a:r>
              <a:rPr lang="ja-JP" altLang="en-US" dirty="0"/>
              <a:t>　　</a:t>
            </a:r>
            <a:r>
              <a:rPr lang="en-US" altLang="ja-JP" dirty="0">
                <a:solidFill>
                  <a:srgbClr val="0070C0"/>
                </a:solidFill>
              </a:rPr>
              <a:t>CD25-PE </a:t>
            </a:r>
            <a:r>
              <a:rPr lang="en-US" altLang="ja-JP" dirty="0"/>
              <a:t>1uL</a:t>
            </a:r>
          </a:p>
          <a:p>
            <a:r>
              <a:rPr lang="en-US" altLang="ja-JP" dirty="0">
                <a:solidFill>
                  <a:srgbClr val="0070C0"/>
                </a:solidFill>
              </a:rPr>
              <a:t>CD45RA-FITC </a:t>
            </a:r>
            <a:r>
              <a:rPr lang="en-US" altLang="ja-JP" dirty="0"/>
              <a:t>1uL</a:t>
            </a:r>
            <a:r>
              <a:rPr lang="ja-JP" altLang="en-US" dirty="0"/>
              <a:t>　　　　  </a:t>
            </a:r>
            <a:r>
              <a:rPr lang="en-US" altLang="ja-JP" dirty="0">
                <a:solidFill>
                  <a:srgbClr val="0070C0"/>
                </a:solidFill>
              </a:rPr>
              <a:t>CD127-PE/Cy7</a:t>
            </a:r>
            <a:r>
              <a:rPr lang="en-US" altLang="ja-JP" dirty="0">
                <a:solidFill>
                  <a:srgbClr val="002060"/>
                </a:solidFill>
              </a:rPr>
              <a:t> 1uL         </a:t>
            </a:r>
          </a:p>
        </p:txBody>
      </p:sp>
      <p:sp>
        <p:nvSpPr>
          <p:cNvPr id="2" name="テキスト ボックス 1">
            <a:extLst>
              <a:ext uri="{FF2B5EF4-FFF2-40B4-BE49-F238E27FC236}">
                <a16:creationId xmlns:a16="http://schemas.microsoft.com/office/drawing/2014/main" id="{F5DCDBD9-4F8A-860B-2B9F-B3C48E8E5922}"/>
              </a:ext>
            </a:extLst>
          </p:cNvPr>
          <p:cNvSpPr txBox="1"/>
          <p:nvPr/>
        </p:nvSpPr>
        <p:spPr>
          <a:xfrm>
            <a:off x="126674" y="3122253"/>
            <a:ext cx="8775811" cy="646331"/>
          </a:xfrm>
          <a:prstGeom prst="rect">
            <a:avLst/>
          </a:prstGeom>
          <a:noFill/>
        </p:spPr>
        <p:txBody>
          <a:bodyPr wrap="square" rtlCol="0">
            <a:spAutoFit/>
          </a:bodyPr>
          <a:lstStyle/>
          <a:p>
            <a:r>
              <a:rPr kumimoji="1" lang="en-US" altLang="ja-JP" dirty="0"/>
              <a:t>5) </a:t>
            </a:r>
            <a:r>
              <a:rPr kumimoji="1" lang="ja-JP" altLang="en-US" dirty="0"/>
              <a:t>各</a:t>
            </a:r>
            <a:r>
              <a:rPr kumimoji="1" lang="en-US" altLang="ja-JP" dirty="0"/>
              <a:t>Tube </a:t>
            </a:r>
            <a:r>
              <a:rPr kumimoji="1" lang="ja-JP" altLang="en-US" dirty="0"/>
              <a:t>に</a:t>
            </a:r>
            <a:r>
              <a:rPr lang="en-US" altLang="ja-JP" dirty="0"/>
              <a:t>PBS (0.2% HSA, 2mM EDTA) </a:t>
            </a:r>
            <a:r>
              <a:rPr lang="ja-JP" altLang="en-US" dirty="0"/>
              <a:t>を</a:t>
            </a:r>
            <a:r>
              <a:rPr lang="en-US" altLang="ja-JP" dirty="0"/>
              <a:t>500 </a:t>
            </a:r>
            <a:r>
              <a:rPr lang="en-US" altLang="ja-JP" dirty="0" err="1"/>
              <a:t>uL</a:t>
            </a:r>
            <a:r>
              <a:rPr lang="ja-JP" altLang="en-US" dirty="0"/>
              <a:t>づつ加え、</a:t>
            </a:r>
            <a:r>
              <a:rPr kumimoji="1" lang="ja-JP" altLang="en-US" dirty="0"/>
              <a:t>遠心 </a:t>
            </a:r>
            <a:r>
              <a:rPr kumimoji="1" lang="en-US" altLang="ja-JP" dirty="0"/>
              <a:t>(1200rpm, 2 min)</a:t>
            </a:r>
            <a:r>
              <a:rPr kumimoji="1" lang="ja-JP" altLang="en-US" dirty="0"/>
              <a:t>の後、上清を捨てる。</a:t>
            </a:r>
            <a:endParaRPr lang="en-US" altLang="ja-JP" dirty="0"/>
          </a:p>
        </p:txBody>
      </p:sp>
      <p:sp>
        <p:nvSpPr>
          <p:cNvPr id="7" name="テキスト ボックス 6">
            <a:extLst>
              <a:ext uri="{FF2B5EF4-FFF2-40B4-BE49-F238E27FC236}">
                <a16:creationId xmlns:a16="http://schemas.microsoft.com/office/drawing/2014/main" id="{B1652B91-E06F-EA18-65A2-0D221E209A16}"/>
              </a:ext>
            </a:extLst>
          </p:cNvPr>
          <p:cNvSpPr txBox="1"/>
          <p:nvPr/>
        </p:nvSpPr>
        <p:spPr>
          <a:xfrm>
            <a:off x="126674" y="2799303"/>
            <a:ext cx="5275803" cy="369332"/>
          </a:xfrm>
          <a:prstGeom prst="rect">
            <a:avLst/>
          </a:prstGeom>
          <a:noFill/>
        </p:spPr>
        <p:txBody>
          <a:bodyPr wrap="none" rtlCol="0">
            <a:spAutoFit/>
          </a:bodyPr>
          <a:lstStyle/>
          <a:p>
            <a:r>
              <a:rPr kumimoji="1" lang="en-US" altLang="ja-JP" dirty="0"/>
              <a:t>4)</a:t>
            </a:r>
            <a:r>
              <a:rPr kumimoji="1" lang="ja-JP" altLang="en-US" dirty="0"/>
              <a:t> 撹拌後、冷蔵庫内で</a:t>
            </a:r>
            <a:r>
              <a:rPr kumimoji="1" lang="en-US" altLang="ja-JP" dirty="0"/>
              <a:t>20</a:t>
            </a:r>
            <a:r>
              <a:rPr kumimoji="1" lang="ja-JP" altLang="en-US" dirty="0"/>
              <a:t>分インキュベーション。</a:t>
            </a:r>
            <a:endParaRPr lang="en-US" altLang="ja-JP" dirty="0"/>
          </a:p>
        </p:txBody>
      </p:sp>
      <p:sp>
        <p:nvSpPr>
          <p:cNvPr id="11" name="テキスト ボックス 10">
            <a:extLst>
              <a:ext uri="{FF2B5EF4-FFF2-40B4-BE49-F238E27FC236}">
                <a16:creationId xmlns:a16="http://schemas.microsoft.com/office/drawing/2014/main" id="{39C051B7-3416-4679-261A-8830C53E27AB}"/>
              </a:ext>
            </a:extLst>
          </p:cNvPr>
          <p:cNvSpPr txBox="1"/>
          <p:nvPr/>
        </p:nvSpPr>
        <p:spPr>
          <a:xfrm>
            <a:off x="613124" y="4077734"/>
            <a:ext cx="4680802" cy="646331"/>
          </a:xfrm>
          <a:prstGeom prst="rect">
            <a:avLst/>
          </a:prstGeom>
          <a:noFill/>
        </p:spPr>
        <p:txBody>
          <a:bodyPr wrap="square">
            <a:spAutoFit/>
          </a:bodyPr>
          <a:lstStyle/>
          <a:p>
            <a:r>
              <a:rPr lang="en-US" altLang="ja-JP" dirty="0">
                <a:solidFill>
                  <a:srgbClr val="0070C0"/>
                </a:solidFill>
              </a:rPr>
              <a:t>CCR4-APC </a:t>
            </a:r>
            <a:r>
              <a:rPr lang="en-US" altLang="ja-JP" dirty="0"/>
              <a:t>1uL                       </a:t>
            </a:r>
            <a:r>
              <a:rPr lang="en-US" altLang="ja-JP" dirty="0">
                <a:solidFill>
                  <a:srgbClr val="0070C0"/>
                </a:solidFill>
              </a:rPr>
              <a:t>CCR6-BV421 </a:t>
            </a:r>
            <a:r>
              <a:rPr lang="en-US" altLang="ja-JP" dirty="0"/>
              <a:t>1uL</a:t>
            </a:r>
          </a:p>
          <a:p>
            <a:r>
              <a:rPr lang="en-US" altLang="ja-JP" dirty="0">
                <a:solidFill>
                  <a:srgbClr val="0070C0"/>
                </a:solidFill>
              </a:rPr>
              <a:t>CCR8-PE/CF594 </a:t>
            </a:r>
            <a:r>
              <a:rPr lang="en-US" altLang="ja-JP" dirty="0"/>
              <a:t>1.5uL          </a:t>
            </a:r>
            <a:r>
              <a:rPr lang="en-US" altLang="ja-JP" dirty="0">
                <a:solidFill>
                  <a:srgbClr val="0070C0"/>
                </a:solidFill>
              </a:rPr>
              <a:t>CXCR3-APC/Cy7 </a:t>
            </a:r>
            <a:r>
              <a:rPr lang="en-US" altLang="ja-JP" dirty="0"/>
              <a:t>2uL</a:t>
            </a:r>
          </a:p>
        </p:txBody>
      </p:sp>
      <p:sp>
        <p:nvSpPr>
          <p:cNvPr id="15" name="テキスト ボックス 14">
            <a:extLst>
              <a:ext uri="{FF2B5EF4-FFF2-40B4-BE49-F238E27FC236}">
                <a16:creationId xmlns:a16="http://schemas.microsoft.com/office/drawing/2014/main" id="{698FBFF9-A6ED-16C2-D2C0-FE5654C35CCC}"/>
              </a:ext>
            </a:extLst>
          </p:cNvPr>
          <p:cNvSpPr txBox="1"/>
          <p:nvPr/>
        </p:nvSpPr>
        <p:spPr>
          <a:xfrm>
            <a:off x="126675" y="3721403"/>
            <a:ext cx="6609152" cy="369332"/>
          </a:xfrm>
          <a:prstGeom prst="rect">
            <a:avLst/>
          </a:prstGeom>
          <a:noFill/>
        </p:spPr>
        <p:txBody>
          <a:bodyPr wrap="square" rtlCol="0">
            <a:spAutoFit/>
          </a:bodyPr>
          <a:lstStyle/>
          <a:p>
            <a:r>
              <a:rPr kumimoji="1" lang="en-US" altLang="ja-JP" dirty="0"/>
              <a:t>6)</a:t>
            </a:r>
            <a:r>
              <a:rPr kumimoji="1" lang="ja-JP" altLang="en-US" dirty="0"/>
              <a:t>ヒト血漿を</a:t>
            </a:r>
            <a:r>
              <a:rPr kumimoji="1" lang="en-US" altLang="ja-JP" dirty="0"/>
              <a:t>5uL</a:t>
            </a:r>
            <a:r>
              <a:rPr kumimoji="1" lang="ja-JP" altLang="en-US" dirty="0"/>
              <a:t>づつ加えた後各抗体を下記の容量づつ加える。</a:t>
            </a:r>
            <a:endParaRPr lang="en-US" altLang="ja-JP" dirty="0"/>
          </a:p>
        </p:txBody>
      </p:sp>
      <p:sp>
        <p:nvSpPr>
          <p:cNvPr id="16" name="テキスト ボックス 15">
            <a:extLst>
              <a:ext uri="{FF2B5EF4-FFF2-40B4-BE49-F238E27FC236}">
                <a16:creationId xmlns:a16="http://schemas.microsoft.com/office/drawing/2014/main" id="{A51A8421-0756-1F39-61BB-E22AFEBBAD7F}"/>
              </a:ext>
            </a:extLst>
          </p:cNvPr>
          <p:cNvSpPr txBox="1"/>
          <p:nvPr/>
        </p:nvSpPr>
        <p:spPr>
          <a:xfrm>
            <a:off x="120048" y="5243004"/>
            <a:ext cx="8775811" cy="646331"/>
          </a:xfrm>
          <a:prstGeom prst="rect">
            <a:avLst/>
          </a:prstGeom>
          <a:noFill/>
        </p:spPr>
        <p:txBody>
          <a:bodyPr wrap="square" rtlCol="0">
            <a:spAutoFit/>
          </a:bodyPr>
          <a:lstStyle/>
          <a:p>
            <a:r>
              <a:rPr kumimoji="1" lang="en-US" altLang="ja-JP" dirty="0"/>
              <a:t>8) </a:t>
            </a:r>
            <a:r>
              <a:rPr kumimoji="1" lang="ja-JP" altLang="en-US" dirty="0"/>
              <a:t>各</a:t>
            </a:r>
            <a:r>
              <a:rPr kumimoji="1" lang="en-US" altLang="ja-JP" dirty="0"/>
              <a:t>Tube </a:t>
            </a:r>
            <a:r>
              <a:rPr kumimoji="1" lang="ja-JP" altLang="en-US" dirty="0"/>
              <a:t>に</a:t>
            </a:r>
            <a:r>
              <a:rPr lang="en-US" altLang="ja-JP" dirty="0"/>
              <a:t>PBS (0.2% HSA, 2mM EDTA) </a:t>
            </a:r>
            <a:r>
              <a:rPr lang="ja-JP" altLang="en-US" dirty="0"/>
              <a:t>を</a:t>
            </a:r>
            <a:r>
              <a:rPr lang="en-US" altLang="ja-JP" dirty="0"/>
              <a:t>500 </a:t>
            </a:r>
            <a:r>
              <a:rPr lang="en-US" altLang="ja-JP" dirty="0" err="1"/>
              <a:t>uL</a:t>
            </a:r>
            <a:r>
              <a:rPr lang="ja-JP" altLang="en-US" dirty="0"/>
              <a:t>づつ加え、</a:t>
            </a:r>
            <a:r>
              <a:rPr kumimoji="1" lang="ja-JP" altLang="en-US" dirty="0"/>
              <a:t>遠心 </a:t>
            </a:r>
            <a:r>
              <a:rPr kumimoji="1" lang="en-US" altLang="ja-JP" dirty="0"/>
              <a:t>(1200rpm, 2 min)</a:t>
            </a:r>
            <a:r>
              <a:rPr kumimoji="1" lang="ja-JP" altLang="en-US" dirty="0"/>
              <a:t>の後、上清を捨てる。</a:t>
            </a:r>
            <a:endParaRPr kumimoji="1" lang="en-US" altLang="ja-JP" dirty="0"/>
          </a:p>
        </p:txBody>
      </p:sp>
      <p:sp>
        <p:nvSpPr>
          <p:cNvPr id="17" name="テキスト ボックス 16">
            <a:extLst>
              <a:ext uri="{FF2B5EF4-FFF2-40B4-BE49-F238E27FC236}">
                <a16:creationId xmlns:a16="http://schemas.microsoft.com/office/drawing/2014/main" id="{3AA4D1CC-3C90-3B23-02C3-B37270A202AA}"/>
              </a:ext>
            </a:extLst>
          </p:cNvPr>
          <p:cNvSpPr txBox="1"/>
          <p:nvPr/>
        </p:nvSpPr>
        <p:spPr>
          <a:xfrm>
            <a:off x="120048" y="4873672"/>
            <a:ext cx="5275803" cy="369332"/>
          </a:xfrm>
          <a:prstGeom prst="rect">
            <a:avLst/>
          </a:prstGeom>
          <a:noFill/>
        </p:spPr>
        <p:txBody>
          <a:bodyPr wrap="none" rtlCol="0">
            <a:spAutoFit/>
          </a:bodyPr>
          <a:lstStyle/>
          <a:p>
            <a:r>
              <a:rPr kumimoji="1" lang="en-US" altLang="ja-JP" dirty="0"/>
              <a:t>7)</a:t>
            </a:r>
            <a:r>
              <a:rPr kumimoji="1" lang="ja-JP" altLang="en-US" dirty="0"/>
              <a:t> 撹拌後、冷蔵庫内で</a:t>
            </a:r>
            <a:r>
              <a:rPr kumimoji="1" lang="en-US" altLang="ja-JP" dirty="0"/>
              <a:t>20</a:t>
            </a:r>
            <a:r>
              <a:rPr kumimoji="1" lang="ja-JP" altLang="en-US" dirty="0"/>
              <a:t>分インキュベーション。</a:t>
            </a:r>
            <a:endParaRPr lang="en-US" altLang="ja-JP" dirty="0"/>
          </a:p>
        </p:txBody>
      </p:sp>
      <p:sp>
        <p:nvSpPr>
          <p:cNvPr id="18" name="テキスト ボックス 17">
            <a:extLst>
              <a:ext uri="{FF2B5EF4-FFF2-40B4-BE49-F238E27FC236}">
                <a16:creationId xmlns:a16="http://schemas.microsoft.com/office/drawing/2014/main" id="{EAB20E32-E6FA-BF1E-F8F0-38AF1347C4A9}"/>
              </a:ext>
            </a:extLst>
          </p:cNvPr>
          <p:cNvSpPr txBox="1"/>
          <p:nvPr/>
        </p:nvSpPr>
        <p:spPr>
          <a:xfrm>
            <a:off x="120047" y="5868452"/>
            <a:ext cx="8775811" cy="646331"/>
          </a:xfrm>
          <a:prstGeom prst="rect">
            <a:avLst/>
          </a:prstGeom>
          <a:noFill/>
        </p:spPr>
        <p:txBody>
          <a:bodyPr wrap="square" rtlCol="0">
            <a:spAutoFit/>
          </a:bodyPr>
          <a:lstStyle/>
          <a:p>
            <a:r>
              <a:rPr kumimoji="1" lang="en-US" altLang="ja-JP" dirty="0"/>
              <a:t>9) 2ml </a:t>
            </a:r>
            <a:r>
              <a:rPr lang="en-US" altLang="ja-JP" dirty="0"/>
              <a:t>PBS (0.2% HSA, 2mM EDTA)</a:t>
            </a:r>
            <a:r>
              <a:rPr lang="ja-JP" altLang="en-US" dirty="0"/>
              <a:t> に細胞を懸濁し、セルストレイナー</a:t>
            </a:r>
            <a:r>
              <a:rPr lang="en-US" altLang="ja-JP" dirty="0"/>
              <a:t>(Falcon 352235)</a:t>
            </a:r>
            <a:r>
              <a:rPr lang="ja-JP" altLang="en-US" dirty="0"/>
              <a:t>で凝集塊を取り除く。</a:t>
            </a:r>
            <a:endParaRPr kumimoji="1" lang="en-US" altLang="ja-JP" dirty="0"/>
          </a:p>
        </p:txBody>
      </p:sp>
    </p:spTree>
    <p:extLst>
      <p:ext uri="{BB962C8B-B14F-4D97-AF65-F5344CB8AC3E}">
        <p14:creationId xmlns:p14="http://schemas.microsoft.com/office/powerpoint/2010/main" val="369400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8DF65F1-503C-C3DF-8249-5B745A1DBDC9}"/>
              </a:ext>
            </a:extLst>
          </p:cNvPr>
          <p:cNvPicPr>
            <a:picLocks noChangeAspect="1"/>
          </p:cNvPicPr>
          <p:nvPr/>
        </p:nvPicPr>
        <p:blipFill>
          <a:blip r:embed="rId3"/>
          <a:stretch>
            <a:fillRect/>
          </a:stretch>
        </p:blipFill>
        <p:spPr>
          <a:xfrm>
            <a:off x="300554" y="1100594"/>
            <a:ext cx="1789758" cy="1704801"/>
          </a:xfrm>
          <a:prstGeom prst="rect">
            <a:avLst/>
          </a:prstGeom>
        </p:spPr>
      </p:pic>
      <p:pic>
        <p:nvPicPr>
          <p:cNvPr id="11" name="図 10">
            <a:extLst>
              <a:ext uri="{FF2B5EF4-FFF2-40B4-BE49-F238E27FC236}">
                <a16:creationId xmlns:a16="http://schemas.microsoft.com/office/drawing/2014/main" id="{CC644A4E-E0A9-81CE-1843-41FA7690C9DE}"/>
              </a:ext>
            </a:extLst>
          </p:cNvPr>
          <p:cNvPicPr>
            <a:picLocks noChangeAspect="1"/>
          </p:cNvPicPr>
          <p:nvPr/>
        </p:nvPicPr>
        <p:blipFill>
          <a:blip r:embed="rId4"/>
          <a:stretch>
            <a:fillRect/>
          </a:stretch>
        </p:blipFill>
        <p:spPr>
          <a:xfrm>
            <a:off x="2199344" y="1116402"/>
            <a:ext cx="1739888" cy="1673183"/>
          </a:xfrm>
          <a:prstGeom prst="rect">
            <a:avLst/>
          </a:prstGeom>
        </p:spPr>
      </p:pic>
      <p:pic>
        <p:nvPicPr>
          <p:cNvPr id="13" name="図 12">
            <a:extLst>
              <a:ext uri="{FF2B5EF4-FFF2-40B4-BE49-F238E27FC236}">
                <a16:creationId xmlns:a16="http://schemas.microsoft.com/office/drawing/2014/main" id="{41D12496-463E-E536-3D9C-0DD785668BAB}"/>
              </a:ext>
            </a:extLst>
          </p:cNvPr>
          <p:cNvPicPr>
            <a:picLocks noChangeAspect="1"/>
          </p:cNvPicPr>
          <p:nvPr/>
        </p:nvPicPr>
        <p:blipFill>
          <a:blip r:embed="rId5"/>
          <a:stretch>
            <a:fillRect/>
          </a:stretch>
        </p:blipFill>
        <p:spPr>
          <a:xfrm>
            <a:off x="5972058" y="1076931"/>
            <a:ext cx="1739889" cy="1700978"/>
          </a:xfrm>
          <a:prstGeom prst="rect">
            <a:avLst/>
          </a:prstGeom>
        </p:spPr>
      </p:pic>
      <p:pic>
        <p:nvPicPr>
          <p:cNvPr id="15" name="図 14">
            <a:extLst>
              <a:ext uri="{FF2B5EF4-FFF2-40B4-BE49-F238E27FC236}">
                <a16:creationId xmlns:a16="http://schemas.microsoft.com/office/drawing/2014/main" id="{DB3C9A2A-B73E-65C2-3EF8-64374C27E1E1}"/>
              </a:ext>
            </a:extLst>
          </p:cNvPr>
          <p:cNvPicPr>
            <a:picLocks noChangeAspect="1"/>
          </p:cNvPicPr>
          <p:nvPr/>
        </p:nvPicPr>
        <p:blipFill>
          <a:blip r:embed="rId6"/>
          <a:stretch>
            <a:fillRect/>
          </a:stretch>
        </p:blipFill>
        <p:spPr>
          <a:xfrm>
            <a:off x="4061174" y="1100594"/>
            <a:ext cx="1739889" cy="1673184"/>
          </a:xfrm>
          <a:prstGeom prst="rect">
            <a:avLst/>
          </a:prstGeom>
        </p:spPr>
      </p:pic>
      <p:pic>
        <p:nvPicPr>
          <p:cNvPr id="17" name="図 16">
            <a:extLst>
              <a:ext uri="{FF2B5EF4-FFF2-40B4-BE49-F238E27FC236}">
                <a16:creationId xmlns:a16="http://schemas.microsoft.com/office/drawing/2014/main" id="{243C3AC6-7337-B913-46A3-59461BFCA857}"/>
              </a:ext>
            </a:extLst>
          </p:cNvPr>
          <p:cNvPicPr>
            <a:picLocks noChangeAspect="1"/>
          </p:cNvPicPr>
          <p:nvPr/>
        </p:nvPicPr>
        <p:blipFill>
          <a:blip r:embed="rId7"/>
          <a:stretch>
            <a:fillRect/>
          </a:stretch>
        </p:blipFill>
        <p:spPr>
          <a:xfrm>
            <a:off x="5972058" y="3013918"/>
            <a:ext cx="1739888" cy="1700977"/>
          </a:xfrm>
          <a:prstGeom prst="rect">
            <a:avLst/>
          </a:prstGeom>
        </p:spPr>
      </p:pic>
      <p:pic>
        <p:nvPicPr>
          <p:cNvPr id="19" name="図 18">
            <a:extLst>
              <a:ext uri="{FF2B5EF4-FFF2-40B4-BE49-F238E27FC236}">
                <a16:creationId xmlns:a16="http://schemas.microsoft.com/office/drawing/2014/main" id="{F425530B-8324-B443-1A9B-EB98173F50F2}"/>
              </a:ext>
            </a:extLst>
          </p:cNvPr>
          <p:cNvPicPr>
            <a:picLocks noChangeAspect="1"/>
          </p:cNvPicPr>
          <p:nvPr/>
        </p:nvPicPr>
        <p:blipFill>
          <a:blip r:embed="rId8"/>
          <a:stretch>
            <a:fillRect/>
          </a:stretch>
        </p:blipFill>
        <p:spPr>
          <a:xfrm>
            <a:off x="5892546" y="5014008"/>
            <a:ext cx="1739889" cy="1700977"/>
          </a:xfrm>
          <a:prstGeom prst="rect">
            <a:avLst/>
          </a:prstGeom>
        </p:spPr>
      </p:pic>
      <p:pic>
        <p:nvPicPr>
          <p:cNvPr id="21" name="図 20">
            <a:extLst>
              <a:ext uri="{FF2B5EF4-FFF2-40B4-BE49-F238E27FC236}">
                <a16:creationId xmlns:a16="http://schemas.microsoft.com/office/drawing/2014/main" id="{0A5B594D-4CB0-B6DA-8A9A-1F483DE19032}"/>
              </a:ext>
            </a:extLst>
          </p:cNvPr>
          <p:cNvPicPr>
            <a:picLocks noChangeAspect="1"/>
          </p:cNvPicPr>
          <p:nvPr/>
        </p:nvPicPr>
        <p:blipFill>
          <a:blip r:embed="rId9"/>
          <a:stretch>
            <a:fillRect/>
          </a:stretch>
        </p:blipFill>
        <p:spPr>
          <a:xfrm>
            <a:off x="3709347" y="3013918"/>
            <a:ext cx="1739889" cy="1700978"/>
          </a:xfrm>
          <a:prstGeom prst="rect">
            <a:avLst/>
          </a:prstGeom>
        </p:spPr>
      </p:pic>
      <p:sp>
        <p:nvSpPr>
          <p:cNvPr id="22" name="テキスト ボックス 21">
            <a:extLst>
              <a:ext uri="{FF2B5EF4-FFF2-40B4-BE49-F238E27FC236}">
                <a16:creationId xmlns:a16="http://schemas.microsoft.com/office/drawing/2014/main" id="{0BD7D489-EEA6-05F5-CB5E-0EA807E0CDE3}"/>
              </a:ext>
            </a:extLst>
          </p:cNvPr>
          <p:cNvSpPr txBox="1"/>
          <p:nvPr/>
        </p:nvSpPr>
        <p:spPr>
          <a:xfrm>
            <a:off x="1116263" y="2681863"/>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23" name="テキスト ボックス 22">
            <a:extLst>
              <a:ext uri="{FF2B5EF4-FFF2-40B4-BE49-F238E27FC236}">
                <a16:creationId xmlns:a16="http://schemas.microsoft.com/office/drawing/2014/main" id="{B20C7B73-0CAD-636F-5E4E-78AB1D59A53D}"/>
              </a:ext>
            </a:extLst>
          </p:cNvPr>
          <p:cNvSpPr txBox="1"/>
          <p:nvPr/>
        </p:nvSpPr>
        <p:spPr>
          <a:xfrm rot="16200000">
            <a:off x="102816" y="1698840"/>
            <a:ext cx="415819" cy="215444"/>
          </a:xfrm>
          <a:prstGeom prst="rect">
            <a:avLst/>
          </a:prstGeom>
          <a:solidFill>
            <a:schemeClr val="bg1"/>
          </a:solidFill>
        </p:spPr>
        <p:txBody>
          <a:bodyPr wrap="none" lIns="0" tIns="0" rIns="0" bIns="0" rtlCol="0">
            <a:spAutoFit/>
          </a:bodyPr>
          <a:lstStyle/>
          <a:p>
            <a:r>
              <a:rPr kumimoji="1" lang="en-US" altLang="ja-JP" sz="1400" dirty="0"/>
              <a:t>FSC-A</a:t>
            </a:r>
            <a:endParaRPr kumimoji="1" lang="ja-JP" altLang="en-US" sz="1400" dirty="0"/>
          </a:p>
        </p:txBody>
      </p:sp>
      <p:sp>
        <p:nvSpPr>
          <p:cNvPr id="24" name="テキスト ボックス 23">
            <a:extLst>
              <a:ext uri="{FF2B5EF4-FFF2-40B4-BE49-F238E27FC236}">
                <a16:creationId xmlns:a16="http://schemas.microsoft.com/office/drawing/2014/main" id="{8147FC77-238A-14A8-7A41-C07FC3745032}"/>
              </a:ext>
            </a:extLst>
          </p:cNvPr>
          <p:cNvSpPr txBox="1"/>
          <p:nvPr/>
        </p:nvSpPr>
        <p:spPr>
          <a:xfrm>
            <a:off x="3059392" y="2666056"/>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25" name="テキスト ボックス 24">
            <a:extLst>
              <a:ext uri="{FF2B5EF4-FFF2-40B4-BE49-F238E27FC236}">
                <a16:creationId xmlns:a16="http://schemas.microsoft.com/office/drawing/2014/main" id="{51B70B71-EF89-79F3-7505-1EF09F816D9B}"/>
              </a:ext>
            </a:extLst>
          </p:cNvPr>
          <p:cNvSpPr txBox="1"/>
          <p:nvPr/>
        </p:nvSpPr>
        <p:spPr>
          <a:xfrm rot="16200000">
            <a:off x="1645526" y="1878063"/>
            <a:ext cx="1248483" cy="215444"/>
          </a:xfrm>
          <a:prstGeom prst="rect">
            <a:avLst/>
          </a:prstGeom>
          <a:solidFill>
            <a:schemeClr val="bg1"/>
          </a:solidFill>
        </p:spPr>
        <p:txBody>
          <a:bodyPr wrap="none" lIns="0" tIns="0" rIns="0" bIns="0" rtlCol="0">
            <a:spAutoFit/>
          </a:bodyPr>
          <a:lstStyle/>
          <a:p>
            <a:r>
              <a:rPr kumimoji="1" lang="en-US" altLang="ja-JP" sz="1400" dirty="0"/>
              <a:t>CD4-PerCP/Cy5.5</a:t>
            </a:r>
            <a:endParaRPr kumimoji="1" lang="ja-JP" altLang="en-US" sz="1400" dirty="0"/>
          </a:p>
        </p:txBody>
      </p:sp>
      <p:sp>
        <p:nvSpPr>
          <p:cNvPr id="26" name="テキスト ボックス 25">
            <a:extLst>
              <a:ext uri="{FF2B5EF4-FFF2-40B4-BE49-F238E27FC236}">
                <a16:creationId xmlns:a16="http://schemas.microsoft.com/office/drawing/2014/main" id="{875D7E3F-D8C7-255A-A1B2-EADDBF0456FD}"/>
              </a:ext>
            </a:extLst>
          </p:cNvPr>
          <p:cNvSpPr txBox="1"/>
          <p:nvPr/>
        </p:nvSpPr>
        <p:spPr>
          <a:xfrm>
            <a:off x="4931118" y="2662122"/>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27" name="テキスト ボックス 26">
            <a:extLst>
              <a:ext uri="{FF2B5EF4-FFF2-40B4-BE49-F238E27FC236}">
                <a16:creationId xmlns:a16="http://schemas.microsoft.com/office/drawing/2014/main" id="{4958ACC7-490A-948E-6F6C-A75F1A4A9671}"/>
              </a:ext>
            </a:extLst>
          </p:cNvPr>
          <p:cNvSpPr txBox="1"/>
          <p:nvPr/>
        </p:nvSpPr>
        <p:spPr>
          <a:xfrm rot="16200000">
            <a:off x="3633558" y="1906750"/>
            <a:ext cx="953338" cy="215444"/>
          </a:xfrm>
          <a:prstGeom prst="rect">
            <a:avLst/>
          </a:prstGeom>
          <a:solidFill>
            <a:schemeClr val="bg1"/>
          </a:solidFill>
        </p:spPr>
        <p:txBody>
          <a:bodyPr wrap="none" lIns="0" tIns="0" rIns="0" bIns="0" rtlCol="0">
            <a:spAutoFit/>
          </a:bodyPr>
          <a:lstStyle/>
          <a:p>
            <a:r>
              <a:rPr kumimoji="1" lang="en-US" altLang="ja-JP" sz="1400" dirty="0"/>
              <a:t>CD45RA-FITC</a:t>
            </a:r>
            <a:endParaRPr kumimoji="1" lang="ja-JP" altLang="en-US" sz="1400" dirty="0"/>
          </a:p>
        </p:txBody>
      </p:sp>
      <p:sp>
        <p:nvSpPr>
          <p:cNvPr id="28" name="テキスト ボックス 27">
            <a:extLst>
              <a:ext uri="{FF2B5EF4-FFF2-40B4-BE49-F238E27FC236}">
                <a16:creationId xmlns:a16="http://schemas.microsoft.com/office/drawing/2014/main" id="{C9965231-9666-B5A2-85D2-648A1309D0E8}"/>
              </a:ext>
            </a:extLst>
          </p:cNvPr>
          <p:cNvSpPr txBox="1"/>
          <p:nvPr/>
        </p:nvSpPr>
        <p:spPr>
          <a:xfrm>
            <a:off x="6708746" y="2610027"/>
            <a:ext cx="625171" cy="215444"/>
          </a:xfrm>
          <a:prstGeom prst="rect">
            <a:avLst/>
          </a:prstGeom>
          <a:solidFill>
            <a:schemeClr val="bg1"/>
          </a:solidFill>
        </p:spPr>
        <p:txBody>
          <a:bodyPr wrap="none" lIns="0" tIns="0" rIns="0" bIns="0" rtlCol="0">
            <a:spAutoFit/>
          </a:bodyPr>
          <a:lstStyle/>
          <a:p>
            <a:r>
              <a:rPr kumimoji="1" lang="en-US" altLang="ja-JP" sz="1400" dirty="0"/>
              <a:t>CD25-PE</a:t>
            </a:r>
            <a:endParaRPr kumimoji="1" lang="ja-JP" altLang="en-US" sz="1400" dirty="0"/>
          </a:p>
        </p:txBody>
      </p:sp>
      <p:sp>
        <p:nvSpPr>
          <p:cNvPr id="29" name="テキスト ボックス 28">
            <a:extLst>
              <a:ext uri="{FF2B5EF4-FFF2-40B4-BE49-F238E27FC236}">
                <a16:creationId xmlns:a16="http://schemas.microsoft.com/office/drawing/2014/main" id="{DE16CE91-D893-4A90-412C-BAD860F8F7C2}"/>
              </a:ext>
            </a:extLst>
          </p:cNvPr>
          <p:cNvSpPr txBox="1"/>
          <p:nvPr/>
        </p:nvSpPr>
        <p:spPr>
          <a:xfrm rot="16200000">
            <a:off x="5517758" y="1463888"/>
            <a:ext cx="1054776" cy="215444"/>
          </a:xfrm>
          <a:prstGeom prst="rect">
            <a:avLst/>
          </a:prstGeom>
          <a:solidFill>
            <a:schemeClr val="bg1"/>
          </a:solidFill>
        </p:spPr>
        <p:txBody>
          <a:bodyPr wrap="none" lIns="0" tIns="0" rIns="0" bIns="0" rtlCol="0">
            <a:spAutoFit/>
          </a:bodyPr>
          <a:lstStyle/>
          <a:p>
            <a:r>
              <a:rPr kumimoji="1" lang="en-US" altLang="ja-JP" sz="1400" dirty="0"/>
              <a:t>CD127-PE/Cy7</a:t>
            </a:r>
            <a:endParaRPr kumimoji="1" lang="ja-JP" altLang="en-US" sz="1400" dirty="0"/>
          </a:p>
        </p:txBody>
      </p:sp>
      <p:sp>
        <p:nvSpPr>
          <p:cNvPr id="30" name="テキスト ボックス 29">
            <a:extLst>
              <a:ext uri="{FF2B5EF4-FFF2-40B4-BE49-F238E27FC236}">
                <a16:creationId xmlns:a16="http://schemas.microsoft.com/office/drawing/2014/main" id="{104B9B50-1807-9C3D-F431-C7236C6CEA72}"/>
              </a:ext>
            </a:extLst>
          </p:cNvPr>
          <p:cNvSpPr txBox="1"/>
          <p:nvPr/>
        </p:nvSpPr>
        <p:spPr>
          <a:xfrm>
            <a:off x="6566201" y="4547014"/>
            <a:ext cx="729367" cy="215444"/>
          </a:xfrm>
          <a:prstGeom prst="rect">
            <a:avLst/>
          </a:prstGeom>
          <a:solidFill>
            <a:schemeClr val="bg1"/>
          </a:solidFill>
        </p:spPr>
        <p:txBody>
          <a:bodyPr wrap="none" lIns="0" tIns="0" rIns="0" bIns="0" rtlCol="0">
            <a:spAutoFit/>
          </a:bodyPr>
          <a:lstStyle/>
          <a:p>
            <a:r>
              <a:rPr kumimoji="1" lang="en-US" altLang="ja-JP" sz="1400" dirty="0"/>
              <a:t>CCR4-APC</a:t>
            </a:r>
            <a:endParaRPr kumimoji="1" lang="ja-JP" altLang="en-US" sz="1400" dirty="0"/>
          </a:p>
        </p:txBody>
      </p:sp>
      <p:sp>
        <p:nvSpPr>
          <p:cNvPr id="31" name="テキスト ボックス 30">
            <a:extLst>
              <a:ext uri="{FF2B5EF4-FFF2-40B4-BE49-F238E27FC236}">
                <a16:creationId xmlns:a16="http://schemas.microsoft.com/office/drawing/2014/main" id="{EB32DDEC-1790-DD6C-4A16-6B77F8AECBE3}"/>
              </a:ext>
            </a:extLst>
          </p:cNvPr>
          <p:cNvSpPr txBox="1"/>
          <p:nvPr/>
        </p:nvSpPr>
        <p:spPr>
          <a:xfrm rot="16200000">
            <a:off x="5459631" y="3730832"/>
            <a:ext cx="1155573" cy="215444"/>
          </a:xfrm>
          <a:prstGeom prst="rect">
            <a:avLst/>
          </a:prstGeom>
          <a:solidFill>
            <a:schemeClr val="bg1"/>
          </a:solidFill>
        </p:spPr>
        <p:txBody>
          <a:bodyPr wrap="none" lIns="0" tIns="0" rIns="0" bIns="0" rtlCol="0">
            <a:spAutoFit/>
          </a:bodyPr>
          <a:lstStyle/>
          <a:p>
            <a:r>
              <a:rPr kumimoji="1" lang="en-US" altLang="ja-JP" sz="1400" dirty="0"/>
              <a:t>CXCR3-APC/Cy7</a:t>
            </a:r>
            <a:endParaRPr kumimoji="1" lang="ja-JP" altLang="en-US" sz="1400" dirty="0"/>
          </a:p>
        </p:txBody>
      </p:sp>
      <p:sp>
        <p:nvSpPr>
          <p:cNvPr id="32" name="テキスト ボックス 31">
            <a:extLst>
              <a:ext uri="{FF2B5EF4-FFF2-40B4-BE49-F238E27FC236}">
                <a16:creationId xmlns:a16="http://schemas.microsoft.com/office/drawing/2014/main" id="{4B7E54EB-832B-87A6-D5FE-F7F3B2CA85F5}"/>
              </a:ext>
            </a:extLst>
          </p:cNvPr>
          <p:cNvSpPr txBox="1"/>
          <p:nvPr/>
        </p:nvSpPr>
        <p:spPr>
          <a:xfrm>
            <a:off x="6361819" y="6552008"/>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33" name="テキスト ボックス 32">
            <a:extLst>
              <a:ext uri="{FF2B5EF4-FFF2-40B4-BE49-F238E27FC236}">
                <a16:creationId xmlns:a16="http://schemas.microsoft.com/office/drawing/2014/main" id="{13EE274B-FE08-71C5-E532-4D1BB82C72BF}"/>
              </a:ext>
            </a:extLst>
          </p:cNvPr>
          <p:cNvSpPr txBox="1"/>
          <p:nvPr/>
        </p:nvSpPr>
        <p:spPr>
          <a:xfrm rot="16200000">
            <a:off x="5470849" y="5623990"/>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sp>
        <p:nvSpPr>
          <p:cNvPr id="34" name="テキスト ボックス 33">
            <a:extLst>
              <a:ext uri="{FF2B5EF4-FFF2-40B4-BE49-F238E27FC236}">
                <a16:creationId xmlns:a16="http://schemas.microsoft.com/office/drawing/2014/main" id="{8C3D34A2-1FA6-82ED-5FBD-B75203E533F4}"/>
              </a:ext>
            </a:extLst>
          </p:cNvPr>
          <p:cNvSpPr txBox="1"/>
          <p:nvPr/>
        </p:nvSpPr>
        <p:spPr>
          <a:xfrm>
            <a:off x="4211370" y="4549524"/>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35" name="テキスト ボックス 34">
            <a:extLst>
              <a:ext uri="{FF2B5EF4-FFF2-40B4-BE49-F238E27FC236}">
                <a16:creationId xmlns:a16="http://schemas.microsoft.com/office/drawing/2014/main" id="{716AFFD0-B4F3-6C79-6CD9-90BE3AF28950}"/>
              </a:ext>
            </a:extLst>
          </p:cNvPr>
          <p:cNvSpPr txBox="1"/>
          <p:nvPr/>
        </p:nvSpPr>
        <p:spPr>
          <a:xfrm rot="16200000">
            <a:off x="3272042" y="3613884"/>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cxnSp>
        <p:nvCxnSpPr>
          <p:cNvPr id="37" name="直線矢印コネクタ 36">
            <a:extLst>
              <a:ext uri="{FF2B5EF4-FFF2-40B4-BE49-F238E27FC236}">
                <a16:creationId xmlns:a16="http://schemas.microsoft.com/office/drawing/2014/main" id="{72C16A7A-CBC2-D802-4980-067D4565B5E4}"/>
              </a:ext>
            </a:extLst>
          </p:cNvPr>
          <p:cNvCxnSpPr>
            <a:cxnSpLocks/>
          </p:cNvCxnSpPr>
          <p:nvPr/>
        </p:nvCxnSpPr>
        <p:spPr>
          <a:xfrm>
            <a:off x="934943" y="1236809"/>
            <a:ext cx="15637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ACB13B2-2F98-A2FD-28D5-5BE381E315BC}"/>
              </a:ext>
            </a:extLst>
          </p:cNvPr>
          <p:cNvCxnSpPr/>
          <p:nvPr/>
        </p:nvCxnSpPr>
        <p:spPr>
          <a:xfrm flipV="1">
            <a:off x="934943" y="1229212"/>
            <a:ext cx="0" cy="249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D0740BC2-4DB3-E9D0-CF55-98B0FB1529AC}"/>
              </a:ext>
            </a:extLst>
          </p:cNvPr>
          <p:cNvCxnSpPr>
            <a:cxnSpLocks/>
          </p:cNvCxnSpPr>
          <p:nvPr/>
        </p:nvCxnSpPr>
        <p:spPr>
          <a:xfrm>
            <a:off x="2964253" y="1478411"/>
            <a:ext cx="137649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51F5586-E5D3-E939-DDA5-5FA3813BCA28}"/>
              </a:ext>
            </a:extLst>
          </p:cNvPr>
          <p:cNvCxnSpPr>
            <a:cxnSpLocks/>
          </p:cNvCxnSpPr>
          <p:nvPr/>
        </p:nvCxnSpPr>
        <p:spPr>
          <a:xfrm>
            <a:off x="4760986" y="2260289"/>
            <a:ext cx="152783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ABE085E9-F72D-ED67-91B4-E0DC0FD85B97}"/>
              </a:ext>
            </a:extLst>
          </p:cNvPr>
          <p:cNvCxnSpPr>
            <a:cxnSpLocks/>
          </p:cNvCxnSpPr>
          <p:nvPr/>
        </p:nvCxnSpPr>
        <p:spPr>
          <a:xfrm>
            <a:off x="6603038" y="2313298"/>
            <a:ext cx="0" cy="705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E60A3698-B00F-B41E-5FEE-804C8A6F8F3D}"/>
              </a:ext>
            </a:extLst>
          </p:cNvPr>
          <p:cNvCxnSpPr>
            <a:cxnSpLocks/>
          </p:cNvCxnSpPr>
          <p:nvPr/>
        </p:nvCxnSpPr>
        <p:spPr>
          <a:xfrm>
            <a:off x="7336708" y="4267668"/>
            <a:ext cx="0" cy="7471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35542CE-FECF-09AC-FCB5-DEA2CFC5688D}"/>
              </a:ext>
            </a:extLst>
          </p:cNvPr>
          <p:cNvCxnSpPr/>
          <p:nvPr/>
        </p:nvCxnSpPr>
        <p:spPr>
          <a:xfrm flipV="1">
            <a:off x="6421343" y="3136167"/>
            <a:ext cx="0" cy="2491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B725687-1D2E-0814-7E7E-3F6AA3D301FE}"/>
              </a:ext>
            </a:extLst>
          </p:cNvPr>
          <p:cNvCxnSpPr>
            <a:cxnSpLocks/>
          </p:cNvCxnSpPr>
          <p:nvPr/>
        </p:nvCxnSpPr>
        <p:spPr>
          <a:xfrm flipH="1">
            <a:off x="5449236" y="3136167"/>
            <a:ext cx="97210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86839A79-0056-BDA1-9B48-A6B5CECAD8CE}"/>
              </a:ext>
            </a:extLst>
          </p:cNvPr>
          <p:cNvSpPr txBox="1"/>
          <p:nvPr/>
        </p:nvSpPr>
        <p:spPr>
          <a:xfrm>
            <a:off x="1091571" y="2128632"/>
            <a:ext cx="731675" cy="184666"/>
          </a:xfrm>
          <a:prstGeom prst="rect">
            <a:avLst/>
          </a:prstGeom>
          <a:noFill/>
        </p:spPr>
        <p:txBody>
          <a:bodyPr wrap="none" lIns="0" tIns="0" rIns="0" bIns="0" rtlCol="0">
            <a:spAutoFit/>
          </a:bodyPr>
          <a:lstStyle/>
          <a:p>
            <a:r>
              <a:rPr kumimoji="1" lang="en-US" altLang="ja-JP" sz="1200" dirty="0">
                <a:solidFill>
                  <a:srgbClr val="C00000"/>
                </a:solidFill>
              </a:rPr>
              <a:t>lymphocyte</a:t>
            </a:r>
            <a:endParaRPr kumimoji="1" lang="ja-JP" altLang="en-US" sz="1200" dirty="0">
              <a:solidFill>
                <a:srgbClr val="C00000"/>
              </a:solidFill>
            </a:endParaRPr>
          </a:p>
        </p:txBody>
      </p:sp>
      <p:sp>
        <p:nvSpPr>
          <p:cNvPr id="60" name="テキスト ボックス 59">
            <a:extLst>
              <a:ext uri="{FF2B5EF4-FFF2-40B4-BE49-F238E27FC236}">
                <a16:creationId xmlns:a16="http://schemas.microsoft.com/office/drawing/2014/main" id="{2D79CCD3-5DCE-126E-7786-541F525776B4}"/>
              </a:ext>
            </a:extLst>
          </p:cNvPr>
          <p:cNvSpPr txBox="1"/>
          <p:nvPr/>
        </p:nvSpPr>
        <p:spPr>
          <a:xfrm>
            <a:off x="2982116" y="1537954"/>
            <a:ext cx="407163" cy="184666"/>
          </a:xfrm>
          <a:prstGeom prst="rect">
            <a:avLst/>
          </a:prstGeom>
          <a:noFill/>
        </p:spPr>
        <p:txBody>
          <a:bodyPr wrap="none" lIns="0" tIns="0" rIns="0" bIns="0" rtlCol="0">
            <a:spAutoFit/>
          </a:bodyPr>
          <a:lstStyle/>
          <a:p>
            <a:r>
              <a:rPr kumimoji="1" lang="en-US" altLang="ja-JP" sz="1200" dirty="0">
                <a:solidFill>
                  <a:srgbClr val="C00000"/>
                </a:solidFill>
              </a:rPr>
              <a:t>CD4+T</a:t>
            </a:r>
            <a:endParaRPr kumimoji="1" lang="ja-JP" altLang="en-US" sz="1200" dirty="0">
              <a:solidFill>
                <a:srgbClr val="C00000"/>
              </a:solidFill>
            </a:endParaRPr>
          </a:p>
        </p:txBody>
      </p:sp>
      <p:sp>
        <p:nvSpPr>
          <p:cNvPr id="61" name="テキスト ボックス 60">
            <a:extLst>
              <a:ext uri="{FF2B5EF4-FFF2-40B4-BE49-F238E27FC236}">
                <a16:creationId xmlns:a16="http://schemas.microsoft.com/office/drawing/2014/main" id="{1C62843F-36A2-EBB4-08B6-D110F1ACEF0D}"/>
              </a:ext>
            </a:extLst>
          </p:cNvPr>
          <p:cNvSpPr txBox="1"/>
          <p:nvPr/>
        </p:nvSpPr>
        <p:spPr>
          <a:xfrm>
            <a:off x="4459207" y="2313298"/>
            <a:ext cx="978601" cy="184666"/>
          </a:xfrm>
          <a:prstGeom prst="rect">
            <a:avLst/>
          </a:prstGeom>
          <a:noFill/>
        </p:spPr>
        <p:txBody>
          <a:bodyPr wrap="none" lIns="0" tIns="0" rIns="0" bIns="0" rtlCol="0">
            <a:spAutoFit/>
          </a:bodyPr>
          <a:lstStyle/>
          <a:p>
            <a:r>
              <a:rPr kumimoji="1" lang="en-US" altLang="ja-JP" sz="1200" dirty="0">
                <a:solidFill>
                  <a:srgbClr val="C00000"/>
                </a:solidFill>
              </a:rPr>
              <a:t>Memory CD4+T</a:t>
            </a:r>
            <a:endParaRPr kumimoji="1" lang="ja-JP" altLang="en-US" sz="1200" dirty="0">
              <a:solidFill>
                <a:srgbClr val="C00000"/>
              </a:solidFill>
            </a:endParaRPr>
          </a:p>
        </p:txBody>
      </p:sp>
      <p:sp>
        <p:nvSpPr>
          <p:cNvPr id="62" name="テキスト ボックス 61">
            <a:extLst>
              <a:ext uri="{FF2B5EF4-FFF2-40B4-BE49-F238E27FC236}">
                <a16:creationId xmlns:a16="http://schemas.microsoft.com/office/drawing/2014/main" id="{5A6F6924-7DC1-0A45-3D5F-870D0A09EB04}"/>
              </a:ext>
            </a:extLst>
          </p:cNvPr>
          <p:cNvSpPr txBox="1"/>
          <p:nvPr/>
        </p:nvSpPr>
        <p:spPr>
          <a:xfrm>
            <a:off x="6968305" y="2281685"/>
            <a:ext cx="265714" cy="184666"/>
          </a:xfrm>
          <a:prstGeom prst="rect">
            <a:avLst/>
          </a:prstGeom>
          <a:noFill/>
        </p:spPr>
        <p:txBody>
          <a:bodyPr wrap="none" lIns="0" tIns="0" rIns="0" bIns="0" rtlCol="0">
            <a:spAutoFit/>
          </a:bodyPr>
          <a:lstStyle/>
          <a:p>
            <a:r>
              <a:rPr kumimoji="1" lang="en-US" altLang="ja-JP" sz="1200" dirty="0">
                <a:solidFill>
                  <a:srgbClr val="C00000"/>
                </a:solidFill>
              </a:rPr>
              <a:t>Treg</a:t>
            </a:r>
            <a:endParaRPr kumimoji="1" lang="ja-JP" altLang="en-US" sz="1200" dirty="0">
              <a:solidFill>
                <a:srgbClr val="C00000"/>
              </a:solidFill>
            </a:endParaRPr>
          </a:p>
        </p:txBody>
      </p:sp>
      <p:sp>
        <p:nvSpPr>
          <p:cNvPr id="63" name="テキスト ボックス 62">
            <a:extLst>
              <a:ext uri="{FF2B5EF4-FFF2-40B4-BE49-F238E27FC236}">
                <a16:creationId xmlns:a16="http://schemas.microsoft.com/office/drawing/2014/main" id="{EF018001-59E7-AD81-A874-7D48793EC60E}"/>
              </a:ext>
            </a:extLst>
          </p:cNvPr>
          <p:cNvSpPr txBox="1"/>
          <p:nvPr/>
        </p:nvSpPr>
        <p:spPr>
          <a:xfrm>
            <a:off x="6964779" y="1116402"/>
            <a:ext cx="539443" cy="276999"/>
          </a:xfrm>
          <a:prstGeom prst="rect">
            <a:avLst/>
          </a:prstGeom>
          <a:noFill/>
        </p:spPr>
        <p:txBody>
          <a:bodyPr wrap="none" rtlCol="0">
            <a:spAutoFit/>
          </a:bodyPr>
          <a:lstStyle/>
          <a:p>
            <a:r>
              <a:rPr kumimoji="1" lang="en-US" altLang="ja-JP" sz="1200" dirty="0" err="1">
                <a:solidFill>
                  <a:srgbClr val="C00000"/>
                </a:solidFill>
              </a:rPr>
              <a:t>Tconv</a:t>
            </a:r>
            <a:endParaRPr kumimoji="1" lang="ja-JP" altLang="en-US" sz="1200" dirty="0">
              <a:solidFill>
                <a:srgbClr val="C00000"/>
              </a:solidFill>
            </a:endParaRPr>
          </a:p>
        </p:txBody>
      </p:sp>
      <p:sp>
        <p:nvSpPr>
          <p:cNvPr id="64" name="テキスト ボックス 63">
            <a:extLst>
              <a:ext uri="{FF2B5EF4-FFF2-40B4-BE49-F238E27FC236}">
                <a16:creationId xmlns:a16="http://schemas.microsoft.com/office/drawing/2014/main" id="{380B5D35-E77B-7AC7-88DD-88C787EA8722}"/>
              </a:ext>
            </a:extLst>
          </p:cNvPr>
          <p:cNvSpPr txBox="1"/>
          <p:nvPr/>
        </p:nvSpPr>
        <p:spPr>
          <a:xfrm>
            <a:off x="4470265" y="3827364"/>
            <a:ext cx="234038" cy="184666"/>
          </a:xfrm>
          <a:prstGeom prst="rect">
            <a:avLst/>
          </a:prstGeom>
          <a:noFill/>
        </p:spPr>
        <p:txBody>
          <a:bodyPr wrap="none" lIns="0" tIns="0" rIns="0" bIns="0" rtlCol="0">
            <a:spAutoFit/>
          </a:bodyPr>
          <a:lstStyle/>
          <a:p>
            <a:r>
              <a:rPr kumimoji="1" lang="en-US" altLang="ja-JP" sz="1200" dirty="0">
                <a:solidFill>
                  <a:srgbClr val="C00000"/>
                </a:solidFill>
              </a:rPr>
              <a:t>Th1</a:t>
            </a:r>
            <a:endParaRPr kumimoji="1" lang="ja-JP" altLang="en-US" sz="1200" dirty="0">
              <a:solidFill>
                <a:srgbClr val="C00000"/>
              </a:solidFill>
            </a:endParaRPr>
          </a:p>
        </p:txBody>
      </p:sp>
      <p:sp>
        <p:nvSpPr>
          <p:cNvPr id="66" name="テキスト ボックス 65">
            <a:extLst>
              <a:ext uri="{FF2B5EF4-FFF2-40B4-BE49-F238E27FC236}">
                <a16:creationId xmlns:a16="http://schemas.microsoft.com/office/drawing/2014/main" id="{10B14237-F61E-B8FB-2F9E-1584735A786D}"/>
              </a:ext>
            </a:extLst>
          </p:cNvPr>
          <p:cNvSpPr txBox="1"/>
          <p:nvPr/>
        </p:nvSpPr>
        <p:spPr>
          <a:xfrm>
            <a:off x="7061069" y="5740789"/>
            <a:ext cx="234038" cy="184666"/>
          </a:xfrm>
          <a:prstGeom prst="rect">
            <a:avLst/>
          </a:prstGeom>
          <a:noFill/>
        </p:spPr>
        <p:txBody>
          <a:bodyPr wrap="none" lIns="0" tIns="0" rIns="0" bIns="0" rtlCol="0">
            <a:spAutoFit/>
          </a:bodyPr>
          <a:lstStyle/>
          <a:p>
            <a:r>
              <a:rPr kumimoji="1" lang="en-US" altLang="ja-JP" sz="1200" dirty="0">
                <a:solidFill>
                  <a:srgbClr val="C00000"/>
                </a:solidFill>
              </a:rPr>
              <a:t>Th2</a:t>
            </a:r>
            <a:endParaRPr kumimoji="1" lang="ja-JP" altLang="en-US" sz="1200" dirty="0">
              <a:solidFill>
                <a:srgbClr val="C00000"/>
              </a:solidFill>
            </a:endParaRPr>
          </a:p>
        </p:txBody>
      </p:sp>
      <p:sp>
        <p:nvSpPr>
          <p:cNvPr id="67" name="テキスト ボックス 66">
            <a:extLst>
              <a:ext uri="{FF2B5EF4-FFF2-40B4-BE49-F238E27FC236}">
                <a16:creationId xmlns:a16="http://schemas.microsoft.com/office/drawing/2014/main" id="{A4F75493-C958-AC95-8DCB-64353F0FEA77}"/>
              </a:ext>
            </a:extLst>
          </p:cNvPr>
          <p:cNvSpPr txBox="1"/>
          <p:nvPr/>
        </p:nvSpPr>
        <p:spPr>
          <a:xfrm>
            <a:off x="6623232" y="5312581"/>
            <a:ext cx="497252" cy="276999"/>
          </a:xfrm>
          <a:prstGeom prst="rect">
            <a:avLst/>
          </a:prstGeom>
          <a:noFill/>
        </p:spPr>
        <p:txBody>
          <a:bodyPr wrap="none" rtlCol="0">
            <a:spAutoFit/>
          </a:bodyPr>
          <a:lstStyle/>
          <a:p>
            <a:r>
              <a:rPr kumimoji="1" lang="en-US" altLang="ja-JP" sz="1200" dirty="0">
                <a:solidFill>
                  <a:srgbClr val="C00000"/>
                </a:solidFill>
              </a:rPr>
              <a:t>Th17</a:t>
            </a:r>
            <a:endParaRPr kumimoji="1" lang="ja-JP" altLang="en-US" sz="1200" dirty="0">
              <a:solidFill>
                <a:srgbClr val="C00000"/>
              </a:solidFill>
            </a:endParaRPr>
          </a:p>
        </p:txBody>
      </p:sp>
      <p:sp>
        <p:nvSpPr>
          <p:cNvPr id="70" name="テキスト ボックス 69">
            <a:extLst>
              <a:ext uri="{FF2B5EF4-FFF2-40B4-BE49-F238E27FC236}">
                <a16:creationId xmlns:a16="http://schemas.microsoft.com/office/drawing/2014/main" id="{9B82792B-587C-2A3B-784F-4AA06A9A5B22}"/>
              </a:ext>
            </a:extLst>
          </p:cNvPr>
          <p:cNvSpPr txBox="1"/>
          <p:nvPr/>
        </p:nvSpPr>
        <p:spPr>
          <a:xfrm>
            <a:off x="6248807" y="6185875"/>
            <a:ext cx="226024" cy="184666"/>
          </a:xfrm>
          <a:prstGeom prst="rect">
            <a:avLst/>
          </a:prstGeom>
          <a:noFill/>
        </p:spPr>
        <p:txBody>
          <a:bodyPr wrap="none" lIns="0" tIns="0" rIns="0" bIns="0" rtlCol="0">
            <a:spAutoFit/>
          </a:bodyPr>
          <a:lstStyle/>
          <a:p>
            <a:r>
              <a:rPr kumimoji="1" lang="en-US" altLang="ja-JP" sz="1200" dirty="0">
                <a:solidFill>
                  <a:srgbClr val="C00000"/>
                </a:solidFill>
              </a:rPr>
              <a:t>Th?</a:t>
            </a:r>
            <a:endParaRPr kumimoji="1" lang="ja-JP" altLang="en-US" sz="1200" dirty="0">
              <a:solidFill>
                <a:srgbClr val="C00000"/>
              </a:solidFill>
            </a:endParaRPr>
          </a:p>
        </p:txBody>
      </p:sp>
      <p:sp>
        <p:nvSpPr>
          <p:cNvPr id="71" name="テキスト ボックス 70">
            <a:extLst>
              <a:ext uri="{FF2B5EF4-FFF2-40B4-BE49-F238E27FC236}">
                <a16:creationId xmlns:a16="http://schemas.microsoft.com/office/drawing/2014/main" id="{301EB933-A860-3306-ACC1-D5C103EE4F54}"/>
              </a:ext>
            </a:extLst>
          </p:cNvPr>
          <p:cNvSpPr txBox="1"/>
          <p:nvPr/>
        </p:nvSpPr>
        <p:spPr>
          <a:xfrm>
            <a:off x="730158" y="90548"/>
            <a:ext cx="7750412" cy="707886"/>
          </a:xfrm>
          <a:prstGeom prst="rect">
            <a:avLst/>
          </a:prstGeom>
          <a:noFill/>
        </p:spPr>
        <p:txBody>
          <a:bodyPr wrap="square" rtlCol="0">
            <a:spAutoFit/>
          </a:bodyPr>
          <a:lstStyle/>
          <a:p>
            <a:r>
              <a:rPr kumimoji="1" lang="en-US" altLang="ja-JP" sz="2000" b="1" dirty="0">
                <a:solidFill>
                  <a:srgbClr val="C00000"/>
                </a:solidFill>
              </a:rPr>
              <a:t>Cell Sorter FACS </a:t>
            </a:r>
            <a:r>
              <a:rPr kumimoji="1" lang="en-US" altLang="ja-JP" sz="2000" b="1" dirty="0" err="1">
                <a:solidFill>
                  <a:srgbClr val="C00000"/>
                </a:solidFill>
              </a:rPr>
              <a:t>AriaIII</a:t>
            </a:r>
            <a:r>
              <a:rPr kumimoji="1" lang="en-US" altLang="ja-JP" sz="2000" b="1" dirty="0">
                <a:solidFill>
                  <a:srgbClr val="C00000"/>
                </a:solidFill>
              </a:rPr>
              <a:t> </a:t>
            </a:r>
            <a:r>
              <a:rPr kumimoji="1" lang="ja-JP" altLang="en-US" sz="2000" b="1" dirty="0">
                <a:solidFill>
                  <a:srgbClr val="C00000"/>
                </a:solidFill>
              </a:rPr>
              <a:t>を用いたペルパー</a:t>
            </a:r>
            <a:r>
              <a:rPr kumimoji="1" lang="en-US" altLang="ja-JP" sz="2000" b="1" dirty="0">
                <a:solidFill>
                  <a:srgbClr val="C00000"/>
                </a:solidFill>
              </a:rPr>
              <a:t>T</a:t>
            </a:r>
            <a:r>
              <a:rPr kumimoji="1" lang="ja-JP" altLang="en-US" sz="2000" b="1" dirty="0">
                <a:solidFill>
                  <a:srgbClr val="C00000"/>
                </a:solidFill>
              </a:rPr>
              <a:t>細胞サブセットの単離例と核内転写因子</a:t>
            </a:r>
            <a:r>
              <a:rPr kumimoji="1" lang="en-US" altLang="ja-JP" sz="2000" b="1" dirty="0">
                <a:solidFill>
                  <a:srgbClr val="C00000"/>
                </a:solidFill>
              </a:rPr>
              <a:t>qPCR</a:t>
            </a:r>
            <a:r>
              <a:rPr kumimoji="1" lang="ja-JP" altLang="en-US" sz="2000" b="1" dirty="0">
                <a:solidFill>
                  <a:srgbClr val="C00000"/>
                </a:solidFill>
              </a:rPr>
              <a:t>解析例</a:t>
            </a:r>
          </a:p>
        </p:txBody>
      </p:sp>
      <p:graphicFrame>
        <p:nvGraphicFramePr>
          <p:cNvPr id="2" name="グラフ 1">
            <a:extLst>
              <a:ext uri="{FF2B5EF4-FFF2-40B4-BE49-F238E27FC236}">
                <a16:creationId xmlns:a16="http://schemas.microsoft.com/office/drawing/2014/main" id="{0D03ECFC-CCBE-6F49-127F-14546BC41C94}"/>
              </a:ext>
            </a:extLst>
          </p:cNvPr>
          <p:cNvGraphicFramePr>
            <a:graphicFrameLocks/>
          </p:cNvGraphicFramePr>
          <p:nvPr>
            <p:extLst>
              <p:ext uri="{D42A27DB-BD31-4B8C-83A1-F6EECF244321}">
                <p14:modId xmlns:p14="http://schemas.microsoft.com/office/powerpoint/2010/main" val="1106715989"/>
              </p:ext>
            </p:extLst>
          </p:nvPr>
        </p:nvGraphicFramePr>
        <p:xfrm>
          <a:off x="1825562" y="3250445"/>
          <a:ext cx="1409706" cy="164835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 name="グラフ 2">
            <a:extLst>
              <a:ext uri="{FF2B5EF4-FFF2-40B4-BE49-F238E27FC236}">
                <a16:creationId xmlns:a16="http://schemas.microsoft.com/office/drawing/2014/main" id="{33AAF0F0-A221-49E4-8BA5-6EA9044EB9B1}"/>
              </a:ext>
            </a:extLst>
          </p:cNvPr>
          <p:cNvGraphicFramePr>
            <a:graphicFrameLocks/>
          </p:cNvGraphicFramePr>
          <p:nvPr>
            <p:extLst>
              <p:ext uri="{D42A27DB-BD31-4B8C-83A1-F6EECF244321}">
                <p14:modId xmlns:p14="http://schemas.microsoft.com/office/powerpoint/2010/main" val="2622274137"/>
              </p:ext>
            </p:extLst>
          </p:nvPr>
        </p:nvGraphicFramePr>
        <p:xfrm>
          <a:off x="51612" y="4895135"/>
          <a:ext cx="1563756" cy="15801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グラフ 3">
            <a:extLst>
              <a:ext uri="{FF2B5EF4-FFF2-40B4-BE49-F238E27FC236}">
                <a16:creationId xmlns:a16="http://schemas.microsoft.com/office/drawing/2014/main" id="{579FE8B5-C265-4417-AC8C-D9BBBF0199C1}"/>
              </a:ext>
            </a:extLst>
          </p:cNvPr>
          <p:cNvGraphicFramePr>
            <a:graphicFrameLocks/>
          </p:cNvGraphicFramePr>
          <p:nvPr>
            <p:extLst>
              <p:ext uri="{D42A27DB-BD31-4B8C-83A1-F6EECF244321}">
                <p14:modId xmlns:p14="http://schemas.microsoft.com/office/powerpoint/2010/main" val="2726687981"/>
              </p:ext>
            </p:extLst>
          </p:nvPr>
        </p:nvGraphicFramePr>
        <p:xfrm>
          <a:off x="1793189" y="4895135"/>
          <a:ext cx="1489977" cy="1580198"/>
        </p:xfrm>
        <a:graphic>
          <a:graphicData uri="http://schemas.openxmlformats.org/drawingml/2006/chart">
            <c:chart xmlns:c="http://schemas.openxmlformats.org/drawingml/2006/chart" xmlns:r="http://schemas.openxmlformats.org/officeDocument/2006/relationships" r:id="rId12"/>
          </a:graphicData>
        </a:graphic>
      </p:graphicFrame>
      <p:sp>
        <p:nvSpPr>
          <p:cNvPr id="5" name="テキスト ボックス 4">
            <a:extLst>
              <a:ext uri="{FF2B5EF4-FFF2-40B4-BE49-F238E27FC236}">
                <a16:creationId xmlns:a16="http://schemas.microsoft.com/office/drawing/2014/main" id="{F7A63ECF-201C-C632-9299-9F14D25C9F95}"/>
              </a:ext>
            </a:extLst>
          </p:cNvPr>
          <p:cNvSpPr txBox="1"/>
          <p:nvPr/>
        </p:nvSpPr>
        <p:spPr>
          <a:xfrm>
            <a:off x="2689098" y="3412886"/>
            <a:ext cx="407099" cy="184666"/>
          </a:xfrm>
          <a:prstGeom prst="rect">
            <a:avLst/>
          </a:prstGeom>
          <a:noFill/>
        </p:spPr>
        <p:txBody>
          <a:bodyPr wrap="none" lIns="0" tIns="0" rIns="0" bIns="0" rtlCol="0">
            <a:spAutoFit/>
          </a:bodyPr>
          <a:lstStyle/>
          <a:p>
            <a:r>
              <a:rPr kumimoji="1" lang="en-US" altLang="ja-JP" sz="1200" dirty="0">
                <a:solidFill>
                  <a:srgbClr val="C00000"/>
                </a:solidFill>
              </a:rPr>
              <a:t>GATA3</a:t>
            </a:r>
            <a:endParaRPr kumimoji="1" lang="ja-JP" altLang="en-US" sz="1200" dirty="0">
              <a:solidFill>
                <a:srgbClr val="C00000"/>
              </a:solidFill>
            </a:endParaRPr>
          </a:p>
        </p:txBody>
      </p:sp>
      <p:sp>
        <p:nvSpPr>
          <p:cNvPr id="6" name="テキスト ボックス 5">
            <a:extLst>
              <a:ext uri="{FF2B5EF4-FFF2-40B4-BE49-F238E27FC236}">
                <a16:creationId xmlns:a16="http://schemas.microsoft.com/office/drawing/2014/main" id="{CD0C7279-A84F-29DF-5330-1D1D89549B2C}"/>
              </a:ext>
            </a:extLst>
          </p:cNvPr>
          <p:cNvSpPr txBox="1"/>
          <p:nvPr/>
        </p:nvSpPr>
        <p:spPr>
          <a:xfrm>
            <a:off x="1116713" y="5084880"/>
            <a:ext cx="415307" cy="184666"/>
          </a:xfrm>
          <a:prstGeom prst="rect">
            <a:avLst/>
          </a:prstGeom>
          <a:noFill/>
        </p:spPr>
        <p:txBody>
          <a:bodyPr wrap="none" lIns="0" tIns="0" rIns="0" bIns="0" rtlCol="0">
            <a:spAutoFit/>
          </a:bodyPr>
          <a:lstStyle/>
          <a:p>
            <a:r>
              <a:rPr kumimoji="1" lang="en-US" altLang="ja-JP" sz="1200" dirty="0" err="1">
                <a:solidFill>
                  <a:srgbClr val="C00000"/>
                </a:solidFill>
              </a:rPr>
              <a:t>RORgT</a:t>
            </a:r>
            <a:endParaRPr kumimoji="1" lang="ja-JP" altLang="en-US" sz="1200" dirty="0">
              <a:solidFill>
                <a:srgbClr val="C00000"/>
              </a:solidFill>
            </a:endParaRPr>
          </a:p>
        </p:txBody>
      </p:sp>
      <p:sp>
        <p:nvSpPr>
          <p:cNvPr id="7" name="テキスト ボックス 6">
            <a:extLst>
              <a:ext uri="{FF2B5EF4-FFF2-40B4-BE49-F238E27FC236}">
                <a16:creationId xmlns:a16="http://schemas.microsoft.com/office/drawing/2014/main" id="{17BCB059-C3EE-C176-28CF-2DCAF8506BB3}"/>
              </a:ext>
            </a:extLst>
          </p:cNvPr>
          <p:cNvSpPr txBox="1"/>
          <p:nvPr/>
        </p:nvSpPr>
        <p:spPr>
          <a:xfrm>
            <a:off x="2342330" y="5067471"/>
            <a:ext cx="405817" cy="184666"/>
          </a:xfrm>
          <a:prstGeom prst="rect">
            <a:avLst/>
          </a:prstGeom>
          <a:noFill/>
        </p:spPr>
        <p:txBody>
          <a:bodyPr wrap="none" lIns="0" tIns="0" rIns="0" bIns="0" rtlCol="0">
            <a:spAutoFit/>
          </a:bodyPr>
          <a:lstStyle/>
          <a:p>
            <a:r>
              <a:rPr kumimoji="1" lang="en-US" altLang="ja-JP" sz="1200" dirty="0">
                <a:solidFill>
                  <a:srgbClr val="C00000"/>
                </a:solidFill>
              </a:rPr>
              <a:t>FOXP3</a:t>
            </a:r>
            <a:endParaRPr kumimoji="1" lang="ja-JP" altLang="en-US" sz="1200" dirty="0">
              <a:solidFill>
                <a:srgbClr val="C00000"/>
              </a:solidFill>
            </a:endParaRPr>
          </a:p>
        </p:txBody>
      </p:sp>
      <p:graphicFrame>
        <p:nvGraphicFramePr>
          <p:cNvPr id="8" name="グラフ 7">
            <a:extLst>
              <a:ext uri="{FF2B5EF4-FFF2-40B4-BE49-F238E27FC236}">
                <a16:creationId xmlns:a16="http://schemas.microsoft.com/office/drawing/2014/main" id="{69B4D5EF-508C-4811-83D4-F693F0A5F6A0}"/>
              </a:ext>
            </a:extLst>
          </p:cNvPr>
          <p:cNvGraphicFramePr>
            <a:graphicFrameLocks/>
          </p:cNvGraphicFramePr>
          <p:nvPr>
            <p:extLst>
              <p:ext uri="{D42A27DB-BD31-4B8C-83A1-F6EECF244321}">
                <p14:modId xmlns:p14="http://schemas.microsoft.com/office/powerpoint/2010/main" val="2655140820"/>
              </p:ext>
            </p:extLst>
          </p:nvPr>
        </p:nvGraphicFramePr>
        <p:xfrm>
          <a:off x="98058" y="3205119"/>
          <a:ext cx="1595763" cy="1648357"/>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a:extLst>
              <a:ext uri="{FF2B5EF4-FFF2-40B4-BE49-F238E27FC236}">
                <a16:creationId xmlns:a16="http://schemas.microsoft.com/office/drawing/2014/main" id="{6920B6AC-7C25-EFD0-E4E9-B99908E3287D}"/>
              </a:ext>
            </a:extLst>
          </p:cNvPr>
          <p:cNvSpPr txBox="1"/>
          <p:nvPr/>
        </p:nvSpPr>
        <p:spPr>
          <a:xfrm>
            <a:off x="1119110" y="3382494"/>
            <a:ext cx="329386" cy="184666"/>
          </a:xfrm>
          <a:prstGeom prst="rect">
            <a:avLst/>
          </a:prstGeom>
          <a:noFill/>
        </p:spPr>
        <p:txBody>
          <a:bodyPr wrap="none" lIns="0" tIns="0" rIns="0" bIns="0" rtlCol="0">
            <a:spAutoFit/>
          </a:bodyPr>
          <a:lstStyle/>
          <a:p>
            <a:r>
              <a:rPr kumimoji="1" lang="en-US" altLang="ja-JP" sz="1200" dirty="0">
                <a:solidFill>
                  <a:srgbClr val="C00000"/>
                </a:solidFill>
              </a:rPr>
              <a:t>T-bet</a:t>
            </a:r>
            <a:endParaRPr kumimoji="1" lang="ja-JP" altLang="en-US" sz="1200" dirty="0">
              <a:solidFill>
                <a:srgbClr val="C00000"/>
              </a:solidFill>
            </a:endParaRPr>
          </a:p>
        </p:txBody>
      </p:sp>
      <p:sp>
        <p:nvSpPr>
          <p:cNvPr id="12" name="テキスト ボックス 11">
            <a:extLst>
              <a:ext uri="{FF2B5EF4-FFF2-40B4-BE49-F238E27FC236}">
                <a16:creationId xmlns:a16="http://schemas.microsoft.com/office/drawing/2014/main" id="{38DF0A3F-CEF1-D58F-B987-9C318C963D0A}"/>
              </a:ext>
            </a:extLst>
          </p:cNvPr>
          <p:cNvSpPr txBox="1"/>
          <p:nvPr/>
        </p:nvSpPr>
        <p:spPr>
          <a:xfrm>
            <a:off x="3634059" y="4944710"/>
            <a:ext cx="2173947" cy="830997"/>
          </a:xfrm>
          <a:prstGeom prst="rect">
            <a:avLst/>
          </a:prstGeom>
          <a:noFill/>
        </p:spPr>
        <p:txBody>
          <a:bodyPr wrap="square" rtlCol="0">
            <a:spAutoFit/>
          </a:bodyPr>
          <a:lstStyle/>
          <a:p>
            <a:pPr algn="just"/>
            <a:r>
              <a:rPr kumimoji="1" lang="en-US" altLang="ja-JP" sz="1200" dirty="0" err="1"/>
              <a:t>AriaIII</a:t>
            </a:r>
            <a:r>
              <a:rPr kumimoji="1" lang="ja-JP" altLang="en-US" sz="1200" dirty="0"/>
              <a:t> は</a:t>
            </a:r>
            <a:r>
              <a:rPr kumimoji="1" lang="en-US" altLang="ja-JP" sz="1200" dirty="0"/>
              <a:t>Near UV</a:t>
            </a:r>
            <a:r>
              <a:rPr kumimoji="1" lang="ja-JP" altLang="en-US" sz="1200" dirty="0"/>
              <a:t>レーザーを用いて励起するため、</a:t>
            </a:r>
            <a:r>
              <a:rPr kumimoji="1" lang="en-US" altLang="ja-JP" sz="1200" dirty="0"/>
              <a:t>BV421</a:t>
            </a:r>
            <a:r>
              <a:rPr kumimoji="1" lang="ja-JP" altLang="en-US" sz="1200" dirty="0"/>
              <a:t>の蛍光が</a:t>
            </a:r>
            <a:r>
              <a:rPr kumimoji="1" lang="en-US" altLang="ja-JP" sz="1200" dirty="0"/>
              <a:t>UV</a:t>
            </a:r>
            <a:r>
              <a:rPr kumimoji="1" lang="ja-JP" altLang="en-US" sz="1200" dirty="0"/>
              <a:t>レーザーを用いた場合に比べ、弱くなる</a:t>
            </a:r>
          </a:p>
        </p:txBody>
      </p:sp>
      <p:sp>
        <p:nvSpPr>
          <p:cNvPr id="16" name="テキスト ボックス 15">
            <a:extLst>
              <a:ext uri="{FF2B5EF4-FFF2-40B4-BE49-F238E27FC236}">
                <a16:creationId xmlns:a16="http://schemas.microsoft.com/office/drawing/2014/main" id="{3F73E46E-36E6-4881-F994-302033BFC9BC}"/>
              </a:ext>
            </a:extLst>
          </p:cNvPr>
          <p:cNvSpPr txBox="1"/>
          <p:nvPr/>
        </p:nvSpPr>
        <p:spPr>
          <a:xfrm>
            <a:off x="7909446" y="1658534"/>
            <a:ext cx="1040412" cy="369332"/>
          </a:xfrm>
          <a:prstGeom prst="rect">
            <a:avLst/>
          </a:prstGeom>
          <a:noFill/>
        </p:spPr>
        <p:txBody>
          <a:bodyPr wrap="square" lIns="0" tIns="0" rIns="0" bIns="0" rtlCol="0">
            <a:spAutoFit/>
          </a:bodyPr>
          <a:lstStyle/>
          <a:p>
            <a:r>
              <a:rPr kumimoji="1" lang="en-US" altLang="ja-JP" sz="1200" dirty="0">
                <a:solidFill>
                  <a:srgbClr val="C00000"/>
                </a:solidFill>
              </a:rPr>
              <a:t>Treg</a:t>
            </a:r>
            <a:r>
              <a:rPr kumimoji="1" lang="ja-JP" altLang="en-US" sz="1200" dirty="0">
                <a:solidFill>
                  <a:srgbClr val="C00000"/>
                </a:solidFill>
              </a:rPr>
              <a:t> と</a:t>
            </a:r>
            <a:r>
              <a:rPr kumimoji="1" lang="en-US" altLang="ja-JP" sz="1200" dirty="0" err="1">
                <a:solidFill>
                  <a:srgbClr val="C00000"/>
                </a:solidFill>
              </a:rPr>
              <a:t>Tconv</a:t>
            </a:r>
            <a:r>
              <a:rPr kumimoji="1" lang="en-US" altLang="ja-JP" sz="1200" dirty="0">
                <a:solidFill>
                  <a:srgbClr val="C00000"/>
                </a:solidFill>
              </a:rPr>
              <a:t> </a:t>
            </a:r>
            <a:r>
              <a:rPr kumimoji="1" lang="ja-JP" altLang="en-US" sz="1200" dirty="0">
                <a:solidFill>
                  <a:srgbClr val="C00000"/>
                </a:solidFill>
              </a:rPr>
              <a:t>をまず分ける</a:t>
            </a:r>
          </a:p>
        </p:txBody>
      </p:sp>
      <p:sp>
        <p:nvSpPr>
          <p:cNvPr id="39" name="テキスト ボックス 38">
            <a:extLst>
              <a:ext uri="{FF2B5EF4-FFF2-40B4-BE49-F238E27FC236}">
                <a16:creationId xmlns:a16="http://schemas.microsoft.com/office/drawing/2014/main" id="{DC11C3E4-200B-F3DF-1EDC-BA049551934E}"/>
              </a:ext>
            </a:extLst>
          </p:cNvPr>
          <p:cNvSpPr txBox="1"/>
          <p:nvPr/>
        </p:nvSpPr>
        <p:spPr>
          <a:xfrm>
            <a:off x="7929324" y="2476533"/>
            <a:ext cx="449448" cy="184666"/>
          </a:xfrm>
          <a:prstGeom prst="rect">
            <a:avLst/>
          </a:prstGeom>
          <a:noFill/>
        </p:spPr>
        <p:txBody>
          <a:bodyPr wrap="square" lIns="0" tIns="0" rIns="0" bIns="0" rtlCol="0">
            <a:spAutoFit/>
          </a:bodyPr>
          <a:lstStyle/>
          <a:p>
            <a:r>
              <a:rPr kumimoji="1" lang="en-US" altLang="ja-JP" sz="1200" dirty="0" err="1">
                <a:solidFill>
                  <a:srgbClr val="C00000"/>
                </a:solidFill>
              </a:rPr>
              <a:t>Tconv</a:t>
            </a:r>
            <a:endParaRPr kumimoji="1" lang="ja-JP" altLang="en-US" sz="1200" dirty="0">
              <a:solidFill>
                <a:srgbClr val="C00000"/>
              </a:solidFill>
            </a:endParaRPr>
          </a:p>
        </p:txBody>
      </p:sp>
      <p:sp>
        <p:nvSpPr>
          <p:cNvPr id="41" name="テキスト ボックス 40">
            <a:extLst>
              <a:ext uri="{FF2B5EF4-FFF2-40B4-BE49-F238E27FC236}">
                <a16:creationId xmlns:a16="http://schemas.microsoft.com/office/drawing/2014/main" id="{3457038D-2BFF-6E07-EA05-FB3F56840917}"/>
              </a:ext>
            </a:extLst>
          </p:cNvPr>
          <p:cNvSpPr txBox="1"/>
          <p:nvPr/>
        </p:nvSpPr>
        <p:spPr>
          <a:xfrm>
            <a:off x="8500481" y="2476533"/>
            <a:ext cx="314874" cy="184666"/>
          </a:xfrm>
          <a:prstGeom prst="rect">
            <a:avLst/>
          </a:prstGeom>
          <a:noFill/>
        </p:spPr>
        <p:txBody>
          <a:bodyPr wrap="square" lIns="0" tIns="0" rIns="0" bIns="0" rtlCol="0">
            <a:spAutoFit/>
          </a:bodyPr>
          <a:lstStyle/>
          <a:p>
            <a:r>
              <a:rPr kumimoji="1" lang="en-US" altLang="ja-JP" sz="1200" dirty="0">
                <a:solidFill>
                  <a:srgbClr val="C00000"/>
                </a:solidFill>
              </a:rPr>
              <a:t>Treg</a:t>
            </a:r>
            <a:endParaRPr kumimoji="1" lang="ja-JP" altLang="en-US" sz="1200" dirty="0">
              <a:solidFill>
                <a:srgbClr val="C00000"/>
              </a:solidFill>
            </a:endParaRPr>
          </a:p>
        </p:txBody>
      </p:sp>
      <p:cxnSp>
        <p:nvCxnSpPr>
          <p:cNvPr id="44" name="直線コネクタ 43">
            <a:extLst>
              <a:ext uri="{FF2B5EF4-FFF2-40B4-BE49-F238E27FC236}">
                <a16:creationId xmlns:a16="http://schemas.microsoft.com/office/drawing/2014/main" id="{588BCE0B-27BB-B934-5926-FA9B5567BDA5}"/>
              </a:ext>
            </a:extLst>
          </p:cNvPr>
          <p:cNvCxnSpPr>
            <a:cxnSpLocks/>
          </p:cNvCxnSpPr>
          <p:nvPr/>
        </p:nvCxnSpPr>
        <p:spPr>
          <a:xfrm>
            <a:off x="8361007" y="2027724"/>
            <a:ext cx="0" cy="3217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F5A8D17-62CC-9D63-6DA3-B749E3BA625F}"/>
              </a:ext>
            </a:extLst>
          </p:cNvPr>
          <p:cNvCxnSpPr>
            <a:cxnSpLocks/>
          </p:cNvCxnSpPr>
          <p:nvPr/>
        </p:nvCxnSpPr>
        <p:spPr>
          <a:xfrm>
            <a:off x="8157960" y="2343430"/>
            <a:ext cx="43161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214D806-BF45-490A-D241-1F36F4DB157D}"/>
              </a:ext>
            </a:extLst>
          </p:cNvPr>
          <p:cNvCxnSpPr>
            <a:cxnSpLocks/>
          </p:cNvCxnSpPr>
          <p:nvPr/>
        </p:nvCxnSpPr>
        <p:spPr>
          <a:xfrm>
            <a:off x="8156844" y="2343430"/>
            <a:ext cx="0" cy="754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26E6CCA2-25D4-5D57-67DF-1838F237E8E9}"/>
              </a:ext>
            </a:extLst>
          </p:cNvPr>
          <p:cNvCxnSpPr>
            <a:cxnSpLocks/>
          </p:cNvCxnSpPr>
          <p:nvPr/>
        </p:nvCxnSpPr>
        <p:spPr>
          <a:xfrm>
            <a:off x="8587536" y="2343432"/>
            <a:ext cx="0" cy="754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61134A7-0ACF-F963-F227-7ABCCB5934B6}"/>
              </a:ext>
            </a:extLst>
          </p:cNvPr>
          <p:cNvCxnSpPr>
            <a:cxnSpLocks/>
          </p:cNvCxnSpPr>
          <p:nvPr/>
        </p:nvCxnSpPr>
        <p:spPr>
          <a:xfrm>
            <a:off x="8065243" y="2721645"/>
            <a:ext cx="0" cy="15062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4EB33F96-2F28-F740-4C40-B967640A0181}"/>
              </a:ext>
            </a:extLst>
          </p:cNvPr>
          <p:cNvCxnSpPr>
            <a:cxnSpLocks/>
          </p:cNvCxnSpPr>
          <p:nvPr/>
        </p:nvCxnSpPr>
        <p:spPr>
          <a:xfrm>
            <a:off x="8068867" y="3031591"/>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B189ED00-EDCA-A2D5-BF65-6A2228F564AC}"/>
              </a:ext>
            </a:extLst>
          </p:cNvPr>
          <p:cNvCxnSpPr>
            <a:cxnSpLocks/>
          </p:cNvCxnSpPr>
          <p:nvPr/>
        </p:nvCxnSpPr>
        <p:spPr>
          <a:xfrm>
            <a:off x="8065243" y="4218129"/>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453D9E7-244F-1B38-B578-2A082242D9FC}"/>
              </a:ext>
            </a:extLst>
          </p:cNvPr>
          <p:cNvCxnSpPr>
            <a:cxnSpLocks/>
          </p:cNvCxnSpPr>
          <p:nvPr/>
        </p:nvCxnSpPr>
        <p:spPr>
          <a:xfrm>
            <a:off x="8062243" y="3435779"/>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7FC0B32-F0B4-6BE7-927D-D4872C966E9C}"/>
              </a:ext>
            </a:extLst>
          </p:cNvPr>
          <p:cNvCxnSpPr>
            <a:cxnSpLocks/>
          </p:cNvCxnSpPr>
          <p:nvPr/>
        </p:nvCxnSpPr>
        <p:spPr>
          <a:xfrm>
            <a:off x="8062243" y="3813461"/>
            <a:ext cx="213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864615F9-0C32-C796-6B20-19321EB2BA12}"/>
              </a:ext>
            </a:extLst>
          </p:cNvPr>
          <p:cNvSpPr txBox="1"/>
          <p:nvPr/>
        </p:nvSpPr>
        <p:spPr>
          <a:xfrm>
            <a:off x="8361007" y="2929187"/>
            <a:ext cx="234038" cy="184666"/>
          </a:xfrm>
          <a:prstGeom prst="rect">
            <a:avLst/>
          </a:prstGeom>
          <a:noFill/>
        </p:spPr>
        <p:txBody>
          <a:bodyPr wrap="none" lIns="0" tIns="0" rIns="0" bIns="0" rtlCol="0">
            <a:spAutoFit/>
          </a:bodyPr>
          <a:lstStyle/>
          <a:p>
            <a:r>
              <a:rPr kumimoji="1" lang="en-US" altLang="ja-JP" sz="1200" dirty="0">
                <a:solidFill>
                  <a:srgbClr val="C00000"/>
                </a:solidFill>
              </a:rPr>
              <a:t>Th1</a:t>
            </a:r>
            <a:endParaRPr kumimoji="1" lang="ja-JP" altLang="en-US" sz="1200" dirty="0">
              <a:solidFill>
                <a:srgbClr val="C00000"/>
              </a:solidFill>
            </a:endParaRPr>
          </a:p>
        </p:txBody>
      </p:sp>
      <p:sp>
        <p:nvSpPr>
          <p:cNvPr id="75" name="テキスト ボックス 74">
            <a:extLst>
              <a:ext uri="{FF2B5EF4-FFF2-40B4-BE49-F238E27FC236}">
                <a16:creationId xmlns:a16="http://schemas.microsoft.com/office/drawing/2014/main" id="{57812883-52CD-5485-9C4F-0B05BD501E61}"/>
              </a:ext>
            </a:extLst>
          </p:cNvPr>
          <p:cNvSpPr txBox="1"/>
          <p:nvPr/>
        </p:nvSpPr>
        <p:spPr>
          <a:xfrm>
            <a:off x="8373767" y="3330324"/>
            <a:ext cx="234038" cy="184666"/>
          </a:xfrm>
          <a:prstGeom prst="rect">
            <a:avLst/>
          </a:prstGeom>
          <a:noFill/>
        </p:spPr>
        <p:txBody>
          <a:bodyPr wrap="none" lIns="0" tIns="0" rIns="0" bIns="0" rtlCol="0">
            <a:spAutoFit/>
          </a:bodyPr>
          <a:lstStyle/>
          <a:p>
            <a:r>
              <a:rPr kumimoji="1" lang="en-US" altLang="ja-JP" sz="1200" dirty="0">
                <a:solidFill>
                  <a:srgbClr val="C00000"/>
                </a:solidFill>
              </a:rPr>
              <a:t>Th2</a:t>
            </a:r>
            <a:endParaRPr kumimoji="1" lang="ja-JP" altLang="en-US" sz="1200" dirty="0">
              <a:solidFill>
                <a:srgbClr val="C00000"/>
              </a:solidFill>
            </a:endParaRPr>
          </a:p>
        </p:txBody>
      </p:sp>
      <p:sp>
        <p:nvSpPr>
          <p:cNvPr id="76" name="テキスト ボックス 75">
            <a:extLst>
              <a:ext uri="{FF2B5EF4-FFF2-40B4-BE49-F238E27FC236}">
                <a16:creationId xmlns:a16="http://schemas.microsoft.com/office/drawing/2014/main" id="{838206CB-4EB7-8A57-CBE0-8403BCCB0539}"/>
              </a:ext>
            </a:extLst>
          </p:cNvPr>
          <p:cNvSpPr txBox="1"/>
          <p:nvPr/>
        </p:nvSpPr>
        <p:spPr>
          <a:xfrm>
            <a:off x="8261272" y="3686150"/>
            <a:ext cx="497252" cy="276999"/>
          </a:xfrm>
          <a:prstGeom prst="rect">
            <a:avLst/>
          </a:prstGeom>
          <a:noFill/>
        </p:spPr>
        <p:txBody>
          <a:bodyPr wrap="none" rtlCol="0">
            <a:spAutoFit/>
          </a:bodyPr>
          <a:lstStyle/>
          <a:p>
            <a:r>
              <a:rPr kumimoji="1" lang="en-US" altLang="ja-JP" sz="1200" dirty="0">
                <a:solidFill>
                  <a:srgbClr val="C00000"/>
                </a:solidFill>
              </a:rPr>
              <a:t>Th17</a:t>
            </a:r>
            <a:endParaRPr kumimoji="1" lang="ja-JP" altLang="en-US" sz="1200" dirty="0">
              <a:solidFill>
                <a:srgbClr val="C00000"/>
              </a:solidFill>
            </a:endParaRPr>
          </a:p>
        </p:txBody>
      </p:sp>
      <p:sp>
        <p:nvSpPr>
          <p:cNvPr id="77" name="テキスト ボックス 76">
            <a:extLst>
              <a:ext uri="{FF2B5EF4-FFF2-40B4-BE49-F238E27FC236}">
                <a16:creationId xmlns:a16="http://schemas.microsoft.com/office/drawing/2014/main" id="{5E07A502-1679-F11E-F05D-DC19BC232D58}"/>
              </a:ext>
            </a:extLst>
          </p:cNvPr>
          <p:cNvSpPr txBox="1"/>
          <p:nvPr/>
        </p:nvSpPr>
        <p:spPr>
          <a:xfrm>
            <a:off x="8369021" y="4117750"/>
            <a:ext cx="226024" cy="184666"/>
          </a:xfrm>
          <a:prstGeom prst="rect">
            <a:avLst/>
          </a:prstGeom>
          <a:noFill/>
        </p:spPr>
        <p:txBody>
          <a:bodyPr wrap="none" lIns="0" tIns="0" rIns="0" bIns="0" rtlCol="0">
            <a:spAutoFit/>
          </a:bodyPr>
          <a:lstStyle/>
          <a:p>
            <a:r>
              <a:rPr kumimoji="1" lang="en-US" altLang="ja-JP" sz="1200" dirty="0">
                <a:solidFill>
                  <a:srgbClr val="C00000"/>
                </a:solidFill>
              </a:rPr>
              <a:t>Th?</a:t>
            </a:r>
            <a:endParaRPr kumimoji="1" lang="ja-JP" altLang="en-US" sz="1200" dirty="0">
              <a:solidFill>
                <a:srgbClr val="C00000"/>
              </a:solidFill>
            </a:endParaRPr>
          </a:p>
        </p:txBody>
      </p:sp>
      <p:sp>
        <p:nvSpPr>
          <p:cNvPr id="79" name="テキスト ボックス 78">
            <a:extLst>
              <a:ext uri="{FF2B5EF4-FFF2-40B4-BE49-F238E27FC236}">
                <a16:creationId xmlns:a16="http://schemas.microsoft.com/office/drawing/2014/main" id="{5794E516-DF7B-CB82-806E-B10F0EEFBB22}"/>
              </a:ext>
            </a:extLst>
          </p:cNvPr>
          <p:cNvSpPr txBox="1"/>
          <p:nvPr/>
        </p:nvSpPr>
        <p:spPr>
          <a:xfrm>
            <a:off x="7763308" y="4385880"/>
            <a:ext cx="1351458" cy="553998"/>
          </a:xfrm>
          <a:prstGeom prst="rect">
            <a:avLst/>
          </a:prstGeom>
          <a:noFill/>
        </p:spPr>
        <p:txBody>
          <a:bodyPr wrap="square" lIns="0" tIns="0" rIns="0" bIns="0" rtlCol="0">
            <a:spAutoFit/>
          </a:bodyPr>
          <a:lstStyle/>
          <a:p>
            <a:r>
              <a:rPr kumimoji="1" lang="en-US" altLang="ja-JP" sz="1200" dirty="0" err="1">
                <a:solidFill>
                  <a:srgbClr val="C00000"/>
                </a:solidFill>
              </a:rPr>
              <a:t>Tconv</a:t>
            </a:r>
            <a:r>
              <a:rPr kumimoji="1" lang="ja-JP" altLang="en-US" sz="1200" dirty="0">
                <a:solidFill>
                  <a:srgbClr val="C00000"/>
                </a:solidFill>
              </a:rPr>
              <a:t> 分画を</a:t>
            </a:r>
            <a:r>
              <a:rPr kumimoji="1" lang="en-US" altLang="ja-JP" sz="1200" dirty="0">
                <a:solidFill>
                  <a:srgbClr val="C00000"/>
                </a:solidFill>
              </a:rPr>
              <a:t>4</a:t>
            </a:r>
            <a:r>
              <a:rPr kumimoji="1" lang="ja-JP" altLang="en-US" sz="1200" dirty="0">
                <a:solidFill>
                  <a:srgbClr val="C00000"/>
                </a:solidFill>
              </a:rPr>
              <a:t>分画</a:t>
            </a:r>
            <a:endParaRPr kumimoji="1" lang="en-US" altLang="ja-JP" sz="1200" dirty="0">
              <a:solidFill>
                <a:srgbClr val="C00000"/>
              </a:solidFill>
            </a:endParaRPr>
          </a:p>
          <a:p>
            <a:r>
              <a:rPr kumimoji="1" lang="en-US" altLang="ja-JP" sz="1200" dirty="0">
                <a:solidFill>
                  <a:srgbClr val="C00000"/>
                </a:solidFill>
              </a:rPr>
              <a:t>(Th1, Th2, Th17,Th?)</a:t>
            </a:r>
            <a:r>
              <a:rPr kumimoji="1" lang="ja-JP" altLang="en-US" sz="1200" dirty="0">
                <a:solidFill>
                  <a:srgbClr val="C00000"/>
                </a:solidFill>
              </a:rPr>
              <a:t>に分ける</a:t>
            </a:r>
          </a:p>
        </p:txBody>
      </p:sp>
    </p:spTree>
    <p:extLst>
      <p:ext uri="{BB962C8B-B14F-4D97-AF65-F5344CB8AC3E}">
        <p14:creationId xmlns:p14="http://schemas.microsoft.com/office/powerpoint/2010/main" val="41251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6A4A02-8CCB-7DAF-A696-A5EE6E5694BD}"/>
              </a:ext>
            </a:extLst>
          </p:cNvPr>
          <p:cNvPicPr>
            <a:picLocks noChangeAspect="1"/>
          </p:cNvPicPr>
          <p:nvPr/>
        </p:nvPicPr>
        <p:blipFill>
          <a:blip r:embed="rId2"/>
          <a:stretch>
            <a:fillRect/>
          </a:stretch>
        </p:blipFill>
        <p:spPr>
          <a:xfrm>
            <a:off x="1251502" y="543344"/>
            <a:ext cx="1445821" cy="1377190"/>
          </a:xfrm>
          <a:prstGeom prst="rect">
            <a:avLst/>
          </a:prstGeom>
        </p:spPr>
      </p:pic>
      <p:pic>
        <p:nvPicPr>
          <p:cNvPr id="7" name="図 6">
            <a:extLst>
              <a:ext uri="{FF2B5EF4-FFF2-40B4-BE49-F238E27FC236}">
                <a16:creationId xmlns:a16="http://schemas.microsoft.com/office/drawing/2014/main" id="{389AE96E-6EE1-965E-167A-6BBE86A7A55F}"/>
              </a:ext>
            </a:extLst>
          </p:cNvPr>
          <p:cNvPicPr>
            <a:picLocks noChangeAspect="1"/>
          </p:cNvPicPr>
          <p:nvPr/>
        </p:nvPicPr>
        <p:blipFill>
          <a:blip r:embed="rId3"/>
          <a:stretch>
            <a:fillRect/>
          </a:stretch>
        </p:blipFill>
        <p:spPr>
          <a:xfrm>
            <a:off x="2939708" y="554892"/>
            <a:ext cx="1445821" cy="1390390"/>
          </a:xfrm>
          <a:prstGeom prst="rect">
            <a:avLst/>
          </a:prstGeom>
        </p:spPr>
      </p:pic>
      <p:pic>
        <p:nvPicPr>
          <p:cNvPr id="9" name="図 8">
            <a:extLst>
              <a:ext uri="{FF2B5EF4-FFF2-40B4-BE49-F238E27FC236}">
                <a16:creationId xmlns:a16="http://schemas.microsoft.com/office/drawing/2014/main" id="{3B588F1B-3FEF-E2C4-DBD5-9A5524A263A0}"/>
              </a:ext>
            </a:extLst>
          </p:cNvPr>
          <p:cNvPicPr>
            <a:picLocks noChangeAspect="1"/>
          </p:cNvPicPr>
          <p:nvPr/>
        </p:nvPicPr>
        <p:blipFill>
          <a:blip r:embed="rId4"/>
          <a:stretch>
            <a:fillRect/>
          </a:stretch>
        </p:blipFill>
        <p:spPr>
          <a:xfrm>
            <a:off x="4684228" y="554892"/>
            <a:ext cx="1445821" cy="1390390"/>
          </a:xfrm>
          <a:prstGeom prst="rect">
            <a:avLst/>
          </a:prstGeom>
        </p:spPr>
      </p:pic>
      <p:pic>
        <p:nvPicPr>
          <p:cNvPr id="11" name="図 10">
            <a:extLst>
              <a:ext uri="{FF2B5EF4-FFF2-40B4-BE49-F238E27FC236}">
                <a16:creationId xmlns:a16="http://schemas.microsoft.com/office/drawing/2014/main" id="{42BCC0E2-6AD8-5489-8477-87B88A1A1ED3}"/>
              </a:ext>
            </a:extLst>
          </p:cNvPr>
          <p:cNvPicPr>
            <a:picLocks noChangeAspect="1"/>
          </p:cNvPicPr>
          <p:nvPr/>
        </p:nvPicPr>
        <p:blipFill>
          <a:blip r:embed="rId5"/>
          <a:stretch>
            <a:fillRect/>
          </a:stretch>
        </p:blipFill>
        <p:spPr>
          <a:xfrm>
            <a:off x="6626295" y="554892"/>
            <a:ext cx="1445821" cy="1413487"/>
          </a:xfrm>
          <a:prstGeom prst="rect">
            <a:avLst/>
          </a:prstGeom>
        </p:spPr>
      </p:pic>
      <p:sp>
        <p:nvSpPr>
          <p:cNvPr id="12" name="テキスト ボックス 11">
            <a:extLst>
              <a:ext uri="{FF2B5EF4-FFF2-40B4-BE49-F238E27FC236}">
                <a16:creationId xmlns:a16="http://schemas.microsoft.com/office/drawing/2014/main" id="{90E6711A-724B-492A-78D7-88CEDF594BCB}"/>
              </a:ext>
            </a:extLst>
          </p:cNvPr>
          <p:cNvSpPr txBox="1"/>
          <p:nvPr/>
        </p:nvSpPr>
        <p:spPr>
          <a:xfrm>
            <a:off x="8370815" y="1287928"/>
            <a:ext cx="496546" cy="307777"/>
          </a:xfrm>
          <a:prstGeom prst="rect">
            <a:avLst/>
          </a:prstGeom>
          <a:noFill/>
        </p:spPr>
        <p:txBody>
          <a:bodyPr wrap="none" rtlCol="0">
            <a:spAutoFit/>
          </a:bodyPr>
          <a:lstStyle/>
          <a:p>
            <a:r>
              <a:rPr kumimoji="1" lang="en-US" altLang="ja-JP" sz="1400" dirty="0">
                <a:solidFill>
                  <a:srgbClr val="C00000"/>
                </a:solidFill>
              </a:rPr>
              <a:t>Treg</a:t>
            </a:r>
            <a:endParaRPr kumimoji="1" lang="ja-JP" altLang="en-US" sz="1400" dirty="0">
              <a:solidFill>
                <a:srgbClr val="C00000"/>
              </a:solidFill>
            </a:endParaRPr>
          </a:p>
        </p:txBody>
      </p:sp>
      <p:cxnSp>
        <p:nvCxnSpPr>
          <p:cNvPr id="14" name="直線矢印コネクタ 13">
            <a:extLst>
              <a:ext uri="{FF2B5EF4-FFF2-40B4-BE49-F238E27FC236}">
                <a16:creationId xmlns:a16="http://schemas.microsoft.com/office/drawing/2014/main" id="{DDB33DFB-AC6E-3D46-589E-C994C472708D}"/>
              </a:ext>
            </a:extLst>
          </p:cNvPr>
          <p:cNvCxnSpPr/>
          <p:nvPr/>
        </p:nvCxnSpPr>
        <p:spPr>
          <a:xfrm>
            <a:off x="7858539" y="1441817"/>
            <a:ext cx="463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図 22">
            <a:extLst>
              <a:ext uri="{FF2B5EF4-FFF2-40B4-BE49-F238E27FC236}">
                <a16:creationId xmlns:a16="http://schemas.microsoft.com/office/drawing/2014/main" id="{CB354B53-F790-6592-EE0F-1E42DFA4363E}"/>
              </a:ext>
            </a:extLst>
          </p:cNvPr>
          <p:cNvPicPr>
            <a:picLocks noChangeAspect="1"/>
          </p:cNvPicPr>
          <p:nvPr/>
        </p:nvPicPr>
        <p:blipFill>
          <a:blip r:embed="rId6"/>
          <a:stretch>
            <a:fillRect/>
          </a:stretch>
        </p:blipFill>
        <p:spPr>
          <a:xfrm>
            <a:off x="2968959" y="2301293"/>
            <a:ext cx="1387317" cy="1334129"/>
          </a:xfrm>
          <a:prstGeom prst="rect">
            <a:avLst/>
          </a:prstGeom>
        </p:spPr>
      </p:pic>
      <p:pic>
        <p:nvPicPr>
          <p:cNvPr id="25" name="図 24">
            <a:extLst>
              <a:ext uri="{FF2B5EF4-FFF2-40B4-BE49-F238E27FC236}">
                <a16:creationId xmlns:a16="http://schemas.microsoft.com/office/drawing/2014/main" id="{64F4F30D-D1AE-DCB1-2BFA-A0E0E7CDA4EC}"/>
              </a:ext>
            </a:extLst>
          </p:cNvPr>
          <p:cNvPicPr>
            <a:picLocks noChangeAspect="1"/>
          </p:cNvPicPr>
          <p:nvPr/>
        </p:nvPicPr>
        <p:blipFill>
          <a:blip r:embed="rId7"/>
          <a:stretch>
            <a:fillRect/>
          </a:stretch>
        </p:blipFill>
        <p:spPr>
          <a:xfrm>
            <a:off x="4684228" y="2301292"/>
            <a:ext cx="1387317" cy="1334129"/>
          </a:xfrm>
          <a:prstGeom prst="rect">
            <a:avLst/>
          </a:prstGeom>
        </p:spPr>
      </p:pic>
      <p:grpSp>
        <p:nvGrpSpPr>
          <p:cNvPr id="32" name="グループ化 31">
            <a:extLst>
              <a:ext uri="{FF2B5EF4-FFF2-40B4-BE49-F238E27FC236}">
                <a16:creationId xmlns:a16="http://schemas.microsoft.com/office/drawing/2014/main" id="{B7669AFC-35DC-68EE-8973-DA7E9D39E400}"/>
              </a:ext>
            </a:extLst>
          </p:cNvPr>
          <p:cNvGrpSpPr/>
          <p:nvPr/>
        </p:nvGrpSpPr>
        <p:grpSpPr>
          <a:xfrm>
            <a:off x="2073966" y="1595705"/>
            <a:ext cx="5128591" cy="704667"/>
            <a:chOff x="2073966" y="2219739"/>
            <a:chExt cx="4909929" cy="517949"/>
          </a:xfrm>
        </p:grpSpPr>
        <p:cxnSp>
          <p:nvCxnSpPr>
            <p:cNvPr id="15" name="直線矢印コネクタ 14">
              <a:extLst>
                <a:ext uri="{FF2B5EF4-FFF2-40B4-BE49-F238E27FC236}">
                  <a16:creationId xmlns:a16="http://schemas.microsoft.com/office/drawing/2014/main" id="{D241F436-7EF7-5D80-EAFD-D245E141D021}"/>
                </a:ext>
              </a:extLst>
            </p:cNvPr>
            <p:cNvCxnSpPr>
              <a:cxnSpLocks/>
            </p:cNvCxnSpPr>
            <p:nvPr/>
          </p:nvCxnSpPr>
          <p:spPr>
            <a:xfrm>
              <a:off x="2073966" y="2584174"/>
              <a:ext cx="0" cy="1535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7D93FAF-09AB-1D99-9443-A659AC61E1B3}"/>
                </a:ext>
              </a:extLst>
            </p:cNvPr>
            <p:cNvCxnSpPr>
              <a:cxnSpLocks/>
            </p:cNvCxnSpPr>
            <p:nvPr/>
          </p:nvCxnSpPr>
          <p:spPr>
            <a:xfrm>
              <a:off x="2073966" y="2584174"/>
              <a:ext cx="49099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55ABA26-CB77-6092-1E4A-B03FB83B9789}"/>
                </a:ext>
              </a:extLst>
            </p:cNvPr>
            <p:cNvCxnSpPr/>
            <p:nvPr/>
          </p:nvCxnSpPr>
          <p:spPr>
            <a:xfrm flipV="1">
              <a:off x="6983895" y="2219739"/>
              <a:ext cx="0" cy="36443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FEC053F1-07F1-1390-2589-9618378F8302}"/>
              </a:ext>
            </a:extLst>
          </p:cNvPr>
          <p:cNvSpPr txBox="1"/>
          <p:nvPr/>
        </p:nvSpPr>
        <p:spPr>
          <a:xfrm>
            <a:off x="7052223" y="570606"/>
            <a:ext cx="599138" cy="307777"/>
          </a:xfrm>
          <a:prstGeom prst="rect">
            <a:avLst/>
          </a:prstGeom>
          <a:noFill/>
        </p:spPr>
        <p:txBody>
          <a:bodyPr wrap="none" rtlCol="0">
            <a:spAutoFit/>
          </a:bodyPr>
          <a:lstStyle/>
          <a:p>
            <a:r>
              <a:rPr kumimoji="1" lang="en-US" altLang="ja-JP" sz="1400" dirty="0" err="1">
                <a:solidFill>
                  <a:srgbClr val="C00000"/>
                </a:solidFill>
              </a:rPr>
              <a:t>Tconv</a:t>
            </a:r>
            <a:endParaRPr kumimoji="1" lang="ja-JP" altLang="en-US" sz="1400" dirty="0">
              <a:solidFill>
                <a:srgbClr val="C00000"/>
              </a:solidFill>
            </a:endParaRPr>
          </a:p>
        </p:txBody>
      </p:sp>
      <p:pic>
        <p:nvPicPr>
          <p:cNvPr id="37" name="図 36">
            <a:extLst>
              <a:ext uri="{FF2B5EF4-FFF2-40B4-BE49-F238E27FC236}">
                <a16:creationId xmlns:a16="http://schemas.microsoft.com/office/drawing/2014/main" id="{E4232536-D615-1230-556F-E291AF58C802}"/>
              </a:ext>
            </a:extLst>
          </p:cNvPr>
          <p:cNvPicPr>
            <a:picLocks noChangeAspect="1"/>
          </p:cNvPicPr>
          <p:nvPr/>
        </p:nvPicPr>
        <p:blipFill>
          <a:blip r:embed="rId8"/>
          <a:stretch>
            <a:fillRect/>
          </a:stretch>
        </p:blipFill>
        <p:spPr>
          <a:xfrm>
            <a:off x="6660317" y="2301292"/>
            <a:ext cx="1400613" cy="1369290"/>
          </a:xfrm>
          <a:prstGeom prst="rect">
            <a:avLst/>
          </a:prstGeom>
        </p:spPr>
      </p:pic>
      <p:pic>
        <p:nvPicPr>
          <p:cNvPr id="39" name="図 38">
            <a:extLst>
              <a:ext uri="{FF2B5EF4-FFF2-40B4-BE49-F238E27FC236}">
                <a16:creationId xmlns:a16="http://schemas.microsoft.com/office/drawing/2014/main" id="{16947764-53BF-E340-D818-D4AE6F660A0F}"/>
              </a:ext>
            </a:extLst>
          </p:cNvPr>
          <p:cNvPicPr>
            <a:picLocks noChangeAspect="1"/>
          </p:cNvPicPr>
          <p:nvPr/>
        </p:nvPicPr>
        <p:blipFill>
          <a:blip r:embed="rId9"/>
          <a:stretch>
            <a:fillRect/>
          </a:stretch>
        </p:blipFill>
        <p:spPr>
          <a:xfrm>
            <a:off x="1274469" y="2301292"/>
            <a:ext cx="1400614" cy="1334129"/>
          </a:xfrm>
          <a:prstGeom prst="rect">
            <a:avLst/>
          </a:prstGeom>
        </p:spPr>
      </p:pic>
      <p:pic>
        <p:nvPicPr>
          <p:cNvPr id="41" name="図 40">
            <a:extLst>
              <a:ext uri="{FF2B5EF4-FFF2-40B4-BE49-F238E27FC236}">
                <a16:creationId xmlns:a16="http://schemas.microsoft.com/office/drawing/2014/main" id="{282DCBDB-5D76-369A-055C-3CB361F15A0A}"/>
              </a:ext>
            </a:extLst>
          </p:cNvPr>
          <p:cNvPicPr>
            <a:picLocks noChangeAspect="1"/>
          </p:cNvPicPr>
          <p:nvPr/>
        </p:nvPicPr>
        <p:blipFill>
          <a:blip r:embed="rId10"/>
          <a:stretch>
            <a:fillRect/>
          </a:stretch>
        </p:blipFill>
        <p:spPr>
          <a:xfrm>
            <a:off x="6671503" y="3870975"/>
            <a:ext cx="1400613" cy="1369290"/>
          </a:xfrm>
          <a:prstGeom prst="rect">
            <a:avLst/>
          </a:prstGeom>
        </p:spPr>
      </p:pic>
      <p:pic>
        <p:nvPicPr>
          <p:cNvPr id="43" name="図 42">
            <a:extLst>
              <a:ext uri="{FF2B5EF4-FFF2-40B4-BE49-F238E27FC236}">
                <a16:creationId xmlns:a16="http://schemas.microsoft.com/office/drawing/2014/main" id="{3613ED94-0349-CBC1-CD42-24ECFEA104E0}"/>
              </a:ext>
            </a:extLst>
          </p:cNvPr>
          <p:cNvPicPr>
            <a:picLocks noChangeAspect="1"/>
          </p:cNvPicPr>
          <p:nvPr/>
        </p:nvPicPr>
        <p:blipFill>
          <a:blip r:embed="rId11"/>
          <a:stretch>
            <a:fillRect/>
          </a:stretch>
        </p:blipFill>
        <p:spPr>
          <a:xfrm>
            <a:off x="6703134" y="5391964"/>
            <a:ext cx="1387318" cy="1356292"/>
          </a:xfrm>
          <a:prstGeom prst="rect">
            <a:avLst/>
          </a:prstGeom>
        </p:spPr>
      </p:pic>
      <p:pic>
        <p:nvPicPr>
          <p:cNvPr id="45" name="図 44">
            <a:extLst>
              <a:ext uri="{FF2B5EF4-FFF2-40B4-BE49-F238E27FC236}">
                <a16:creationId xmlns:a16="http://schemas.microsoft.com/office/drawing/2014/main" id="{DCB5FAC6-296D-0090-52F7-3314175B6486}"/>
              </a:ext>
            </a:extLst>
          </p:cNvPr>
          <p:cNvPicPr>
            <a:picLocks noChangeAspect="1"/>
          </p:cNvPicPr>
          <p:nvPr/>
        </p:nvPicPr>
        <p:blipFill>
          <a:blip r:embed="rId12"/>
          <a:stretch>
            <a:fillRect/>
          </a:stretch>
        </p:blipFill>
        <p:spPr>
          <a:xfrm>
            <a:off x="4713479" y="3870975"/>
            <a:ext cx="1387317" cy="1356291"/>
          </a:xfrm>
          <a:prstGeom prst="rect">
            <a:avLst/>
          </a:prstGeom>
        </p:spPr>
      </p:pic>
      <p:cxnSp>
        <p:nvCxnSpPr>
          <p:cNvPr id="46" name="直線矢印コネクタ 45">
            <a:extLst>
              <a:ext uri="{FF2B5EF4-FFF2-40B4-BE49-F238E27FC236}">
                <a16:creationId xmlns:a16="http://schemas.microsoft.com/office/drawing/2014/main" id="{ABF7A9E0-EDDE-1475-00BB-36316215FEA5}"/>
              </a:ext>
            </a:extLst>
          </p:cNvPr>
          <p:cNvCxnSpPr>
            <a:cxnSpLocks/>
          </p:cNvCxnSpPr>
          <p:nvPr/>
        </p:nvCxnSpPr>
        <p:spPr>
          <a:xfrm>
            <a:off x="7739271" y="4867848"/>
            <a:ext cx="0" cy="5241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59B1EA89-EFC6-A048-9316-D4A073BB33AE}"/>
              </a:ext>
            </a:extLst>
          </p:cNvPr>
          <p:cNvCxnSpPr>
            <a:cxnSpLocks/>
          </p:cNvCxnSpPr>
          <p:nvPr/>
        </p:nvCxnSpPr>
        <p:spPr>
          <a:xfrm flipH="1">
            <a:off x="6100796" y="4261188"/>
            <a:ext cx="99118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5CD52178-CA40-9035-B15A-85E655570967}"/>
              </a:ext>
            </a:extLst>
          </p:cNvPr>
          <p:cNvSpPr txBox="1"/>
          <p:nvPr/>
        </p:nvSpPr>
        <p:spPr>
          <a:xfrm>
            <a:off x="7354062" y="5891146"/>
            <a:ext cx="458780" cy="307777"/>
          </a:xfrm>
          <a:prstGeom prst="rect">
            <a:avLst/>
          </a:prstGeom>
          <a:noFill/>
        </p:spPr>
        <p:txBody>
          <a:bodyPr wrap="none" rtlCol="0">
            <a:spAutoFit/>
          </a:bodyPr>
          <a:lstStyle/>
          <a:p>
            <a:r>
              <a:rPr kumimoji="1" lang="en-US" altLang="ja-JP" sz="1400" dirty="0">
                <a:solidFill>
                  <a:srgbClr val="C00000"/>
                </a:solidFill>
              </a:rPr>
              <a:t>Th2</a:t>
            </a:r>
            <a:endParaRPr kumimoji="1" lang="ja-JP" altLang="en-US" sz="1400" dirty="0">
              <a:solidFill>
                <a:srgbClr val="C00000"/>
              </a:solidFill>
            </a:endParaRPr>
          </a:p>
        </p:txBody>
      </p:sp>
      <p:sp>
        <p:nvSpPr>
          <p:cNvPr id="53" name="テキスト ボックス 52">
            <a:extLst>
              <a:ext uri="{FF2B5EF4-FFF2-40B4-BE49-F238E27FC236}">
                <a16:creationId xmlns:a16="http://schemas.microsoft.com/office/drawing/2014/main" id="{985EE41A-C724-2AD0-1EB2-AA5741E55829}"/>
              </a:ext>
            </a:extLst>
          </p:cNvPr>
          <p:cNvSpPr txBox="1"/>
          <p:nvPr/>
        </p:nvSpPr>
        <p:spPr>
          <a:xfrm>
            <a:off x="7222435" y="5601725"/>
            <a:ext cx="550151" cy="307777"/>
          </a:xfrm>
          <a:prstGeom prst="rect">
            <a:avLst/>
          </a:prstGeom>
          <a:noFill/>
        </p:spPr>
        <p:txBody>
          <a:bodyPr wrap="none" rtlCol="0">
            <a:spAutoFit/>
          </a:bodyPr>
          <a:lstStyle/>
          <a:p>
            <a:r>
              <a:rPr kumimoji="1" lang="en-US" altLang="ja-JP" sz="1400" dirty="0">
                <a:solidFill>
                  <a:srgbClr val="C00000"/>
                </a:solidFill>
              </a:rPr>
              <a:t>Th17</a:t>
            </a:r>
            <a:endParaRPr kumimoji="1" lang="ja-JP" altLang="en-US" sz="1400" dirty="0">
              <a:solidFill>
                <a:srgbClr val="C00000"/>
              </a:solidFill>
            </a:endParaRPr>
          </a:p>
        </p:txBody>
      </p:sp>
      <p:sp>
        <p:nvSpPr>
          <p:cNvPr id="54" name="テキスト ボックス 53">
            <a:extLst>
              <a:ext uri="{FF2B5EF4-FFF2-40B4-BE49-F238E27FC236}">
                <a16:creationId xmlns:a16="http://schemas.microsoft.com/office/drawing/2014/main" id="{B913DF22-A51E-B3E4-1EE6-2CD31DCAD129}"/>
              </a:ext>
            </a:extLst>
          </p:cNvPr>
          <p:cNvSpPr txBox="1"/>
          <p:nvPr/>
        </p:nvSpPr>
        <p:spPr>
          <a:xfrm>
            <a:off x="5260219" y="4395231"/>
            <a:ext cx="458780" cy="307777"/>
          </a:xfrm>
          <a:prstGeom prst="rect">
            <a:avLst/>
          </a:prstGeom>
          <a:noFill/>
        </p:spPr>
        <p:txBody>
          <a:bodyPr wrap="none" rtlCol="0">
            <a:spAutoFit/>
          </a:bodyPr>
          <a:lstStyle/>
          <a:p>
            <a:r>
              <a:rPr kumimoji="1" lang="en-US" altLang="ja-JP" sz="1400" dirty="0">
                <a:solidFill>
                  <a:srgbClr val="C00000"/>
                </a:solidFill>
              </a:rPr>
              <a:t>Th1</a:t>
            </a:r>
            <a:endParaRPr kumimoji="1" lang="ja-JP" altLang="en-US" sz="1400" dirty="0">
              <a:solidFill>
                <a:srgbClr val="C00000"/>
              </a:solidFill>
            </a:endParaRPr>
          </a:p>
        </p:txBody>
      </p:sp>
      <p:sp>
        <p:nvSpPr>
          <p:cNvPr id="55" name="テキスト ボックス 54">
            <a:extLst>
              <a:ext uri="{FF2B5EF4-FFF2-40B4-BE49-F238E27FC236}">
                <a16:creationId xmlns:a16="http://schemas.microsoft.com/office/drawing/2014/main" id="{441E97B3-E07B-D316-E02B-A20939F69828}"/>
              </a:ext>
            </a:extLst>
          </p:cNvPr>
          <p:cNvSpPr txBox="1"/>
          <p:nvPr/>
        </p:nvSpPr>
        <p:spPr>
          <a:xfrm>
            <a:off x="1904326" y="1809517"/>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56" name="テキスト ボックス 55">
            <a:extLst>
              <a:ext uri="{FF2B5EF4-FFF2-40B4-BE49-F238E27FC236}">
                <a16:creationId xmlns:a16="http://schemas.microsoft.com/office/drawing/2014/main" id="{1D5CD475-EF89-B24D-A091-010885B1E5E5}"/>
              </a:ext>
            </a:extLst>
          </p:cNvPr>
          <p:cNvSpPr txBox="1"/>
          <p:nvPr/>
        </p:nvSpPr>
        <p:spPr>
          <a:xfrm rot="16200000">
            <a:off x="1089163" y="1051157"/>
            <a:ext cx="415819" cy="215444"/>
          </a:xfrm>
          <a:prstGeom prst="rect">
            <a:avLst/>
          </a:prstGeom>
          <a:solidFill>
            <a:schemeClr val="bg1"/>
          </a:solidFill>
        </p:spPr>
        <p:txBody>
          <a:bodyPr wrap="none" lIns="0" tIns="0" rIns="0" bIns="0" rtlCol="0">
            <a:spAutoFit/>
          </a:bodyPr>
          <a:lstStyle/>
          <a:p>
            <a:r>
              <a:rPr kumimoji="1" lang="en-US" altLang="ja-JP" sz="1400" dirty="0"/>
              <a:t>FSC-A</a:t>
            </a:r>
            <a:endParaRPr kumimoji="1" lang="ja-JP" altLang="en-US" sz="1400" dirty="0"/>
          </a:p>
        </p:txBody>
      </p:sp>
      <p:sp>
        <p:nvSpPr>
          <p:cNvPr id="57" name="テキスト ボックス 56">
            <a:extLst>
              <a:ext uri="{FF2B5EF4-FFF2-40B4-BE49-F238E27FC236}">
                <a16:creationId xmlns:a16="http://schemas.microsoft.com/office/drawing/2014/main" id="{8BAB5774-D4CA-B83A-6B8A-12641D142649}"/>
              </a:ext>
            </a:extLst>
          </p:cNvPr>
          <p:cNvSpPr txBox="1"/>
          <p:nvPr/>
        </p:nvSpPr>
        <p:spPr>
          <a:xfrm>
            <a:off x="3620297" y="1800893"/>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58" name="テキスト ボックス 57">
            <a:extLst>
              <a:ext uri="{FF2B5EF4-FFF2-40B4-BE49-F238E27FC236}">
                <a16:creationId xmlns:a16="http://schemas.microsoft.com/office/drawing/2014/main" id="{C17B38BA-2BDE-BCD8-9AF5-847C5E95D1A3}"/>
              </a:ext>
            </a:extLst>
          </p:cNvPr>
          <p:cNvSpPr txBox="1"/>
          <p:nvPr/>
        </p:nvSpPr>
        <p:spPr>
          <a:xfrm rot="16200000">
            <a:off x="2393617" y="1059863"/>
            <a:ext cx="1248483" cy="215444"/>
          </a:xfrm>
          <a:prstGeom prst="rect">
            <a:avLst/>
          </a:prstGeom>
          <a:solidFill>
            <a:schemeClr val="bg1"/>
          </a:solidFill>
        </p:spPr>
        <p:txBody>
          <a:bodyPr wrap="none" lIns="0" tIns="0" rIns="0" bIns="0" rtlCol="0">
            <a:spAutoFit/>
          </a:bodyPr>
          <a:lstStyle/>
          <a:p>
            <a:r>
              <a:rPr kumimoji="1" lang="en-US" altLang="ja-JP" sz="1400" dirty="0"/>
              <a:t>CD4-PerCP/Cy5.5</a:t>
            </a:r>
            <a:endParaRPr kumimoji="1" lang="ja-JP" altLang="en-US" sz="1400" dirty="0"/>
          </a:p>
        </p:txBody>
      </p:sp>
      <p:sp>
        <p:nvSpPr>
          <p:cNvPr id="59" name="テキスト ボックス 58">
            <a:extLst>
              <a:ext uri="{FF2B5EF4-FFF2-40B4-BE49-F238E27FC236}">
                <a16:creationId xmlns:a16="http://schemas.microsoft.com/office/drawing/2014/main" id="{F8004E52-2689-A6B4-E4AA-FC505DDEA0E0}"/>
              </a:ext>
            </a:extLst>
          </p:cNvPr>
          <p:cNvSpPr txBox="1"/>
          <p:nvPr/>
        </p:nvSpPr>
        <p:spPr>
          <a:xfrm>
            <a:off x="5338353" y="1821186"/>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60" name="テキスト ボックス 59">
            <a:extLst>
              <a:ext uri="{FF2B5EF4-FFF2-40B4-BE49-F238E27FC236}">
                <a16:creationId xmlns:a16="http://schemas.microsoft.com/office/drawing/2014/main" id="{D9E6AC43-3617-3CA7-6935-FBF112AB059D}"/>
              </a:ext>
            </a:extLst>
          </p:cNvPr>
          <p:cNvSpPr txBox="1"/>
          <p:nvPr/>
        </p:nvSpPr>
        <p:spPr>
          <a:xfrm rot="16200000">
            <a:off x="4251919" y="1035695"/>
            <a:ext cx="953338" cy="215444"/>
          </a:xfrm>
          <a:prstGeom prst="rect">
            <a:avLst/>
          </a:prstGeom>
          <a:solidFill>
            <a:schemeClr val="bg1"/>
          </a:solidFill>
        </p:spPr>
        <p:txBody>
          <a:bodyPr wrap="none" lIns="0" tIns="0" rIns="0" bIns="0" rtlCol="0">
            <a:spAutoFit/>
          </a:bodyPr>
          <a:lstStyle/>
          <a:p>
            <a:r>
              <a:rPr kumimoji="1" lang="en-US" altLang="ja-JP" sz="1400" dirty="0"/>
              <a:t>CD45RA-FITC</a:t>
            </a:r>
            <a:endParaRPr kumimoji="1" lang="ja-JP" altLang="en-US" sz="1400" dirty="0"/>
          </a:p>
        </p:txBody>
      </p:sp>
      <p:sp>
        <p:nvSpPr>
          <p:cNvPr id="61" name="テキスト ボックス 60">
            <a:extLst>
              <a:ext uri="{FF2B5EF4-FFF2-40B4-BE49-F238E27FC236}">
                <a16:creationId xmlns:a16="http://schemas.microsoft.com/office/drawing/2014/main" id="{018869C1-6D6F-72EB-E604-8CBB58AAFFE3}"/>
              </a:ext>
            </a:extLst>
          </p:cNvPr>
          <p:cNvSpPr txBox="1"/>
          <p:nvPr/>
        </p:nvSpPr>
        <p:spPr>
          <a:xfrm>
            <a:off x="7312184" y="1836257"/>
            <a:ext cx="625171" cy="215444"/>
          </a:xfrm>
          <a:prstGeom prst="rect">
            <a:avLst/>
          </a:prstGeom>
          <a:solidFill>
            <a:schemeClr val="bg1"/>
          </a:solidFill>
        </p:spPr>
        <p:txBody>
          <a:bodyPr wrap="none" lIns="0" tIns="0" rIns="0" bIns="0" rtlCol="0">
            <a:spAutoFit/>
          </a:bodyPr>
          <a:lstStyle/>
          <a:p>
            <a:r>
              <a:rPr kumimoji="1" lang="en-US" altLang="ja-JP" sz="1400" dirty="0"/>
              <a:t>CD25-PE</a:t>
            </a:r>
            <a:endParaRPr kumimoji="1" lang="ja-JP" altLang="en-US" sz="1400" dirty="0"/>
          </a:p>
        </p:txBody>
      </p:sp>
      <p:sp>
        <p:nvSpPr>
          <p:cNvPr id="62" name="テキスト ボックス 61">
            <a:extLst>
              <a:ext uri="{FF2B5EF4-FFF2-40B4-BE49-F238E27FC236}">
                <a16:creationId xmlns:a16="http://schemas.microsoft.com/office/drawing/2014/main" id="{C2CDB460-D06F-A6A2-AC0A-66583C659EAE}"/>
              </a:ext>
            </a:extLst>
          </p:cNvPr>
          <p:cNvSpPr txBox="1"/>
          <p:nvPr/>
        </p:nvSpPr>
        <p:spPr>
          <a:xfrm rot="16200000">
            <a:off x="6175746" y="988483"/>
            <a:ext cx="1054776" cy="215444"/>
          </a:xfrm>
          <a:prstGeom prst="rect">
            <a:avLst/>
          </a:prstGeom>
          <a:solidFill>
            <a:schemeClr val="bg1"/>
          </a:solidFill>
        </p:spPr>
        <p:txBody>
          <a:bodyPr wrap="none" lIns="0" tIns="0" rIns="0" bIns="0" rtlCol="0">
            <a:spAutoFit/>
          </a:bodyPr>
          <a:lstStyle/>
          <a:p>
            <a:r>
              <a:rPr kumimoji="1" lang="en-US" altLang="ja-JP" sz="1400" dirty="0"/>
              <a:t>CD127-PE/Cy7</a:t>
            </a:r>
            <a:endParaRPr kumimoji="1" lang="ja-JP" altLang="en-US" sz="1400" dirty="0"/>
          </a:p>
        </p:txBody>
      </p:sp>
      <p:sp>
        <p:nvSpPr>
          <p:cNvPr id="63" name="テキスト ボックス 62">
            <a:extLst>
              <a:ext uri="{FF2B5EF4-FFF2-40B4-BE49-F238E27FC236}">
                <a16:creationId xmlns:a16="http://schemas.microsoft.com/office/drawing/2014/main" id="{6235B776-A87F-1817-92E8-4B21F4F61F94}"/>
              </a:ext>
            </a:extLst>
          </p:cNvPr>
          <p:cNvSpPr txBox="1"/>
          <p:nvPr/>
        </p:nvSpPr>
        <p:spPr>
          <a:xfrm>
            <a:off x="6947500" y="5102543"/>
            <a:ext cx="729367" cy="215444"/>
          </a:xfrm>
          <a:prstGeom prst="rect">
            <a:avLst/>
          </a:prstGeom>
          <a:solidFill>
            <a:schemeClr val="bg1"/>
          </a:solidFill>
        </p:spPr>
        <p:txBody>
          <a:bodyPr wrap="none" lIns="0" tIns="0" rIns="0" bIns="0" rtlCol="0">
            <a:spAutoFit/>
          </a:bodyPr>
          <a:lstStyle/>
          <a:p>
            <a:r>
              <a:rPr kumimoji="1" lang="en-US" altLang="ja-JP" sz="1400" dirty="0"/>
              <a:t>CCR4-APC</a:t>
            </a:r>
            <a:endParaRPr kumimoji="1" lang="ja-JP" altLang="en-US" sz="1400" dirty="0"/>
          </a:p>
        </p:txBody>
      </p:sp>
      <p:sp>
        <p:nvSpPr>
          <p:cNvPr id="64" name="テキスト ボックス 63">
            <a:extLst>
              <a:ext uri="{FF2B5EF4-FFF2-40B4-BE49-F238E27FC236}">
                <a16:creationId xmlns:a16="http://schemas.microsoft.com/office/drawing/2014/main" id="{9029AF41-9DBD-F808-CA32-BCEA1A96A395}"/>
              </a:ext>
            </a:extLst>
          </p:cNvPr>
          <p:cNvSpPr txBox="1"/>
          <p:nvPr/>
        </p:nvSpPr>
        <p:spPr>
          <a:xfrm rot="16200000">
            <a:off x="6168722" y="4328157"/>
            <a:ext cx="1155573" cy="215444"/>
          </a:xfrm>
          <a:prstGeom prst="rect">
            <a:avLst/>
          </a:prstGeom>
          <a:solidFill>
            <a:schemeClr val="bg1"/>
          </a:solidFill>
        </p:spPr>
        <p:txBody>
          <a:bodyPr wrap="none" lIns="0" tIns="0" rIns="0" bIns="0" rtlCol="0">
            <a:spAutoFit/>
          </a:bodyPr>
          <a:lstStyle/>
          <a:p>
            <a:r>
              <a:rPr kumimoji="1" lang="en-US" altLang="ja-JP" sz="1400" dirty="0"/>
              <a:t>CXCR3-APC/Cy7</a:t>
            </a:r>
            <a:endParaRPr kumimoji="1" lang="ja-JP" altLang="en-US" sz="1400" dirty="0"/>
          </a:p>
        </p:txBody>
      </p:sp>
      <p:sp>
        <p:nvSpPr>
          <p:cNvPr id="65" name="テキスト ボックス 64">
            <a:extLst>
              <a:ext uri="{FF2B5EF4-FFF2-40B4-BE49-F238E27FC236}">
                <a16:creationId xmlns:a16="http://schemas.microsoft.com/office/drawing/2014/main" id="{3C252421-5B37-00F9-370A-C3851DFF1A2A}"/>
              </a:ext>
            </a:extLst>
          </p:cNvPr>
          <p:cNvSpPr txBox="1"/>
          <p:nvPr/>
        </p:nvSpPr>
        <p:spPr>
          <a:xfrm>
            <a:off x="6964732" y="6623292"/>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66" name="テキスト ボックス 65">
            <a:extLst>
              <a:ext uri="{FF2B5EF4-FFF2-40B4-BE49-F238E27FC236}">
                <a16:creationId xmlns:a16="http://schemas.microsoft.com/office/drawing/2014/main" id="{029598F3-5775-B015-E20D-1F27A6DC583C}"/>
              </a:ext>
            </a:extLst>
          </p:cNvPr>
          <p:cNvSpPr txBox="1"/>
          <p:nvPr/>
        </p:nvSpPr>
        <p:spPr>
          <a:xfrm rot="16200000">
            <a:off x="6293178" y="5810803"/>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sp>
        <p:nvSpPr>
          <p:cNvPr id="67" name="テキスト ボックス 66">
            <a:extLst>
              <a:ext uri="{FF2B5EF4-FFF2-40B4-BE49-F238E27FC236}">
                <a16:creationId xmlns:a16="http://schemas.microsoft.com/office/drawing/2014/main" id="{623AA259-5316-AF17-06B2-5E880BD5EC67}"/>
              </a:ext>
            </a:extLst>
          </p:cNvPr>
          <p:cNvSpPr txBox="1"/>
          <p:nvPr/>
        </p:nvSpPr>
        <p:spPr>
          <a:xfrm>
            <a:off x="4962664" y="5119542"/>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68" name="テキスト ボックス 67">
            <a:extLst>
              <a:ext uri="{FF2B5EF4-FFF2-40B4-BE49-F238E27FC236}">
                <a16:creationId xmlns:a16="http://schemas.microsoft.com/office/drawing/2014/main" id="{FAAC929E-CED0-66F9-7F4C-90C4DA94B5CE}"/>
              </a:ext>
            </a:extLst>
          </p:cNvPr>
          <p:cNvSpPr txBox="1"/>
          <p:nvPr/>
        </p:nvSpPr>
        <p:spPr>
          <a:xfrm rot="16200000">
            <a:off x="4295061" y="4273257"/>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sp>
        <p:nvSpPr>
          <p:cNvPr id="69" name="テキスト ボックス 68">
            <a:extLst>
              <a:ext uri="{FF2B5EF4-FFF2-40B4-BE49-F238E27FC236}">
                <a16:creationId xmlns:a16="http://schemas.microsoft.com/office/drawing/2014/main" id="{B10162F7-E676-6CD0-3B25-C16A9B33D4FE}"/>
              </a:ext>
            </a:extLst>
          </p:cNvPr>
          <p:cNvSpPr txBox="1"/>
          <p:nvPr/>
        </p:nvSpPr>
        <p:spPr>
          <a:xfrm>
            <a:off x="1849057" y="3505652"/>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70" name="テキスト ボックス 69">
            <a:extLst>
              <a:ext uri="{FF2B5EF4-FFF2-40B4-BE49-F238E27FC236}">
                <a16:creationId xmlns:a16="http://schemas.microsoft.com/office/drawing/2014/main" id="{17A6FC2A-5AB3-11B5-3492-6C19CF31DEEA}"/>
              </a:ext>
            </a:extLst>
          </p:cNvPr>
          <p:cNvSpPr txBox="1"/>
          <p:nvPr/>
        </p:nvSpPr>
        <p:spPr>
          <a:xfrm rot="16200000">
            <a:off x="1033894" y="2747292"/>
            <a:ext cx="415819" cy="215444"/>
          </a:xfrm>
          <a:prstGeom prst="rect">
            <a:avLst/>
          </a:prstGeom>
          <a:solidFill>
            <a:schemeClr val="bg1"/>
          </a:solidFill>
        </p:spPr>
        <p:txBody>
          <a:bodyPr wrap="none" lIns="0" tIns="0" rIns="0" bIns="0" rtlCol="0">
            <a:spAutoFit/>
          </a:bodyPr>
          <a:lstStyle/>
          <a:p>
            <a:r>
              <a:rPr kumimoji="1" lang="en-US" altLang="ja-JP" sz="1400" dirty="0"/>
              <a:t>FSC-A</a:t>
            </a:r>
            <a:endParaRPr kumimoji="1" lang="ja-JP" altLang="en-US" sz="1400" dirty="0"/>
          </a:p>
        </p:txBody>
      </p:sp>
      <p:sp>
        <p:nvSpPr>
          <p:cNvPr id="71" name="テキスト ボックス 70">
            <a:extLst>
              <a:ext uri="{FF2B5EF4-FFF2-40B4-BE49-F238E27FC236}">
                <a16:creationId xmlns:a16="http://schemas.microsoft.com/office/drawing/2014/main" id="{7E822C74-B48F-B698-64CE-E08306952700}"/>
              </a:ext>
            </a:extLst>
          </p:cNvPr>
          <p:cNvSpPr txBox="1"/>
          <p:nvPr/>
        </p:nvSpPr>
        <p:spPr>
          <a:xfrm>
            <a:off x="3565028" y="3497028"/>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72" name="テキスト ボックス 71">
            <a:extLst>
              <a:ext uri="{FF2B5EF4-FFF2-40B4-BE49-F238E27FC236}">
                <a16:creationId xmlns:a16="http://schemas.microsoft.com/office/drawing/2014/main" id="{BDA28D8A-54DA-4032-2049-63A303DC5066}"/>
              </a:ext>
            </a:extLst>
          </p:cNvPr>
          <p:cNvSpPr txBox="1"/>
          <p:nvPr/>
        </p:nvSpPr>
        <p:spPr>
          <a:xfrm rot="16200000">
            <a:off x="2338348" y="2755998"/>
            <a:ext cx="1248483" cy="215444"/>
          </a:xfrm>
          <a:prstGeom prst="rect">
            <a:avLst/>
          </a:prstGeom>
          <a:solidFill>
            <a:schemeClr val="bg1"/>
          </a:solidFill>
        </p:spPr>
        <p:txBody>
          <a:bodyPr wrap="none" lIns="0" tIns="0" rIns="0" bIns="0" rtlCol="0">
            <a:spAutoFit/>
          </a:bodyPr>
          <a:lstStyle/>
          <a:p>
            <a:r>
              <a:rPr kumimoji="1" lang="en-US" altLang="ja-JP" sz="1400" dirty="0"/>
              <a:t>CD4-PerCP/Cy5.5</a:t>
            </a:r>
            <a:endParaRPr kumimoji="1" lang="ja-JP" altLang="en-US" sz="1400" dirty="0"/>
          </a:p>
        </p:txBody>
      </p:sp>
      <p:sp>
        <p:nvSpPr>
          <p:cNvPr id="73" name="テキスト ボックス 72">
            <a:extLst>
              <a:ext uri="{FF2B5EF4-FFF2-40B4-BE49-F238E27FC236}">
                <a16:creationId xmlns:a16="http://schemas.microsoft.com/office/drawing/2014/main" id="{A5C9D0DD-1430-3AAC-9908-6AAF10510546}"/>
              </a:ext>
            </a:extLst>
          </p:cNvPr>
          <p:cNvSpPr txBox="1"/>
          <p:nvPr/>
        </p:nvSpPr>
        <p:spPr>
          <a:xfrm>
            <a:off x="5283084" y="3517321"/>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74" name="テキスト ボックス 73">
            <a:extLst>
              <a:ext uri="{FF2B5EF4-FFF2-40B4-BE49-F238E27FC236}">
                <a16:creationId xmlns:a16="http://schemas.microsoft.com/office/drawing/2014/main" id="{D03F2C38-5A84-1C10-5E44-3F229CB91FAC}"/>
              </a:ext>
            </a:extLst>
          </p:cNvPr>
          <p:cNvSpPr txBox="1"/>
          <p:nvPr/>
        </p:nvSpPr>
        <p:spPr>
          <a:xfrm rot="16200000">
            <a:off x="4196650" y="2731830"/>
            <a:ext cx="953338" cy="215444"/>
          </a:xfrm>
          <a:prstGeom prst="rect">
            <a:avLst/>
          </a:prstGeom>
          <a:solidFill>
            <a:schemeClr val="bg1"/>
          </a:solidFill>
        </p:spPr>
        <p:txBody>
          <a:bodyPr wrap="none" lIns="0" tIns="0" rIns="0" bIns="0" rtlCol="0">
            <a:spAutoFit/>
          </a:bodyPr>
          <a:lstStyle/>
          <a:p>
            <a:r>
              <a:rPr kumimoji="1" lang="en-US" altLang="ja-JP" sz="1400" dirty="0"/>
              <a:t>CD45RA-FITC</a:t>
            </a:r>
            <a:endParaRPr kumimoji="1" lang="ja-JP" altLang="en-US" sz="1400" dirty="0"/>
          </a:p>
        </p:txBody>
      </p:sp>
      <p:sp>
        <p:nvSpPr>
          <p:cNvPr id="75" name="テキスト ボックス 74">
            <a:extLst>
              <a:ext uri="{FF2B5EF4-FFF2-40B4-BE49-F238E27FC236}">
                <a16:creationId xmlns:a16="http://schemas.microsoft.com/office/drawing/2014/main" id="{6A7375AD-7A96-6EE8-D32E-B54338CDFDDD}"/>
              </a:ext>
            </a:extLst>
          </p:cNvPr>
          <p:cNvSpPr txBox="1"/>
          <p:nvPr/>
        </p:nvSpPr>
        <p:spPr>
          <a:xfrm>
            <a:off x="7256915" y="3532392"/>
            <a:ext cx="625171" cy="215444"/>
          </a:xfrm>
          <a:prstGeom prst="rect">
            <a:avLst/>
          </a:prstGeom>
          <a:solidFill>
            <a:schemeClr val="bg1"/>
          </a:solidFill>
        </p:spPr>
        <p:txBody>
          <a:bodyPr wrap="none" lIns="0" tIns="0" rIns="0" bIns="0" rtlCol="0">
            <a:spAutoFit/>
          </a:bodyPr>
          <a:lstStyle/>
          <a:p>
            <a:r>
              <a:rPr kumimoji="1" lang="en-US" altLang="ja-JP" sz="1400" dirty="0"/>
              <a:t>CD25-PE</a:t>
            </a:r>
            <a:endParaRPr kumimoji="1" lang="ja-JP" altLang="en-US" sz="1400" dirty="0"/>
          </a:p>
        </p:txBody>
      </p:sp>
      <p:sp>
        <p:nvSpPr>
          <p:cNvPr id="76" name="テキスト ボックス 75">
            <a:extLst>
              <a:ext uri="{FF2B5EF4-FFF2-40B4-BE49-F238E27FC236}">
                <a16:creationId xmlns:a16="http://schemas.microsoft.com/office/drawing/2014/main" id="{4982DD0A-7184-43D4-372D-19103BB9AF65}"/>
              </a:ext>
            </a:extLst>
          </p:cNvPr>
          <p:cNvSpPr txBox="1"/>
          <p:nvPr/>
        </p:nvSpPr>
        <p:spPr>
          <a:xfrm rot="16200000">
            <a:off x="6120477" y="2684618"/>
            <a:ext cx="1054776" cy="215444"/>
          </a:xfrm>
          <a:prstGeom prst="rect">
            <a:avLst/>
          </a:prstGeom>
          <a:solidFill>
            <a:schemeClr val="bg1"/>
          </a:solidFill>
        </p:spPr>
        <p:txBody>
          <a:bodyPr wrap="none" lIns="0" tIns="0" rIns="0" bIns="0" rtlCol="0">
            <a:spAutoFit/>
          </a:bodyPr>
          <a:lstStyle/>
          <a:p>
            <a:r>
              <a:rPr kumimoji="1" lang="en-US" altLang="ja-JP" sz="1400" dirty="0"/>
              <a:t>CD127-PE/Cy7</a:t>
            </a:r>
            <a:endParaRPr kumimoji="1" lang="ja-JP" altLang="en-US" sz="1400" dirty="0"/>
          </a:p>
        </p:txBody>
      </p:sp>
      <p:sp>
        <p:nvSpPr>
          <p:cNvPr id="77" name="テキスト ボックス 76">
            <a:extLst>
              <a:ext uri="{FF2B5EF4-FFF2-40B4-BE49-F238E27FC236}">
                <a16:creationId xmlns:a16="http://schemas.microsoft.com/office/drawing/2014/main" id="{FCE3E527-A0EA-8A60-7C3B-B12C4B92808F}"/>
              </a:ext>
            </a:extLst>
          </p:cNvPr>
          <p:cNvSpPr txBox="1"/>
          <p:nvPr/>
        </p:nvSpPr>
        <p:spPr>
          <a:xfrm>
            <a:off x="450882" y="88337"/>
            <a:ext cx="2659702" cy="369332"/>
          </a:xfrm>
          <a:prstGeom prst="rect">
            <a:avLst/>
          </a:prstGeom>
          <a:noFill/>
        </p:spPr>
        <p:txBody>
          <a:bodyPr wrap="none" rtlCol="0">
            <a:spAutoFit/>
          </a:bodyPr>
          <a:lstStyle/>
          <a:p>
            <a:r>
              <a:rPr kumimoji="1" lang="en-US" altLang="ja-JP" b="1" dirty="0">
                <a:solidFill>
                  <a:srgbClr val="C00000"/>
                </a:solidFill>
              </a:rPr>
              <a:t>2/22</a:t>
            </a:r>
            <a:r>
              <a:rPr kumimoji="1" lang="ja-JP" altLang="en-US" b="1" dirty="0">
                <a:solidFill>
                  <a:srgbClr val="C00000"/>
                </a:solidFill>
              </a:rPr>
              <a:t> 実技時</a:t>
            </a:r>
            <a:r>
              <a:rPr kumimoji="1" lang="en-US" altLang="ja-JP" b="1" dirty="0">
                <a:solidFill>
                  <a:srgbClr val="C00000"/>
                </a:solidFill>
              </a:rPr>
              <a:t> Sorting</a:t>
            </a:r>
            <a:r>
              <a:rPr kumimoji="1" lang="ja-JP" altLang="en-US" b="1" dirty="0">
                <a:solidFill>
                  <a:srgbClr val="C00000"/>
                </a:solidFill>
              </a:rPr>
              <a:t> 経過</a:t>
            </a:r>
            <a:r>
              <a:rPr kumimoji="1" lang="en-US" altLang="ja-JP" b="1" dirty="0">
                <a:solidFill>
                  <a:srgbClr val="C00000"/>
                </a:solidFill>
              </a:rPr>
              <a:t> </a:t>
            </a:r>
            <a:endParaRPr kumimoji="1" lang="ja-JP" altLang="en-US" b="1" dirty="0">
              <a:solidFill>
                <a:srgbClr val="C00000"/>
              </a:solidFill>
            </a:endParaRPr>
          </a:p>
        </p:txBody>
      </p:sp>
      <p:sp>
        <p:nvSpPr>
          <p:cNvPr id="78" name="テキスト ボックス 77">
            <a:extLst>
              <a:ext uri="{FF2B5EF4-FFF2-40B4-BE49-F238E27FC236}">
                <a16:creationId xmlns:a16="http://schemas.microsoft.com/office/drawing/2014/main" id="{8F627A7B-4A66-0298-018F-F58CF9BF6A76}"/>
              </a:ext>
            </a:extLst>
          </p:cNvPr>
          <p:cNvSpPr txBox="1"/>
          <p:nvPr/>
        </p:nvSpPr>
        <p:spPr>
          <a:xfrm>
            <a:off x="1945779" y="1157754"/>
            <a:ext cx="731675" cy="184666"/>
          </a:xfrm>
          <a:prstGeom prst="rect">
            <a:avLst/>
          </a:prstGeom>
          <a:noFill/>
        </p:spPr>
        <p:txBody>
          <a:bodyPr wrap="none" lIns="0" tIns="0" rIns="0" bIns="0" rtlCol="0">
            <a:spAutoFit/>
          </a:bodyPr>
          <a:lstStyle/>
          <a:p>
            <a:r>
              <a:rPr kumimoji="1" lang="en-US" altLang="ja-JP" sz="1200" dirty="0">
                <a:solidFill>
                  <a:srgbClr val="C00000"/>
                </a:solidFill>
              </a:rPr>
              <a:t>lymphocyte</a:t>
            </a:r>
            <a:endParaRPr kumimoji="1" lang="ja-JP" altLang="en-US" sz="1200" dirty="0">
              <a:solidFill>
                <a:srgbClr val="C00000"/>
              </a:solidFill>
            </a:endParaRPr>
          </a:p>
        </p:txBody>
      </p:sp>
      <p:sp>
        <p:nvSpPr>
          <p:cNvPr id="79" name="テキスト ボックス 78">
            <a:extLst>
              <a:ext uri="{FF2B5EF4-FFF2-40B4-BE49-F238E27FC236}">
                <a16:creationId xmlns:a16="http://schemas.microsoft.com/office/drawing/2014/main" id="{B5851D3A-7742-40CE-DB77-55C56733F56F}"/>
              </a:ext>
            </a:extLst>
          </p:cNvPr>
          <p:cNvSpPr txBox="1"/>
          <p:nvPr/>
        </p:nvSpPr>
        <p:spPr>
          <a:xfrm>
            <a:off x="3586537" y="858636"/>
            <a:ext cx="407163" cy="184666"/>
          </a:xfrm>
          <a:prstGeom prst="rect">
            <a:avLst/>
          </a:prstGeom>
          <a:noFill/>
        </p:spPr>
        <p:txBody>
          <a:bodyPr wrap="none" lIns="0" tIns="0" rIns="0" bIns="0" rtlCol="0">
            <a:spAutoFit/>
          </a:bodyPr>
          <a:lstStyle/>
          <a:p>
            <a:r>
              <a:rPr kumimoji="1" lang="en-US" altLang="ja-JP" sz="1200" dirty="0">
                <a:solidFill>
                  <a:srgbClr val="C00000"/>
                </a:solidFill>
              </a:rPr>
              <a:t>CD4+T</a:t>
            </a:r>
            <a:endParaRPr kumimoji="1" lang="ja-JP" altLang="en-US" sz="1200" dirty="0">
              <a:solidFill>
                <a:srgbClr val="C00000"/>
              </a:solidFill>
            </a:endParaRPr>
          </a:p>
        </p:txBody>
      </p:sp>
      <p:sp>
        <p:nvSpPr>
          <p:cNvPr id="80" name="テキスト ボックス 79">
            <a:extLst>
              <a:ext uri="{FF2B5EF4-FFF2-40B4-BE49-F238E27FC236}">
                <a16:creationId xmlns:a16="http://schemas.microsoft.com/office/drawing/2014/main" id="{FA4EFD30-661E-2533-ACA6-12816FFB1E50}"/>
              </a:ext>
            </a:extLst>
          </p:cNvPr>
          <p:cNvSpPr txBox="1"/>
          <p:nvPr/>
        </p:nvSpPr>
        <p:spPr>
          <a:xfrm>
            <a:off x="5182032" y="1120839"/>
            <a:ext cx="978601" cy="184666"/>
          </a:xfrm>
          <a:prstGeom prst="rect">
            <a:avLst/>
          </a:prstGeom>
          <a:noFill/>
        </p:spPr>
        <p:txBody>
          <a:bodyPr wrap="none" lIns="0" tIns="0" rIns="0" bIns="0" rtlCol="0">
            <a:spAutoFit/>
          </a:bodyPr>
          <a:lstStyle/>
          <a:p>
            <a:r>
              <a:rPr kumimoji="1" lang="en-US" altLang="ja-JP" sz="1200" dirty="0">
                <a:solidFill>
                  <a:srgbClr val="C00000"/>
                </a:solidFill>
              </a:rPr>
              <a:t>Memory CD4+T</a:t>
            </a:r>
            <a:endParaRPr kumimoji="1" lang="ja-JP" altLang="en-US" sz="1200" dirty="0">
              <a:solidFill>
                <a:srgbClr val="C00000"/>
              </a:solidFill>
            </a:endParaRPr>
          </a:p>
        </p:txBody>
      </p:sp>
      <p:cxnSp>
        <p:nvCxnSpPr>
          <p:cNvPr id="82" name="直線矢印コネクタ 81">
            <a:extLst>
              <a:ext uri="{FF2B5EF4-FFF2-40B4-BE49-F238E27FC236}">
                <a16:creationId xmlns:a16="http://schemas.microsoft.com/office/drawing/2014/main" id="{A6EC65C0-0E5E-E911-E7C0-3975BF0C5988}"/>
              </a:ext>
            </a:extLst>
          </p:cNvPr>
          <p:cNvCxnSpPr>
            <a:cxnSpLocks/>
          </p:cNvCxnSpPr>
          <p:nvPr/>
        </p:nvCxnSpPr>
        <p:spPr>
          <a:xfrm>
            <a:off x="7182680" y="3304250"/>
            <a:ext cx="0" cy="5667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3DA95F22-C596-D02F-F1B0-90E36A85747E}"/>
              </a:ext>
            </a:extLst>
          </p:cNvPr>
          <p:cNvSpPr txBox="1"/>
          <p:nvPr/>
        </p:nvSpPr>
        <p:spPr>
          <a:xfrm>
            <a:off x="1297072" y="5721868"/>
            <a:ext cx="4413388" cy="646331"/>
          </a:xfrm>
          <a:prstGeom prst="rect">
            <a:avLst/>
          </a:prstGeom>
          <a:noFill/>
        </p:spPr>
        <p:txBody>
          <a:bodyPr wrap="none" rtlCol="0">
            <a:spAutoFit/>
          </a:bodyPr>
          <a:lstStyle/>
          <a:p>
            <a:r>
              <a:rPr kumimoji="1" lang="en-US" altLang="ja-JP" dirty="0">
                <a:solidFill>
                  <a:srgbClr val="002060"/>
                </a:solidFill>
              </a:rPr>
              <a:t>Sorting </a:t>
            </a:r>
            <a:r>
              <a:rPr kumimoji="1" lang="ja-JP" altLang="en-US" dirty="0">
                <a:solidFill>
                  <a:srgbClr val="002060"/>
                </a:solidFill>
              </a:rPr>
              <a:t>した各</a:t>
            </a:r>
            <a:r>
              <a:rPr kumimoji="1" lang="en-US" altLang="ja-JP" dirty="0">
                <a:solidFill>
                  <a:srgbClr val="002060"/>
                </a:solidFill>
              </a:rPr>
              <a:t>T</a:t>
            </a:r>
            <a:r>
              <a:rPr kumimoji="1" lang="ja-JP" altLang="en-US" dirty="0">
                <a:solidFill>
                  <a:srgbClr val="002060"/>
                </a:solidFill>
              </a:rPr>
              <a:t>細胞亜分画を凍結</a:t>
            </a:r>
            <a:endParaRPr kumimoji="1" lang="en-US" altLang="ja-JP" dirty="0">
              <a:solidFill>
                <a:srgbClr val="002060"/>
              </a:solidFill>
            </a:endParaRPr>
          </a:p>
          <a:p>
            <a:r>
              <a:rPr kumimoji="1" lang="ja-JP" altLang="en-US" dirty="0">
                <a:solidFill>
                  <a:srgbClr val="002060"/>
                </a:solidFill>
              </a:rPr>
              <a:t>→</a:t>
            </a:r>
            <a:r>
              <a:rPr kumimoji="1" lang="en-US" altLang="ja-JP" dirty="0">
                <a:solidFill>
                  <a:srgbClr val="002060"/>
                </a:solidFill>
              </a:rPr>
              <a:t>PCR</a:t>
            </a:r>
            <a:r>
              <a:rPr kumimoji="1" lang="ja-JP" altLang="en-US" dirty="0">
                <a:solidFill>
                  <a:srgbClr val="002060"/>
                </a:solidFill>
              </a:rPr>
              <a:t>のかかりが悪かったため再度</a:t>
            </a:r>
            <a:r>
              <a:rPr kumimoji="1" lang="en-US" altLang="ja-JP" dirty="0">
                <a:solidFill>
                  <a:srgbClr val="002060"/>
                </a:solidFill>
              </a:rPr>
              <a:t>sorting</a:t>
            </a:r>
            <a:endParaRPr kumimoji="1" lang="ja-JP" altLang="en-US" dirty="0">
              <a:solidFill>
                <a:srgbClr val="002060"/>
              </a:solidFill>
            </a:endParaRPr>
          </a:p>
        </p:txBody>
      </p:sp>
    </p:spTree>
    <p:extLst>
      <p:ext uri="{BB962C8B-B14F-4D97-AF65-F5344CB8AC3E}">
        <p14:creationId xmlns:p14="http://schemas.microsoft.com/office/powerpoint/2010/main" val="9577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F8CC53B-52CD-11BA-86D7-883E720475BC}"/>
              </a:ext>
            </a:extLst>
          </p:cNvPr>
          <p:cNvPicPr>
            <a:picLocks noChangeAspect="1"/>
          </p:cNvPicPr>
          <p:nvPr/>
        </p:nvPicPr>
        <p:blipFill>
          <a:blip r:embed="rId2"/>
          <a:stretch>
            <a:fillRect/>
          </a:stretch>
        </p:blipFill>
        <p:spPr>
          <a:xfrm>
            <a:off x="1165359" y="609603"/>
            <a:ext cx="1445821" cy="1377190"/>
          </a:xfrm>
          <a:prstGeom prst="rect">
            <a:avLst/>
          </a:prstGeom>
        </p:spPr>
      </p:pic>
      <p:pic>
        <p:nvPicPr>
          <p:cNvPr id="7" name="図 6">
            <a:extLst>
              <a:ext uri="{FF2B5EF4-FFF2-40B4-BE49-F238E27FC236}">
                <a16:creationId xmlns:a16="http://schemas.microsoft.com/office/drawing/2014/main" id="{9088ADE6-4FDD-666F-F1FA-C06BC214CBD2}"/>
              </a:ext>
            </a:extLst>
          </p:cNvPr>
          <p:cNvPicPr>
            <a:picLocks noChangeAspect="1"/>
          </p:cNvPicPr>
          <p:nvPr/>
        </p:nvPicPr>
        <p:blipFill>
          <a:blip r:embed="rId3"/>
          <a:stretch>
            <a:fillRect/>
          </a:stretch>
        </p:blipFill>
        <p:spPr>
          <a:xfrm>
            <a:off x="2923189" y="596403"/>
            <a:ext cx="1445821" cy="1390390"/>
          </a:xfrm>
          <a:prstGeom prst="rect">
            <a:avLst/>
          </a:prstGeom>
        </p:spPr>
      </p:pic>
      <p:pic>
        <p:nvPicPr>
          <p:cNvPr id="9" name="図 8">
            <a:extLst>
              <a:ext uri="{FF2B5EF4-FFF2-40B4-BE49-F238E27FC236}">
                <a16:creationId xmlns:a16="http://schemas.microsoft.com/office/drawing/2014/main" id="{75ED764C-A4F9-D81D-C501-27CB042DB071}"/>
              </a:ext>
            </a:extLst>
          </p:cNvPr>
          <p:cNvPicPr>
            <a:picLocks noChangeAspect="1"/>
          </p:cNvPicPr>
          <p:nvPr/>
        </p:nvPicPr>
        <p:blipFill>
          <a:blip r:embed="rId4"/>
          <a:stretch>
            <a:fillRect/>
          </a:stretch>
        </p:blipFill>
        <p:spPr>
          <a:xfrm>
            <a:off x="4772455" y="609603"/>
            <a:ext cx="1432094" cy="1377190"/>
          </a:xfrm>
          <a:prstGeom prst="rect">
            <a:avLst/>
          </a:prstGeom>
        </p:spPr>
      </p:pic>
      <p:pic>
        <p:nvPicPr>
          <p:cNvPr id="14" name="図 13">
            <a:extLst>
              <a:ext uri="{FF2B5EF4-FFF2-40B4-BE49-F238E27FC236}">
                <a16:creationId xmlns:a16="http://schemas.microsoft.com/office/drawing/2014/main" id="{4730C8AD-34CB-6D39-D742-F3203893B62E}"/>
              </a:ext>
            </a:extLst>
          </p:cNvPr>
          <p:cNvPicPr>
            <a:picLocks noChangeAspect="1"/>
          </p:cNvPicPr>
          <p:nvPr/>
        </p:nvPicPr>
        <p:blipFill>
          <a:blip r:embed="rId5"/>
          <a:stretch>
            <a:fillRect/>
          </a:stretch>
        </p:blipFill>
        <p:spPr>
          <a:xfrm>
            <a:off x="6586538" y="609603"/>
            <a:ext cx="1445821" cy="1413487"/>
          </a:xfrm>
          <a:prstGeom prst="rect">
            <a:avLst/>
          </a:prstGeom>
        </p:spPr>
      </p:pic>
      <p:pic>
        <p:nvPicPr>
          <p:cNvPr id="16" name="図 15">
            <a:extLst>
              <a:ext uri="{FF2B5EF4-FFF2-40B4-BE49-F238E27FC236}">
                <a16:creationId xmlns:a16="http://schemas.microsoft.com/office/drawing/2014/main" id="{D0D57EA4-C1A8-E033-29DA-470643EF18E7}"/>
              </a:ext>
            </a:extLst>
          </p:cNvPr>
          <p:cNvPicPr>
            <a:picLocks noChangeAspect="1"/>
          </p:cNvPicPr>
          <p:nvPr/>
        </p:nvPicPr>
        <p:blipFill>
          <a:blip r:embed="rId6"/>
          <a:stretch>
            <a:fillRect/>
          </a:stretch>
        </p:blipFill>
        <p:spPr>
          <a:xfrm>
            <a:off x="1165358" y="2273788"/>
            <a:ext cx="1445821" cy="1377191"/>
          </a:xfrm>
          <a:prstGeom prst="rect">
            <a:avLst/>
          </a:prstGeom>
        </p:spPr>
      </p:pic>
      <p:pic>
        <p:nvPicPr>
          <p:cNvPr id="18" name="図 17">
            <a:extLst>
              <a:ext uri="{FF2B5EF4-FFF2-40B4-BE49-F238E27FC236}">
                <a16:creationId xmlns:a16="http://schemas.microsoft.com/office/drawing/2014/main" id="{7BF211BC-FD6A-C3C7-5D9D-20E7590E521F}"/>
              </a:ext>
            </a:extLst>
          </p:cNvPr>
          <p:cNvPicPr>
            <a:picLocks noChangeAspect="1"/>
          </p:cNvPicPr>
          <p:nvPr/>
        </p:nvPicPr>
        <p:blipFill>
          <a:blip r:embed="rId7"/>
          <a:stretch>
            <a:fillRect/>
          </a:stretch>
        </p:blipFill>
        <p:spPr>
          <a:xfrm>
            <a:off x="2923188" y="2273788"/>
            <a:ext cx="1445821" cy="1390390"/>
          </a:xfrm>
          <a:prstGeom prst="rect">
            <a:avLst/>
          </a:prstGeom>
        </p:spPr>
      </p:pic>
      <p:pic>
        <p:nvPicPr>
          <p:cNvPr id="20" name="図 19">
            <a:extLst>
              <a:ext uri="{FF2B5EF4-FFF2-40B4-BE49-F238E27FC236}">
                <a16:creationId xmlns:a16="http://schemas.microsoft.com/office/drawing/2014/main" id="{5C518656-E063-854E-EE6E-9D2BDD1279F3}"/>
              </a:ext>
            </a:extLst>
          </p:cNvPr>
          <p:cNvPicPr>
            <a:picLocks noChangeAspect="1"/>
          </p:cNvPicPr>
          <p:nvPr/>
        </p:nvPicPr>
        <p:blipFill>
          <a:blip r:embed="rId8"/>
          <a:stretch>
            <a:fillRect/>
          </a:stretch>
        </p:blipFill>
        <p:spPr>
          <a:xfrm>
            <a:off x="4765591" y="2260589"/>
            <a:ext cx="1445821" cy="1390390"/>
          </a:xfrm>
          <a:prstGeom prst="rect">
            <a:avLst/>
          </a:prstGeom>
        </p:spPr>
      </p:pic>
      <p:pic>
        <p:nvPicPr>
          <p:cNvPr id="22" name="図 21">
            <a:extLst>
              <a:ext uri="{FF2B5EF4-FFF2-40B4-BE49-F238E27FC236}">
                <a16:creationId xmlns:a16="http://schemas.microsoft.com/office/drawing/2014/main" id="{371FB9B5-8FF6-81B5-AD0A-5AE338C9C299}"/>
              </a:ext>
            </a:extLst>
          </p:cNvPr>
          <p:cNvPicPr>
            <a:picLocks noChangeAspect="1"/>
          </p:cNvPicPr>
          <p:nvPr/>
        </p:nvPicPr>
        <p:blipFill>
          <a:blip r:embed="rId9"/>
          <a:stretch>
            <a:fillRect/>
          </a:stretch>
        </p:blipFill>
        <p:spPr>
          <a:xfrm>
            <a:off x="6586538" y="2273788"/>
            <a:ext cx="1445821" cy="1413487"/>
          </a:xfrm>
          <a:prstGeom prst="rect">
            <a:avLst/>
          </a:prstGeom>
        </p:spPr>
      </p:pic>
      <p:pic>
        <p:nvPicPr>
          <p:cNvPr id="24" name="図 23">
            <a:extLst>
              <a:ext uri="{FF2B5EF4-FFF2-40B4-BE49-F238E27FC236}">
                <a16:creationId xmlns:a16="http://schemas.microsoft.com/office/drawing/2014/main" id="{E61A36A3-B859-F1B5-D4FE-F88CB497805D}"/>
              </a:ext>
            </a:extLst>
          </p:cNvPr>
          <p:cNvPicPr>
            <a:picLocks noChangeAspect="1"/>
          </p:cNvPicPr>
          <p:nvPr/>
        </p:nvPicPr>
        <p:blipFill>
          <a:blip r:embed="rId10"/>
          <a:stretch>
            <a:fillRect/>
          </a:stretch>
        </p:blipFill>
        <p:spPr>
          <a:xfrm>
            <a:off x="6586538" y="3832204"/>
            <a:ext cx="1445822" cy="1413488"/>
          </a:xfrm>
          <a:prstGeom prst="rect">
            <a:avLst/>
          </a:prstGeom>
        </p:spPr>
      </p:pic>
      <p:pic>
        <p:nvPicPr>
          <p:cNvPr id="26" name="図 25">
            <a:extLst>
              <a:ext uri="{FF2B5EF4-FFF2-40B4-BE49-F238E27FC236}">
                <a16:creationId xmlns:a16="http://schemas.microsoft.com/office/drawing/2014/main" id="{ED4EB625-C574-3B31-0E9B-8D07C751E30F}"/>
              </a:ext>
            </a:extLst>
          </p:cNvPr>
          <p:cNvPicPr>
            <a:picLocks noChangeAspect="1"/>
          </p:cNvPicPr>
          <p:nvPr/>
        </p:nvPicPr>
        <p:blipFill>
          <a:blip r:embed="rId11"/>
          <a:stretch>
            <a:fillRect/>
          </a:stretch>
        </p:blipFill>
        <p:spPr>
          <a:xfrm>
            <a:off x="6596168" y="5361164"/>
            <a:ext cx="1436191" cy="1404072"/>
          </a:xfrm>
          <a:prstGeom prst="rect">
            <a:avLst/>
          </a:prstGeom>
        </p:spPr>
      </p:pic>
      <p:pic>
        <p:nvPicPr>
          <p:cNvPr id="28" name="図 27">
            <a:extLst>
              <a:ext uri="{FF2B5EF4-FFF2-40B4-BE49-F238E27FC236}">
                <a16:creationId xmlns:a16="http://schemas.microsoft.com/office/drawing/2014/main" id="{0396B4D5-0DE5-16C4-D120-E2164014A6C5}"/>
              </a:ext>
            </a:extLst>
          </p:cNvPr>
          <p:cNvPicPr>
            <a:picLocks noChangeAspect="1"/>
          </p:cNvPicPr>
          <p:nvPr/>
        </p:nvPicPr>
        <p:blipFill>
          <a:blip r:embed="rId12"/>
          <a:stretch>
            <a:fillRect/>
          </a:stretch>
        </p:blipFill>
        <p:spPr>
          <a:xfrm>
            <a:off x="4772455" y="3832205"/>
            <a:ext cx="1445821" cy="1413487"/>
          </a:xfrm>
          <a:prstGeom prst="rect">
            <a:avLst/>
          </a:prstGeom>
        </p:spPr>
      </p:pic>
      <p:sp>
        <p:nvSpPr>
          <p:cNvPr id="29" name="テキスト ボックス 28">
            <a:extLst>
              <a:ext uri="{FF2B5EF4-FFF2-40B4-BE49-F238E27FC236}">
                <a16:creationId xmlns:a16="http://schemas.microsoft.com/office/drawing/2014/main" id="{FAC5805C-2C0E-BAF3-301D-ADC160603A2B}"/>
              </a:ext>
            </a:extLst>
          </p:cNvPr>
          <p:cNvSpPr txBox="1"/>
          <p:nvPr/>
        </p:nvSpPr>
        <p:spPr>
          <a:xfrm>
            <a:off x="8324433" y="1261424"/>
            <a:ext cx="496546" cy="307777"/>
          </a:xfrm>
          <a:prstGeom prst="rect">
            <a:avLst/>
          </a:prstGeom>
          <a:noFill/>
        </p:spPr>
        <p:txBody>
          <a:bodyPr wrap="none" rtlCol="0">
            <a:spAutoFit/>
          </a:bodyPr>
          <a:lstStyle/>
          <a:p>
            <a:r>
              <a:rPr kumimoji="1" lang="en-US" altLang="ja-JP" sz="1400" dirty="0"/>
              <a:t>Treg</a:t>
            </a:r>
            <a:endParaRPr kumimoji="1" lang="ja-JP" altLang="en-US" sz="1400" dirty="0"/>
          </a:p>
        </p:txBody>
      </p:sp>
      <p:cxnSp>
        <p:nvCxnSpPr>
          <p:cNvPr id="30" name="直線矢印コネクタ 29">
            <a:extLst>
              <a:ext uri="{FF2B5EF4-FFF2-40B4-BE49-F238E27FC236}">
                <a16:creationId xmlns:a16="http://schemas.microsoft.com/office/drawing/2014/main" id="{0D0AF2A5-1089-C663-BA67-33F1B8799375}"/>
              </a:ext>
            </a:extLst>
          </p:cNvPr>
          <p:cNvCxnSpPr/>
          <p:nvPr/>
        </p:nvCxnSpPr>
        <p:spPr>
          <a:xfrm>
            <a:off x="7812157" y="1415313"/>
            <a:ext cx="4638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D0558759-BD78-1ABD-AA04-275AB3B145C9}"/>
              </a:ext>
            </a:extLst>
          </p:cNvPr>
          <p:cNvGrpSpPr/>
          <p:nvPr/>
        </p:nvGrpSpPr>
        <p:grpSpPr>
          <a:xfrm>
            <a:off x="2027584" y="1569201"/>
            <a:ext cx="5128591" cy="704667"/>
            <a:chOff x="2073966" y="2219739"/>
            <a:chExt cx="4909929" cy="517949"/>
          </a:xfrm>
        </p:grpSpPr>
        <p:cxnSp>
          <p:nvCxnSpPr>
            <p:cNvPr id="32" name="直線矢印コネクタ 31">
              <a:extLst>
                <a:ext uri="{FF2B5EF4-FFF2-40B4-BE49-F238E27FC236}">
                  <a16:creationId xmlns:a16="http://schemas.microsoft.com/office/drawing/2014/main" id="{9D37C339-A191-3D53-B7AF-F4F9332092A0}"/>
                </a:ext>
              </a:extLst>
            </p:cNvPr>
            <p:cNvCxnSpPr>
              <a:cxnSpLocks/>
            </p:cNvCxnSpPr>
            <p:nvPr/>
          </p:nvCxnSpPr>
          <p:spPr>
            <a:xfrm>
              <a:off x="2073966" y="2584174"/>
              <a:ext cx="0" cy="1535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30D3DC5-513E-ED74-7B2F-350503178B86}"/>
                </a:ext>
              </a:extLst>
            </p:cNvPr>
            <p:cNvCxnSpPr>
              <a:cxnSpLocks/>
            </p:cNvCxnSpPr>
            <p:nvPr/>
          </p:nvCxnSpPr>
          <p:spPr>
            <a:xfrm>
              <a:off x="2073966" y="2584174"/>
              <a:ext cx="49099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E079FB83-2012-B8E9-6377-55C6A788D0DA}"/>
                </a:ext>
              </a:extLst>
            </p:cNvPr>
            <p:cNvCxnSpPr/>
            <p:nvPr/>
          </p:nvCxnSpPr>
          <p:spPr>
            <a:xfrm flipV="1">
              <a:off x="6983895" y="2219739"/>
              <a:ext cx="0" cy="36443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25D69FA1-9EBD-AC01-C8F2-ABAF99BBE5DA}"/>
              </a:ext>
            </a:extLst>
          </p:cNvPr>
          <p:cNvSpPr txBox="1"/>
          <p:nvPr/>
        </p:nvSpPr>
        <p:spPr>
          <a:xfrm>
            <a:off x="7307680" y="603678"/>
            <a:ext cx="599138" cy="307777"/>
          </a:xfrm>
          <a:prstGeom prst="rect">
            <a:avLst/>
          </a:prstGeom>
          <a:noFill/>
        </p:spPr>
        <p:txBody>
          <a:bodyPr wrap="none" rtlCol="0">
            <a:spAutoFit/>
          </a:bodyPr>
          <a:lstStyle/>
          <a:p>
            <a:r>
              <a:rPr kumimoji="1" lang="en-US" altLang="ja-JP" sz="1400" dirty="0" err="1"/>
              <a:t>Tconv</a:t>
            </a:r>
            <a:endParaRPr kumimoji="1" lang="ja-JP" altLang="en-US" sz="1400" dirty="0"/>
          </a:p>
        </p:txBody>
      </p:sp>
      <p:sp>
        <p:nvSpPr>
          <p:cNvPr id="36" name="テキスト ボックス 35">
            <a:extLst>
              <a:ext uri="{FF2B5EF4-FFF2-40B4-BE49-F238E27FC236}">
                <a16:creationId xmlns:a16="http://schemas.microsoft.com/office/drawing/2014/main" id="{A902727B-F15A-8C1E-02EA-A227F722FC76}"/>
              </a:ext>
            </a:extLst>
          </p:cNvPr>
          <p:cNvSpPr txBox="1"/>
          <p:nvPr/>
        </p:nvSpPr>
        <p:spPr>
          <a:xfrm>
            <a:off x="7307680" y="5864642"/>
            <a:ext cx="458780" cy="307777"/>
          </a:xfrm>
          <a:prstGeom prst="rect">
            <a:avLst/>
          </a:prstGeom>
          <a:noFill/>
        </p:spPr>
        <p:txBody>
          <a:bodyPr wrap="none" rtlCol="0">
            <a:spAutoFit/>
          </a:bodyPr>
          <a:lstStyle/>
          <a:p>
            <a:r>
              <a:rPr kumimoji="1" lang="en-US" altLang="ja-JP" sz="1400" dirty="0"/>
              <a:t>Th2</a:t>
            </a:r>
            <a:endParaRPr kumimoji="1" lang="ja-JP" altLang="en-US" sz="1400" dirty="0"/>
          </a:p>
        </p:txBody>
      </p:sp>
      <p:sp>
        <p:nvSpPr>
          <p:cNvPr id="37" name="テキスト ボックス 36">
            <a:extLst>
              <a:ext uri="{FF2B5EF4-FFF2-40B4-BE49-F238E27FC236}">
                <a16:creationId xmlns:a16="http://schemas.microsoft.com/office/drawing/2014/main" id="{094570B4-C758-0736-817B-7CA529B77B3D}"/>
              </a:ext>
            </a:extLst>
          </p:cNvPr>
          <p:cNvSpPr txBox="1"/>
          <p:nvPr/>
        </p:nvSpPr>
        <p:spPr>
          <a:xfrm>
            <a:off x="7176053" y="5575221"/>
            <a:ext cx="550151" cy="307777"/>
          </a:xfrm>
          <a:prstGeom prst="rect">
            <a:avLst/>
          </a:prstGeom>
          <a:noFill/>
        </p:spPr>
        <p:txBody>
          <a:bodyPr wrap="none" rtlCol="0">
            <a:spAutoFit/>
          </a:bodyPr>
          <a:lstStyle/>
          <a:p>
            <a:r>
              <a:rPr kumimoji="1" lang="en-US" altLang="ja-JP" sz="1400" dirty="0"/>
              <a:t>Th17</a:t>
            </a:r>
            <a:endParaRPr kumimoji="1" lang="ja-JP" altLang="en-US" sz="1400" dirty="0"/>
          </a:p>
        </p:txBody>
      </p:sp>
      <p:sp>
        <p:nvSpPr>
          <p:cNvPr id="38" name="テキスト ボックス 37">
            <a:extLst>
              <a:ext uri="{FF2B5EF4-FFF2-40B4-BE49-F238E27FC236}">
                <a16:creationId xmlns:a16="http://schemas.microsoft.com/office/drawing/2014/main" id="{F08753F6-2695-CEB0-3D73-DF293CB2C15D}"/>
              </a:ext>
            </a:extLst>
          </p:cNvPr>
          <p:cNvSpPr txBox="1"/>
          <p:nvPr/>
        </p:nvSpPr>
        <p:spPr>
          <a:xfrm>
            <a:off x="1857944" y="1822769"/>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39" name="テキスト ボックス 38">
            <a:extLst>
              <a:ext uri="{FF2B5EF4-FFF2-40B4-BE49-F238E27FC236}">
                <a16:creationId xmlns:a16="http://schemas.microsoft.com/office/drawing/2014/main" id="{C20B04E0-7B64-2CF6-00BE-7F07BF64C710}"/>
              </a:ext>
            </a:extLst>
          </p:cNvPr>
          <p:cNvSpPr txBox="1"/>
          <p:nvPr/>
        </p:nvSpPr>
        <p:spPr>
          <a:xfrm rot="16200000">
            <a:off x="1042781" y="1024653"/>
            <a:ext cx="415819" cy="215444"/>
          </a:xfrm>
          <a:prstGeom prst="rect">
            <a:avLst/>
          </a:prstGeom>
          <a:solidFill>
            <a:schemeClr val="bg1"/>
          </a:solidFill>
        </p:spPr>
        <p:txBody>
          <a:bodyPr wrap="none" lIns="0" tIns="0" rIns="0" bIns="0" rtlCol="0">
            <a:spAutoFit/>
          </a:bodyPr>
          <a:lstStyle/>
          <a:p>
            <a:r>
              <a:rPr kumimoji="1" lang="en-US" altLang="ja-JP" sz="1400" dirty="0"/>
              <a:t>FSC-A</a:t>
            </a:r>
            <a:endParaRPr kumimoji="1" lang="ja-JP" altLang="en-US" sz="1400" dirty="0"/>
          </a:p>
        </p:txBody>
      </p:sp>
      <p:sp>
        <p:nvSpPr>
          <p:cNvPr id="40" name="テキスト ボックス 39">
            <a:extLst>
              <a:ext uri="{FF2B5EF4-FFF2-40B4-BE49-F238E27FC236}">
                <a16:creationId xmlns:a16="http://schemas.microsoft.com/office/drawing/2014/main" id="{8AC1469E-5DF1-9C08-97E8-3C4FA671B761}"/>
              </a:ext>
            </a:extLst>
          </p:cNvPr>
          <p:cNvSpPr txBox="1"/>
          <p:nvPr/>
        </p:nvSpPr>
        <p:spPr>
          <a:xfrm>
            <a:off x="3580541" y="1820771"/>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41" name="テキスト ボックス 40">
            <a:extLst>
              <a:ext uri="{FF2B5EF4-FFF2-40B4-BE49-F238E27FC236}">
                <a16:creationId xmlns:a16="http://schemas.microsoft.com/office/drawing/2014/main" id="{4F0A185A-93FB-2652-B87A-00B1728D5ECA}"/>
              </a:ext>
            </a:extLst>
          </p:cNvPr>
          <p:cNvSpPr txBox="1"/>
          <p:nvPr/>
        </p:nvSpPr>
        <p:spPr>
          <a:xfrm rot="16200000">
            <a:off x="2347235" y="1033359"/>
            <a:ext cx="1248483" cy="215444"/>
          </a:xfrm>
          <a:prstGeom prst="rect">
            <a:avLst/>
          </a:prstGeom>
          <a:solidFill>
            <a:schemeClr val="bg1"/>
          </a:solidFill>
        </p:spPr>
        <p:txBody>
          <a:bodyPr wrap="none" lIns="0" tIns="0" rIns="0" bIns="0" rtlCol="0">
            <a:spAutoFit/>
          </a:bodyPr>
          <a:lstStyle/>
          <a:p>
            <a:r>
              <a:rPr kumimoji="1" lang="en-US" altLang="ja-JP" sz="1400" dirty="0"/>
              <a:t>CD4-PerCP/Cy5.5</a:t>
            </a:r>
            <a:endParaRPr kumimoji="1" lang="ja-JP" altLang="en-US" sz="1400" dirty="0"/>
          </a:p>
        </p:txBody>
      </p:sp>
      <p:sp>
        <p:nvSpPr>
          <p:cNvPr id="42" name="テキスト ボックス 41">
            <a:extLst>
              <a:ext uri="{FF2B5EF4-FFF2-40B4-BE49-F238E27FC236}">
                <a16:creationId xmlns:a16="http://schemas.microsoft.com/office/drawing/2014/main" id="{6C859236-DF8A-AC49-2349-A6E6862FF926}"/>
              </a:ext>
            </a:extLst>
          </p:cNvPr>
          <p:cNvSpPr txBox="1"/>
          <p:nvPr/>
        </p:nvSpPr>
        <p:spPr>
          <a:xfrm>
            <a:off x="5384735" y="1814560"/>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43" name="テキスト ボックス 42">
            <a:extLst>
              <a:ext uri="{FF2B5EF4-FFF2-40B4-BE49-F238E27FC236}">
                <a16:creationId xmlns:a16="http://schemas.microsoft.com/office/drawing/2014/main" id="{B6E4191E-4909-B697-A2F1-93AD20188DC1}"/>
              </a:ext>
            </a:extLst>
          </p:cNvPr>
          <p:cNvSpPr txBox="1"/>
          <p:nvPr/>
        </p:nvSpPr>
        <p:spPr>
          <a:xfrm rot="16200000">
            <a:off x="4311933" y="1050399"/>
            <a:ext cx="953338" cy="215444"/>
          </a:xfrm>
          <a:prstGeom prst="rect">
            <a:avLst/>
          </a:prstGeom>
          <a:solidFill>
            <a:schemeClr val="bg1"/>
          </a:solidFill>
        </p:spPr>
        <p:txBody>
          <a:bodyPr wrap="none" lIns="0" tIns="0" rIns="0" bIns="0" rtlCol="0">
            <a:spAutoFit/>
          </a:bodyPr>
          <a:lstStyle/>
          <a:p>
            <a:r>
              <a:rPr kumimoji="1" lang="en-US" altLang="ja-JP" sz="1400" dirty="0"/>
              <a:t>CD45RA-FITC</a:t>
            </a:r>
            <a:endParaRPr kumimoji="1" lang="ja-JP" altLang="en-US" sz="1400" dirty="0"/>
          </a:p>
        </p:txBody>
      </p:sp>
      <p:sp>
        <p:nvSpPr>
          <p:cNvPr id="44" name="テキスト ボックス 43">
            <a:extLst>
              <a:ext uri="{FF2B5EF4-FFF2-40B4-BE49-F238E27FC236}">
                <a16:creationId xmlns:a16="http://schemas.microsoft.com/office/drawing/2014/main" id="{006020CF-A066-92E3-28C1-CFF4A8BF7916}"/>
              </a:ext>
            </a:extLst>
          </p:cNvPr>
          <p:cNvSpPr txBox="1"/>
          <p:nvPr/>
        </p:nvSpPr>
        <p:spPr>
          <a:xfrm>
            <a:off x="7265802" y="1809753"/>
            <a:ext cx="625171" cy="215444"/>
          </a:xfrm>
          <a:prstGeom prst="rect">
            <a:avLst/>
          </a:prstGeom>
          <a:solidFill>
            <a:schemeClr val="bg1"/>
          </a:solidFill>
        </p:spPr>
        <p:txBody>
          <a:bodyPr wrap="none" lIns="0" tIns="0" rIns="0" bIns="0" rtlCol="0">
            <a:spAutoFit/>
          </a:bodyPr>
          <a:lstStyle/>
          <a:p>
            <a:r>
              <a:rPr kumimoji="1" lang="en-US" altLang="ja-JP" sz="1400" dirty="0"/>
              <a:t>CD25-PE</a:t>
            </a:r>
            <a:endParaRPr kumimoji="1" lang="ja-JP" altLang="en-US" sz="1400" dirty="0"/>
          </a:p>
        </p:txBody>
      </p:sp>
      <p:sp>
        <p:nvSpPr>
          <p:cNvPr id="45" name="テキスト ボックス 44">
            <a:extLst>
              <a:ext uri="{FF2B5EF4-FFF2-40B4-BE49-F238E27FC236}">
                <a16:creationId xmlns:a16="http://schemas.microsoft.com/office/drawing/2014/main" id="{03FB37D8-72D5-C2B1-7B5C-F41E005D2EF6}"/>
              </a:ext>
            </a:extLst>
          </p:cNvPr>
          <p:cNvSpPr txBox="1"/>
          <p:nvPr/>
        </p:nvSpPr>
        <p:spPr>
          <a:xfrm rot="16200000">
            <a:off x="6129364" y="961979"/>
            <a:ext cx="1054776" cy="215444"/>
          </a:xfrm>
          <a:prstGeom prst="rect">
            <a:avLst/>
          </a:prstGeom>
          <a:solidFill>
            <a:schemeClr val="bg1"/>
          </a:solidFill>
        </p:spPr>
        <p:txBody>
          <a:bodyPr wrap="none" lIns="0" tIns="0" rIns="0" bIns="0" rtlCol="0">
            <a:spAutoFit/>
          </a:bodyPr>
          <a:lstStyle/>
          <a:p>
            <a:r>
              <a:rPr kumimoji="1" lang="en-US" altLang="ja-JP" sz="1400" dirty="0"/>
              <a:t>CD127-PE/Cy7</a:t>
            </a:r>
            <a:endParaRPr kumimoji="1" lang="ja-JP" altLang="en-US" sz="1400" dirty="0"/>
          </a:p>
        </p:txBody>
      </p:sp>
      <p:sp>
        <p:nvSpPr>
          <p:cNvPr id="46" name="テキスト ボックス 45">
            <a:extLst>
              <a:ext uri="{FF2B5EF4-FFF2-40B4-BE49-F238E27FC236}">
                <a16:creationId xmlns:a16="http://schemas.microsoft.com/office/drawing/2014/main" id="{95D177FC-BD05-68AE-A8AE-11E00228B1C7}"/>
              </a:ext>
            </a:extLst>
          </p:cNvPr>
          <p:cNvSpPr txBox="1"/>
          <p:nvPr/>
        </p:nvSpPr>
        <p:spPr>
          <a:xfrm>
            <a:off x="6901118" y="5076039"/>
            <a:ext cx="729367" cy="215444"/>
          </a:xfrm>
          <a:prstGeom prst="rect">
            <a:avLst/>
          </a:prstGeom>
          <a:solidFill>
            <a:schemeClr val="bg1"/>
          </a:solidFill>
        </p:spPr>
        <p:txBody>
          <a:bodyPr wrap="none" lIns="0" tIns="0" rIns="0" bIns="0" rtlCol="0">
            <a:spAutoFit/>
          </a:bodyPr>
          <a:lstStyle/>
          <a:p>
            <a:r>
              <a:rPr kumimoji="1" lang="en-US" altLang="ja-JP" sz="1400" dirty="0"/>
              <a:t>CCR4-APC</a:t>
            </a:r>
            <a:endParaRPr kumimoji="1" lang="ja-JP" altLang="en-US" sz="1400" dirty="0"/>
          </a:p>
        </p:txBody>
      </p:sp>
      <p:sp>
        <p:nvSpPr>
          <p:cNvPr id="48" name="テキスト ボックス 47">
            <a:extLst>
              <a:ext uri="{FF2B5EF4-FFF2-40B4-BE49-F238E27FC236}">
                <a16:creationId xmlns:a16="http://schemas.microsoft.com/office/drawing/2014/main" id="{FD475C5F-E2AC-1D6C-A96B-9A2614EC267E}"/>
              </a:ext>
            </a:extLst>
          </p:cNvPr>
          <p:cNvSpPr txBox="1"/>
          <p:nvPr/>
        </p:nvSpPr>
        <p:spPr>
          <a:xfrm>
            <a:off x="6918350" y="6596788"/>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49" name="テキスト ボックス 48">
            <a:extLst>
              <a:ext uri="{FF2B5EF4-FFF2-40B4-BE49-F238E27FC236}">
                <a16:creationId xmlns:a16="http://schemas.microsoft.com/office/drawing/2014/main" id="{4FEE43B0-A52E-995A-BA57-B41C21979F44}"/>
              </a:ext>
            </a:extLst>
          </p:cNvPr>
          <p:cNvSpPr txBox="1"/>
          <p:nvPr/>
        </p:nvSpPr>
        <p:spPr>
          <a:xfrm rot="16200000">
            <a:off x="6246796" y="5784299"/>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sp>
        <p:nvSpPr>
          <p:cNvPr id="50" name="テキスト ボックス 49">
            <a:extLst>
              <a:ext uri="{FF2B5EF4-FFF2-40B4-BE49-F238E27FC236}">
                <a16:creationId xmlns:a16="http://schemas.microsoft.com/office/drawing/2014/main" id="{36E72B5D-7F66-93AD-1E8D-F8A83825E74B}"/>
              </a:ext>
            </a:extLst>
          </p:cNvPr>
          <p:cNvSpPr txBox="1"/>
          <p:nvPr/>
        </p:nvSpPr>
        <p:spPr>
          <a:xfrm>
            <a:off x="4916282" y="5093038"/>
            <a:ext cx="1138132" cy="215444"/>
          </a:xfrm>
          <a:prstGeom prst="rect">
            <a:avLst/>
          </a:prstGeom>
          <a:solidFill>
            <a:schemeClr val="bg1"/>
          </a:solidFill>
        </p:spPr>
        <p:txBody>
          <a:bodyPr wrap="none" lIns="0" tIns="0" rIns="0" bIns="0" rtlCol="0">
            <a:spAutoFit/>
          </a:bodyPr>
          <a:lstStyle/>
          <a:p>
            <a:r>
              <a:rPr kumimoji="1" lang="en-US" altLang="ja-JP" sz="1400" dirty="0"/>
              <a:t>CCR8-PE/CF594</a:t>
            </a:r>
            <a:endParaRPr kumimoji="1" lang="ja-JP" altLang="en-US" sz="1400" dirty="0"/>
          </a:p>
        </p:txBody>
      </p:sp>
      <p:sp>
        <p:nvSpPr>
          <p:cNvPr id="51" name="テキスト ボックス 50">
            <a:extLst>
              <a:ext uri="{FF2B5EF4-FFF2-40B4-BE49-F238E27FC236}">
                <a16:creationId xmlns:a16="http://schemas.microsoft.com/office/drawing/2014/main" id="{69A530A9-7422-CD72-0226-7E07D49BEEEB}"/>
              </a:ext>
            </a:extLst>
          </p:cNvPr>
          <p:cNvSpPr txBox="1"/>
          <p:nvPr/>
        </p:nvSpPr>
        <p:spPr>
          <a:xfrm rot="16200000">
            <a:off x="4334439" y="4261039"/>
            <a:ext cx="908326" cy="215444"/>
          </a:xfrm>
          <a:prstGeom prst="rect">
            <a:avLst/>
          </a:prstGeom>
          <a:solidFill>
            <a:schemeClr val="bg1"/>
          </a:solidFill>
        </p:spPr>
        <p:txBody>
          <a:bodyPr wrap="none" lIns="0" tIns="0" rIns="0" bIns="0" rtlCol="0">
            <a:spAutoFit/>
          </a:bodyPr>
          <a:lstStyle/>
          <a:p>
            <a:r>
              <a:rPr kumimoji="1" lang="en-US" altLang="ja-JP" sz="1400" dirty="0"/>
              <a:t>CCR6-BV421</a:t>
            </a:r>
            <a:endParaRPr kumimoji="1" lang="ja-JP" altLang="en-US" sz="1400" dirty="0"/>
          </a:p>
        </p:txBody>
      </p:sp>
      <p:sp>
        <p:nvSpPr>
          <p:cNvPr id="52" name="テキスト ボックス 51">
            <a:extLst>
              <a:ext uri="{FF2B5EF4-FFF2-40B4-BE49-F238E27FC236}">
                <a16:creationId xmlns:a16="http://schemas.microsoft.com/office/drawing/2014/main" id="{5BF9483C-E5A6-9E36-ED21-6A752F6566A4}"/>
              </a:ext>
            </a:extLst>
          </p:cNvPr>
          <p:cNvSpPr txBox="1"/>
          <p:nvPr/>
        </p:nvSpPr>
        <p:spPr>
          <a:xfrm>
            <a:off x="1802675" y="3479148"/>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53" name="テキスト ボックス 52">
            <a:extLst>
              <a:ext uri="{FF2B5EF4-FFF2-40B4-BE49-F238E27FC236}">
                <a16:creationId xmlns:a16="http://schemas.microsoft.com/office/drawing/2014/main" id="{78942A45-2178-B48B-2B93-F8BB913AA315}"/>
              </a:ext>
            </a:extLst>
          </p:cNvPr>
          <p:cNvSpPr txBox="1"/>
          <p:nvPr/>
        </p:nvSpPr>
        <p:spPr>
          <a:xfrm rot="16200000">
            <a:off x="987512" y="2720788"/>
            <a:ext cx="415819" cy="215444"/>
          </a:xfrm>
          <a:prstGeom prst="rect">
            <a:avLst/>
          </a:prstGeom>
          <a:solidFill>
            <a:schemeClr val="bg1"/>
          </a:solidFill>
        </p:spPr>
        <p:txBody>
          <a:bodyPr wrap="none" lIns="0" tIns="0" rIns="0" bIns="0" rtlCol="0">
            <a:spAutoFit/>
          </a:bodyPr>
          <a:lstStyle/>
          <a:p>
            <a:r>
              <a:rPr kumimoji="1" lang="en-US" altLang="ja-JP" sz="1400" dirty="0"/>
              <a:t>FSC-A</a:t>
            </a:r>
            <a:endParaRPr kumimoji="1" lang="ja-JP" altLang="en-US" sz="1400" dirty="0"/>
          </a:p>
        </p:txBody>
      </p:sp>
      <p:sp>
        <p:nvSpPr>
          <p:cNvPr id="54" name="テキスト ボックス 53">
            <a:extLst>
              <a:ext uri="{FF2B5EF4-FFF2-40B4-BE49-F238E27FC236}">
                <a16:creationId xmlns:a16="http://schemas.microsoft.com/office/drawing/2014/main" id="{2135B199-D2C0-1B06-FC93-15373E615A32}"/>
              </a:ext>
            </a:extLst>
          </p:cNvPr>
          <p:cNvSpPr txBox="1"/>
          <p:nvPr/>
        </p:nvSpPr>
        <p:spPr>
          <a:xfrm>
            <a:off x="3518646" y="3470524"/>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55" name="テキスト ボックス 54">
            <a:extLst>
              <a:ext uri="{FF2B5EF4-FFF2-40B4-BE49-F238E27FC236}">
                <a16:creationId xmlns:a16="http://schemas.microsoft.com/office/drawing/2014/main" id="{0BE33D9A-D779-2363-8699-A82523E8AE1F}"/>
              </a:ext>
            </a:extLst>
          </p:cNvPr>
          <p:cNvSpPr txBox="1"/>
          <p:nvPr/>
        </p:nvSpPr>
        <p:spPr>
          <a:xfrm rot="16200000">
            <a:off x="2354704" y="2738560"/>
            <a:ext cx="1248483" cy="215444"/>
          </a:xfrm>
          <a:prstGeom prst="rect">
            <a:avLst/>
          </a:prstGeom>
          <a:solidFill>
            <a:schemeClr val="bg1"/>
          </a:solidFill>
        </p:spPr>
        <p:txBody>
          <a:bodyPr wrap="none" lIns="0" tIns="0" rIns="0" bIns="0" rtlCol="0">
            <a:spAutoFit/>
          </a:bodyPr>
          <a:lstStyle/>
          <a:p>
            <a:r>
              <a:rPr kumimoji="1" lang="en-US" altLang="ja-JP" sz="1400" dirty="0"/>
              <a:t>CD4-PerCP/Cy5.5</a:t>
            </a:r>
            <a:endParaRPr kumimoji="1" lang="ja-JP" altLang="en-US" sz="1400" dirty="0"/>
          </a:p>
        </p:txBody>
      </p:sp>
      <p:sp>
        <p:nvSpPr>
          <p:cNvPr id="56" name="テキスト ボックス 55">
            <a:extLst>
              <a:ext uri="{FF2B5EF4-FFF2-40B4-BE49-F238E27FC236}">
                <a16:creationId xmlns:a16="http://schemas.microsoft.com/office/drawing/2014/main" id="{0F8A4461-E43B-977C-F7EC-14FF20DF54AD}"/>
              </a:ext>
            </a:extLst>
          </p:cNvPr>
          <p:cNvSpPr txBox="1"/>
          <p:nvPr/>
        </p:nvSpPr>
        <p:spPr>
          <a:xfrm>
            <a:off x="5236702" y="3490817"/>
            <a:ext cx="418384" cy="215444"/>
          </a:xfrm>
          <a:prstGeom prst="rect">
            <a:avLst/>
          </a:prstGeom>
          <a:solidFill>
            <a:schemeClr val="bg1"/>
          </a:solidFill>
        </p:spPr>
        <p:txBody>
          <a:bodyPr wrap="none" lIns="0" tIns="0" rIns="0" bIns="0" rtlCol="0">
            <a:spAutoFit/>
          </a:bodyPr>
          <a:lstStyle/>
          <a:p>
            <a:r>
              <a:rPr kumimoji="1" lang="en-US" altLang="ja-JP" sz="1400" dirty="0"/>
              <a:t>SSC-A</a:t>
            </a:r>
            <a:endParaRPr kumimoji="1" lang="ja-JP" altLang="en-US" sz="1400" dirty="0"/>
          </a:p>
        </p:txBody>
      </p:sp>
      <p:sp>
        <p:nvSpPr>
          <p:cNvPr id="57" name="テキスト ボックス 56">
            <a:extLst>
              <a:ext uri="{FF2B5EF4-FFF2-40B4-BE49-F238E27FC236}">
                <a16:creationId xmlns:a16="http://schemas.microsoft.com/office/drawing/2014/main" id="{81D59B89-27EE-7A58-828F-5C61EC9A1547}"/>
              </a:ext>
            </a:extLst>
          </p:cNvPr>
          <p:cNvSpPr txBox="1"/>
          <p:nvPr/>
        </p:nvSpPr>
        <p:spPr>
          <a:xfrm rot="16200000">
            <a:off x="4311933" y="2705734"/>
            <a:ext cx="953338" cy="215444"/>
          </a:xfrm>
          <a:prstGeom prst="rect">
            <a:avLst/>
          </a:prstGeom>
          <a:solidFill>
            <a:schemeClr val="bg1"/>
          </a:solidFill>
        </p:spPr>
        <p:txBody>
          <a:bodyPr wrap="none" lIns="0" tIns="0" rIns="0" bIns="0" rtlCol="0">
            <a:spAutoFit/>
          </a:bodyPr>
          <a:lstStyle/>
          <a:p>
            <a:r>
              <a:rPr kumimoji="1" lang="en-US" altLang="ja-JP" sz="1400" dirty="0"/>
              <a:t>CD45RA-FITC</a:t>
            </a:r>
            <a:endParaRPr kumimoji="1" lang="ja-JP" altLang="en-US" sz="1400" dirty="0"/>
          </a:p>
        </p:txBody>
      </p:sp>
      <p:sp>
        <p:nvSpPr>
          <p:cNvPr id="58" name="テキスト ボックス 57">
            <a:extLst>
              <a:ext uri="{FF2B5EF4-FFF2-40B4-BE49-F238E27FC236}">
                <a16:creationId xmlns:a16="http://schemas.microsoft.com/office/drawing/2014/main" id="{75DAB615-8B63-188C-991B-C63DDEFAA0EB}"/>
              </a:ext>
            </a:extLst>
          </p:cNvPr>
          <p:cNvSpPr txBox="1"/>
          <p:nvPr/>
        </p:nvSpPr>
        <p:spPr>
          <a:xfrm>
            <a:off x="7210533" y="3505888"/>
            <a:ext cx="625171" cy="215444"/>
          </a:xfrm>
          <a:prstGeom prst="rect">
            <a:avLst/>
          </a:prstGeom>
          <a:solidFill>
            <a:schemeClr val="bg1"/>
          </a:solidFill>
        </p:spPr>
        <p:txBody>
          <a:bodyPr wrap="none" lIns="0" tIns="0" rIns="0" bIns="0" rtlCol="0">
            <a:spAutoFit/>
          </a:bodyPr>
          <a:lstStyle/>
          <a:p>
            <a:r>
              <a:rPr kumimoji="1" lang="en-US" altLang="ja-JP" sz="1400" dirty="0"/>
              <a:t>CD25-PE</a:t>
            </a:r>
            <a:endParaRPr kumimoji="1" lang="ja-JP" altLang="en-US" sz="1400" dirty="0"/>
          </a:p>
        </p:txBody>
      </p:sp>
      <p:sp>
        <p:nvSpPr>
          <p:cNvPr id="59" name="テキスト ボックス 58">
            <a:extLst>
              <a:ext uri="{FF2B5EF4-FFF2-40B4-BE49-F238E27FC236}">
                <a16:creationId xmlns:a16="http://schemas.microsoft.com/office/drawing/2014/main" id="{E303134A-867A-670E-62B2-8258A458706F}"/>
              </a:ext>
            </a:extLst>
          </p:cNvPr>
          <p:cNvSpPr txBox="1"/>
          <p:nvPr/>
        </p:nvSpPr>
        <p:spPr>
          <a:xfrm rot="16200000">
            <a:off x="6104011" y="2783975"/>
            <a:ext cx="1054776" cy="215444"/>
          </a:xfrm>
          <a:prstGeom prst="rect">
            <a:avLst/>
          </a:prstGeom>
          <a:solidFill>
            <a:schemeClr val="bg1"/>
          </a:solidFill>
        </p:spPr>
        <p:txBody>
          <a:bodyPr wrap="none" lIns="0" tIns="0" rIns="0" bIns="0" rtlCol="0">
            <a:spAutoFit/>
          </a:bodyPr>
          <a:lstStyle/>
          <a:p>
            <a:r>
              <a:rPr kumimoji="1" lang="en-US" altLang="ja-JP" sz="1400" dirty="0"/>
              <a:t>CD127-PE/Cy7</a:t>
            </a:r>
            <a:endParaRPr kumimoji="1" lang="ja-JP" altLang="en-US" sz="1400" dirty="0"/>
          </a:p>
        </p:txBody>
      </p:sp>
      <p:cxnSp>
        <p:nvCxnSpPr>
          <p:cNvPr id="60" name="直線矢印コネクタ 59">
            <a:extLst>
              <a:ext uri="{FF2B5EF4-FFF2-40B4-BE49-F238E27FC236}">
                <a16:creationId xmlns:a16="http://schemas.microsoft.com/office/drawing/2014/main" id="{2710528E-B51E-1084-A262-794AA07EDBD6}"/>
              </a:ext>
            </a:extLst>
          </p:cNvPr>
          <p:cNvCxnSpPr>
            <a:cxnSpLocks/>
          </p:cNvCxnSpPr>
          <p:nvPr/>
        </p:nvCxnSpPr>
        <p:spPr>
          <a:xfrm>
            <a:off x="7692889" y="4876800"/>
            <a:ext cx="0" cy="4886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8977016F-DFC2-EAE7-5546-7CDB11A8B864}"/>
              </a:ext>
            </a:extLst>
          </p:cNvPr>
          <p:cNvCxnSpPr>
            <a:cxnSpLocks/>
          </p:cNvCxnSpPr>
          <p:nvPr/>
        </p:nvCxnSpPr>
        <p:spPr>
          <a:xfrm flipH="1">
            <a:off x="6204549" y="4234684"/>
            <a:ext cx="78597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B406EBB3-02E0-D0AA-922C-2327A5429A37}"/>
              </a:ext>
            </a:extLst>
          </p:cNvPr>
          <p:cNvSpPr txBox="1"/>
          <p:nvPr/>
        </p:nvSpPr>
        <p:spPr>
          <a:xfrm rot="16200000">
            <a:off x="6122340" y="4301653"/>
            <a:ext cx="1155573" cy="215444"/>
          </a:xfrm>
          <a:prstGeom prst="rect">
            <a:avLst/>
          </a:prstGeom>
          <a:solidFill>
            <a:schemeClr val="bg1"/>
          </a:solidFill>
        </p:spPr>
        <p:txBody>
          <a:bodyPr wrap="none" lIns="0" tIns="0" rIns="0" bIns="0" rtlCol="0">
            <a:spAutoFit/>
          </a:bodyPr>
          <a:lstStyle/>
          <a:p>
            <a:r>
              <a:rPr kumimoji="1" lang="en-US" altLang="ja-JP" sz="1400" dirty="0"/>
              <a:t>CXCR3-APC/Cy7</a:t>
            </a:r>
            <a:endParaRPr kumimoji="1" lang="ja-JP" altLang="en-US" sz="1400" dirty="0"/>
          </a:p>
        </p:txBody>
      </p:sp>
      <p:sp>
        <p:nvSpPr>
          <p:cNvPr id="65" name="テキスト ボックス 64">
            <a:extLst>
              <a:ext uri="{FF2B5EF4-FFF2-40B4-BE49-F238E27FC236}">
                <a16:creationId xmlns:a16="http://schemas.microsoft.com/office/drawing/2014/main" id="{346CD613-6B91-76B8-7D3F-1A06B52F134E}"/>
              </a:ext>
            </a:extLst>
          </p:cNvPr>
          <p:cNvSpPr txBox="1"/>
          <p:nvPr/>
        </p:nvSpPr>
        <p:spPr>
          <a:xfrm>
            <a:off x="5327910" y="4515147"/>
            <a:ext cx="458780" cy="307777"/>
          </a:xfrm>
          <a:prstGeom prst="rect">
            <a:avLst/>
          </a:prstGeom>
          <a:noFill/>
        </p:spPr>
        <p:txBody>
          <a:bodyPr wrap="none" rtlCol="0">
            <a:spAutoFit/>
          </a:bodyPr>
          <a:lstStyle/>
          <a:p>
            <a:r>
              <a:rPr kumimoji="1" lang="en-US" altLang="ja-JP" sz="1400" dirty="0"/>
              <a:t>Th1</a:t>
            </a:r>
            <a:endParaRPr kumimoji="1" lang="ja-JP" altLang="en-US" sz="1400" dirty="0"/>
          </a:p>
        </p:txBody>
      </p:sp>
      <p:cxnSp>
        <p:nvCxnSpPr>
          <p:cNvPr id="66" name="直線矢印コネクタ 65">
            <a:extLst>
              <a:ext uri="{FF2B5EF4-FFF2-40B4-BE49-F238E27FC236}">
                <a16:creationId xmlns:a16="http://schemas.microsoft.com/office/drawing/2014/main" id="{E797BB8F-196A-2B5B-1C18-C5F112964FCD}"/>
              </a:ext>
            </a:extLst>
          </p:cNvPr>
          <p:cNvCxnSpPr>
            <a:cxnSpLocks/>
          </p:cNvCxnSpPr>
          <p:nvPr/>
        </p:nvCxnSpPr>
        <p:spPr>
          <a:xfrm>
            <a:off x="7076663" y="3273975"/>
            <a:ext cx="0" cy="557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7D86B38-CBC6-18A3-9B00-EA90552BEFA1}"/>
              </a:ext>
            </a:extLst>
          </p:cNvPr>
          <p:cNvSpPr txBox="1"/>
          <p:nvPr/>
        </p:nvSpPr>
        <p:spPr>
          <a:xfrm>
            <a:off x="627842" y="93291"/>
            <a:ext cx="1821332" cy="369332"/>
          </a:xfrm>
          <a:prstGeom prst="rect">
            <a:avLst/>
          </a:prstGeom>
          <a:noFill/>
        </p:spPr>
        <p:txBody>
          <a:bodyPr wrap="none" rtlCol="0">
            <a:spAutoFit/>
          </a:bodyPr>
          <a:lstStyle/>
          <a:p>
            <a:r>
              <a:rPr kumimoji="1" lang="en-US" altLang="ja-JP" b="1" dirty="0">
                <a:solidFill>
                  <a:srgbClr val="C00000"/>
                </a:solidFill>
              </a:rPr>
              <a:t>3/7 Sorting</a:t>
            </a:r>
            <a:r>
              <a:rPr kumimoji="1" lang="ja-JP" altLang="en-US" b="1" dirty="0">
                <a:solidFill>
                  <a:srgbClr val="C00000"/>
                </a:solidFill>
              </a:rPr>
              <a:t> 経過</a:t>
            </a:r>
            <a:r>
              <a:rPr kumimoji="1" lang="en-US" altLang="ja-JP" b="1" dirty="0">
                <a:solidFill>
                  <a:srgbClr val="C00000"/>
                </a:solidFill>
              </a:rPr>
              <a:t> </a:t>
            </a:r>
            <a:endParaRPr kumimoji="1" lang="ja-JP" altLang="en-US" b="1" dirty="0">
              <a:solidFill>
                <a:srgbClr val="C00000"/>
              </a:solidFill>
            </a:endParaRPr>
          </a:p>
        </p:txBody>
      </p:sp>
      <p:graphicFrame>
        <p:nvGraphicFramePr>
          <p:cNvPr id="69" name="グラフ 68">
            <a:extLst>
              <a:ext uri="{FF2B5EF4-FFF2-40B4-BE49-F238E27FC236}">
                <a16:creationId xmlns:a16="http://schemas.microsoft.com/office/drawing/2014/main" id="{4035E2B8-AD34-45F5-BCB9-DB7CA5574126}"/>
              </a:ext>
            </a:extLst>
          </p:cNvPr>
          <p:cNvGraphicFramePr>
            <a:graphicFrameLocks/>
          </p:cNvGraphicFramePr>
          <p:nvPr>
            <p:extLst>
              <p:ext uri="{D42A27DB-BD31-4B8C-83A1-F6EECF244321}">
                <p14:modId xmlns:p14="http://schemas.microsoft.com/office/powerpoint/2010/main" val="832287460"/>
              </p:ext>
            </p:extLst>
          </p:nvPr>
        </p:nvGraphicFramePr>
        <p:xfrm>
          <a:off x="627842" y="3799421"/>
          <a:ext cx="1736524" cy="158596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0" name="グラフ 69">
            <a:extLst>
              <a:ext uri="{FF2B5EF4-FFF2-40B4-BE49-F238E27FC236}">
                <a16:creationId xmlns:a16="http://schemas.microsoft.com/office/drawing/2014/main" id="{EB2B4663-C908-4974-BA53-40F52C36BECF}"/>
              </a:ext>
            </a:extLst>
          </p:cNvPr>
          <p:cNvGraphicFramePr>
            <a:graphicFrameLocks/>
          </p:cNvGraphicFramePr>
          <p:nvPr>
            <p:extLst>
              <p:ext uri="{D42A27DB-BD31-4B8C-83A1-F6EECF244321}">
                <p14:modId xmlns:p14="http://schemas.microsoft.com/office/powerpoint/2010/main" val="397062863"/>
              </p:ext>
            </p:extLst>
          </p:nvPr>
        </p:nvGraphicFramePr>
        <p:xfrm>
          <a:off x="2234433" y="3799421"/>
          <a:ext cx="1808856" cy="157962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1" name="グラフ 70">
            <a:extLst>
              <a:ext uri="{FF2B5EF4-FFF2-40B4-BE49-F238E27FC236}">
                <a16:creationId xmlns:a16="http://schemas.microsoft.com/office/drawing/2014/main" id="{147EEE8F-36CE-48B4-88B5-08592340F562}"/>
              </a:ext>
            </a:extLst>
          </p:cNvPr>
          <p:cNvGraphicFramePr>
            <a:graphicFrameLocks/>
          </p:cNvGraphicFramePr>
          <p:nvPr>
            <p:extLst>
              <p:ext uri="{D42A27DB-BD31-4B8C-83A1-F6EECF244321}">
                <p14:modId xmlns:p14="http://schemas.microsoft.com/office/powerpoint/2010/main" val="1689493698"/>
              </p:ext>
            </p:extLst>
          </p:nvPr>
        </p:nvGraphicFramePr>
        <p:xfrm>
          <a:off x="624443" y="5283497"/>
          <a:ext cx="1790925" cy="157962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2" name="グラフ 71">
            <a:extLst>
              <a:ext uri="{FF2B5EF4-FFF2-40B4-BE49-F238E27FC236}">
                <a16:creationId xmlns:a16="http://schemas.microsoft.com/office/drawing/2014/main" id="{59CB41FD-CC39-437F-A531-F13F16BB7123}"/>
              </a:ext>
            </a:extLst>
          </p:cNvPr>
          <p:cNvGraphicFramePr>
            <a:graphicFrameLocks/>
          </p:cNvGraphicFramePr>
          <p:nvPr>
            <p:extLst>
              <p:ext uri="{D42A27DB-BD31-4B8C-83A1-F6EECF244321}">
                <p14:modId xmlns:p14="http://schemas.microsoft.com/office/powerpoint/2010/main" val="220353525"/>
              </p:ext>
            </p:extLst>
          </p:nvPr>
        </p:nvGraphicFramePr>
        <p:xfrm>
          <a:off x="2243085" y="5252978"/>
          <a:ext cx="1755839" cy="1566539"/>
        </p:xfrm>
        <a:graphic>
          <a:graphicData uri="http://schemas.openxmlformats.org/drawingml/2006/chart">
            <c:chart xmlns:c="http://schemas.openxmlformats.org/drawingml/2006/chart" xmlns:r="http://schemas.openxmlformats.org/officeDocument/2006/relationships" r:id="rId16"/>
          </a:graphicData>
        </a:graphic>
      </p:graphicFrame>
      <p:sp>
        <p:nvSpPr>
          <p:cNvPr id="73" name="テキスト ボックス 72">
            <a:extLst>
              <a:ext uri="{FF2B5EF4-FFF2-40B4-BE49-F238E27FC236}">
                <a16:creationId xmlns:a16="http://schemas.microsoft.com/office/drawing/2014/main" id="{670B06AC-534D-B897-0924-0CD4322AAEAD}"/>
              </a:ext>
            </a:extLst>
          </p:cNvPr>
          <p:cNvSpPr txBox="1"/>
          <p:nvPr/>
        </p:nvSpPr>
        <p:spPr>
          <a:xfrm>
            <a:off x="3238999" y="3979529"/>
            <a:ext cx="407099" cy="184666"/>
          </a:xfrm>
          <a:prstGeom prst="rect">
            <a:avLst/>
          </a:prstGeom>
          <a:noFill/>
        </p:spPr>
        <p:txBody>
          <a:bodyPr wrap="none" lIns="0" tIns="0" rIns="0" bIns="0" rtlCol="0">
            <a:spAutoFit/>
          </a:bodyPr>
          <a:lstStyle/>
          <a:p>
            <a:r>
              <a:rPr kumimoji="1" lang="en-US" altLang="ja-JP" sz="1200" dirty="0">
                <a:solidFill>
                  <a:srgbClr val="C00000"/>
                </a:solidFill>
              </a:rPr>
              <a:t>GATA3</a:t>
            </a:r>
            <a:endParaRPr kumimoji="1" lang="ja-JP" altLang="en-US" sz="1200" dirty="0">
              <a:solidFill>
                <a:srgbClr val="C00000"/>
              </a:solidFill>
            </a:endParaRPr>
          </a:p>
        </p:txBody>
      </p:sp>
      <p:sp>
        <p:nvSpPr>
          <p:cNvPr id="74" name="テキスト ボックス 73">
            <a:extLst>
              <a:ext uri="{FF2B5EF4-FFF2-40B4-BE49-F238E27FC236}">
                <a16:creationId xmlns:a16="http://schemas.microsoft.com/office/drawing/2014/main" id="{2CC34172-63FD-D8E9-3D67-71A08BE09C99}"/>
              </a:ext>
            </a:extLst>
          </p:cNvPr>
          <p:cNvSpPr txBox="1"/>
          <p:nvPr/>
        </p:nvSpPr>
        <p:spPr>
          <a:xfrm>
            <a:off x="1132041" y="5441494"/>
            <a:ext cx="415307" cy="184666"/>
          </a:xfrm>
          <a:prstGeom prst="rect">
            <a:avLst/>
          </a:prstGeom>
          <a:noFill/>
        </p:spPr>
        <p:txBody>
          <a:bodyPr wrap="none" lIns="0" tIns="0" rIns="0" bIns="0" rtlCol="0">
            <a:spAutoFit/>
          </a:bodyPr>
          <a:lstStyle/>
          <a:p>
            <a:r>
              <a:rPr kumimoji="1" lang="en-US" altLang="ja-JP" sz="1200" dirty="0" err="1">
                <a:solidFill>
                  <a:srgbClr val="C00000"/>
                </a:solidFill>
              </a:rPr>
              <a:t>RORgT</a:t>
            </a:r>
            <a:endParaRPr kumimoji="1" lang="ja-JP" altLang="en-US" sz="1200" dirty="0">
              <a:solidFill>
                <a:srgbClr val="C00000"/>
              </a:solidFill>
            </a:endParaRPr>
          </a:p>
        </p:txBody>
      </p:sp>
      <p:sp>
        <p:nvSpPr>
          <p:cNvPr id="75" name="テキスト ボックス 74">
            <a:extLst>
              <a:ext uri="{FF2B5EF4-FFF2-40B4-BE49-F238E27FC236}">
                <a16:creationId xmlns:a16="http://schemas.microsoft.com/office/drawing/2014/main" id="{2EA08140-A5A5-ECD5-B5A4-9A960E9A8F1C}"/>
              </a:ext>
            </a:extLst>
          </p:cNvPr>
          <p:cNvSpPr txBox="1"/>
          <p:nvPr/>
        </p:nvSpPr>
        <p:spPr>
          <a:xfrm>
            <a:off x="2801342" y="5400163"/>
            <a:ext cx="405817" cy="184666"/>
          </a:xfrm>
          <a:prstGeom prst="rect">
            <a:avLst/>
          </a:prstGeom>
          <a:noFill/>
        </p:spPr>
        <p:txBody>
          <a:bodyPr wrap="none" lIns="0" tIns="0" rIns="0" bIns="0" rtlCol="0">
            <a:spAutoFit/>
          </a:bodyPr>
          <a:lstStyle/>
          <a:p>
            <a:r>
              <a:rPr kumimoji="1" lang="en-US" altLang="ja-JP" sz="1200" dirty="0">
                <a:solidFill>
                  <a:srgbClr val="C00000"/>
                </a:solidFill>
              </a:rPr>
              <a:t>FOXP3</a:t>
            </a:r>
            <a:endParaRPr kumimoji="1" lang="ja-JP" altLang="en-US" sz="1200" dirty="0">
              <a:solidFill>
                <a:srgbClr val="C00000"/>
              </a:solidFill>
            </a:endParaRPr>
          </a:p>
        </p:txBody>
      </p:sp>
      <p:sp>
        <p:nvSpPr>
          <p:cNvPr id="76" name="テキスト ボックス 75">
            <a:extLst>
              <a:ext uri="{FF2B5EF4-FFF2-40B4-BE49-F238E27FC236}">
                <a16:creationId xmlns:a16="http://schemas.microsoft.com/office/drawing/2014/main" id="{96D216C9-0E0E-5E8E-4895-B6FA7F8FFC2C}"/>
              </a:ext>
            </a:extLst>
          </p:cNvPr>
          <p:cNvSpPr txBox="1"/>
          <p:nvPr/>
        </p:nvSpPr>
        <p:spPr>
          <a:xfrm>
            <a:off x="1373815" y="3979529"/>
            <a:ext cx="329386" cy="184666"/>
          </a:xfrm>
          <a:prstGeom prst="rect">
            <a:avLst/>
          </a:prstGeom>
          <a:noFill/>
        </p:spPr>
        <p:txBody>
          <a:bodyPr wrap="none" lIns="0" tIns="0" rIns="0" bIns="0" rtlCol="0">
            <a:spAutoFit/>
          </a:bodyPr>
          <a:lstStyle/>
          <a:p>
            <a:r>
              <a:rPr kumimoji="1" lang="en-US" altLang="ja-JP" sz="1200" dirty="0">
                <a:solidFill>
                  <a:srgbClr val="C00000"/>
                </a:solidFill>
              </a:rPr>
              <a:t>T-bet</a:t>
            </a:r>
            <a:endParaRPr kumimoji="1" lang="ja-JP" altLang="en-US" sz="1200" dirty="0">
              <a:solidFill>
                <a:srgbClr val="C00000"/>
              </a:solidFill>
            </a:endParaRPr>
          </a:p>
        </p:txBody>
      </p:sp>
    </p:spTree>
    <p:extLst>
      <p:ext uri="{BB962C8B-B14F-4D97-AF65-F5344CB8AC3E}">
        <p14:creationId xmlns:p14="http://schemas.microsoft.com/office/powerpoint/2010/main" val="238870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9580BC-7ED1-8DC9-6923-0541F2811AD9}"/>
              </a:ext>
            </a:extLst>
          </p:cNvPr>
          <p:cNvSpPr txBox="1"/>
          <p:nvPr/>
        </p:nvSpPr>
        <p:spPr>
          <a:xfrm>
            <a:off x="2265920" y="223776"/>
            <a:ext cx="4612160" cy="461665"/>
          </a:xfrm>
          <a:prstGeom prst="rect">
            <a:avLst/>
          </a:prstGeom>
          <a:noFill/>
        </p:spPr>
        <p:txBody>
          <a:bodyPr wrap="none" rtlCol="0">
            <a:spAutoFit/>
          </a:bodyPr>
          <a:lstStyle/>
          <a:p>
            <a:r>
              <a:rPr kumimoji="1" lang="en-US" altLang="ja-JP" sz="2400" b="1" dirty="0">
                <a:solidFill>
                  <a:srgbClr val="C00000"/>
                </a:solidFill>
              </a:rPr>
              <a:t>qPCR </a:t>
            </a:r>
            <a:r>
              <a:rPr kumimoji="1" lang="ja-JP" altLang="en-US" sz="2400" b="1" dirty="0">
                <a:solidFill>
                  <a:srgbClr val="C00000"/>
                </a:solidFill>
              </a:rPr>
              <a:t>による核内転写因子の定量</a:t>
            </a:r>
          </a:p>
        </p:txBody>
      </p:sp>
      <p:sp>
        <p:nvSpPr>
          <p:cNvPr id="5" name="テキスト ボックス 4">
            <a:extLst>
              <a:ext uri="{FF2B5EF4-FFF2-40B4-BE49-F238E27FC236}">
                <a16:creationId xmlns:a16="http://schemas.microsoft.com/office/drawing/2014/main" id="{9396D314-4F64-5990-C4EA-55E3EEFB67A6}"/>
              </a:ext>
            </a:extLst>
          </p:cNvPr>
          <p:cNvSpPr txBox="1"/>
          <p:nvPr/>
        </p:nvSpPr>
        <p:spPr>
          <a:xfrm>
            <a:off x="445274" y="1076768"/>
            <a:ext cx="5354607" cy="369332"/>
          </a:xfrm>
          <a:prstGeom prst="rect">
            <a:avLst/>
          </a:prstGeom>
          <a:noFill/>
        </p:spPr>
        <p:txBody>
          <a:bodyPr wrap="none" rtlCol="0">
            <a:spAutoFit/>
          </a:bodyPr>
          <a:lstStyle/>
          <a:p>
            <a:r>
              <a:rPr kumimoji="1" lang="en-US" altLang="ja-JP" b="1" dirty="0">
                <a:solidFill>
                  <a:srgbClr val="002060"/>
                </a:solidFill>
              </a:rPr>
              <a:t>1. </a:t>
            </a:r>
            <a:r>
              <a:rPr kumimoji="1" lang="ja-JP" altLang="en-US" b="1" dirty="0">
                <a:solidFill>
                  <a:srgbClr val="002060"/>
                </a:solidFill>
              </a:rPr>
              <a:t>使用する細胞 </a:t>
            </a:r>
            <a:r>
              <a:rPr kumimoji="1" lang="en-US" altLang="ja-JP" b="1" dirty="0">
                <a:solidFill>
                  <a:srgbClr val="002060"/>
                </a:solidFill>
              </a:rPr>
              <a:t>; </a:t>
            </a:r>
            <a:r>
              <a:rPr kumimoji="1" lang="ja-JP" altLang="en-US" b="1" dirty="0">
                <a:solidFill>
                  <a:srgbClr val="002060"/>
                </a:solidFill>
              </a:rPr>
              <a:t> </a:t>
            </a:r>
            <a:r>
              <a:rPr kumimoji="1" lang="en-US" altLang="ja-JP" b="1" dirty="0">
                <a:solidFill>
                  <a:srgbClr val="002060"/>
                </a:solidFill>
              </a:rPr>
              <a:t>FACS </a:t>
            </a:r>
            <a:r>
              <a:rPr kumimoji="1" lang="en-US" altLang="ja-JP" b="1" dirty="0" err="1">
                <a:solidFill>
                  <a:srgbClr val="002060"/>
                </a:solidFill>
              </a:rPr>
              <a:t>AriaIII</a:t>
            </a:r>
            <a:r>
              <a:rPr kumimoji="1" lang="en-US" altLang="ja-JP" b="1" dirty="0">
                <a:solidFill>
                  <a:srgbClr val="002060"/>
                </a:solidFill>
              </a:rPr>
              <a:t> </a:t>
            </a:r>
            <a:r>
              <a:rPr kumimoji="1" lang="ja-JP" altLang="en-US" b="1" dirty="0">
                <a:solidFill>
                  <a:srgbClr val="002060"/>
                </a:solidFill>
              </a:rPr>
              <a:t>で分取した</a:t>
            </a:r>
            <a:r>
              <a:rPr kumimoji="1" lang="en-US" altLang="ja-JP" b="1" dirty="0">
                <a:solidFill>
                  <a:srgbClr val="002060"/>
                </a:solidFill>
              </a:rPr>
              <a:t>T</a:t>
            </a:r>
            <a:r>
              <a:rPr kumimoji="1" lang="ja-JP" altLang="en-US" b="1" dirty="0">
                <a:solidFill>
                  <a:srgbClr val="002060"/>
                </a:solidFill>
              </a:rPr>
              <a:t>細胞分画</a:t>
            </a:r>
          </a:p>
        </p:txBody>
      </p:sp>
      <p:sp>
        <p:nvSpPr>
          <p:cNvPr id="6" name="テキスト ボックス 5">
            <a:extLst>
              <a:ext uri="{FF2B5EF4-FFF2-40B4-BE49-F238E27FC236}">
                <a16:creationId xmlns:a16="http://schemas.microsoft.com/office/drawing/2014/main" id="{E736E5C0-F552-2DD5-F80C-C1AB77FC4A4A}"/>
              </a:ext>
            </a:extLst>
          </p:cNvPr>
          <p:cNvSpPr txBox="1"/>
          <p:nvPr/>
        </p:nvSpPr>
        <p:spPr>
          <a:xfrm>
            <a:off x="445274" y="2222452"/>
            <a:ext cx="2122697" cy="369332"/>
          </a:xfrm>
          <a:prstGeom prst="rect">
            <a:avLst/>
          </a:prstGeom>
          <a:noFill/>
        </p:spPr>
        <p:txBody>
          <a:bodyPr wrap="none" rtlCol="0">
            <a:spAutoFit/>
          </a:bodyPr>
          <a:lstStyle/>
          <a:p>
            <a:r>
              <a:rPr kumimoji="1" lang="en-US" altLang="ja-JP" b="1" dirty="0">
                <a:solidFill>
                  <a:srgbClr val="002060"/>
                </a:solidFill>
              </a:rPr>
              <a:t>2. Cell lysate </a:t>
            </a:r>
            <a:r>
              <a:rPr kumimoji="1" lang="ja-JP" altLang="en-US" b="1" dirty="0">
                <a:solidFill>
                  <a:srgbClr val="002060"/>
                </a:solidFill>
              </a:rPr>
              <a:t>の調製</a:t>
            </a:r>
            <a:endParaRPr kumimoji="1" lang="en-US" altLang="ja-JP" b="1" dirty="0">
              <a:solidFill>
                <a:srgbClr val="002060"/>
              </a:solidFill>
            </a:endParaRPr>
          </a:p>
        </p:txBody>
      </p:sp>
      <p:sp>
        <p:nvSpPr>
          <p:cNvPr id="7" name="テキスト ボックス 6">
            <a:extLst>
              <a:ext uri="{FF2B5EF4-FFF2-40B4-BE49-F238E27FC236}">
                <a16:creationId xmlns:a16="http://schemas.microsoft.com/office/drawing/2014/main" id="{27761BAA-7B38-6E0F-62BE-4229E60C57DF}"/>
              </a:ext>
            </a:extLst>
          </p:cNvPr>
          <p:cNvSpPr txBox="1"/>
          <p:nvPr/>
        </p:nvSpPr>
        <p:spPr>
          <a:xfrm>
            <a:off x="536714" y="4135685"/>
            <a:ext cx="1641796" cy="369332"/>
          </a:xfrm>
          <a:prstGeom prst="rect">
            <a:avLst/>
          </a:prstGeom>
          <a:noFill/>
        </p:spPr>
        <p:txBody>
          <a:bodyPr wrap="none" rtlCol="0">
            <a:spAutoFit/>
          </a:bodyPr>
          <a:lstStyle/>
          <a:p>
            <a:r>
              <a:rPr kumimoji="1" lang="en-US" altLang="ja-JP" b="1" dirty="0">
                <a:solidFill>
                  <a:srgbClr val="002060"/>
                </a:solidFill>
              </a:rPr>
              <a:t>3. cDNA</a:t>
            </a:r>
            <a:r>
              <a:rPr kumimoji="1" lang="ja-JP" altLang="en-US" b="1" dirty="0">
                <a:solidFill>
                  <a:srgbClr val="002060"/>
                </a:solidFill>
              </a:rPr>
              <a:t>の合成</a:t>
            </a:r>
          </a:p>
        </p:txBody>
      </p:sp>
      <p:sp>
        <p:nvSpPr>
          <p:cNvPr id="9" name="テキスト ボックス 8">
            <a:extLst>
              <a:ext uri="{FF2B5EF4-FFF2-40B4-BE49-F238E27FC236}">
                <a16:creationId xmlns:a16="http://schemas.microsoft.com/office/drawing/2014/main" id="{E5A5C276-BFE0-321F-9E40-2FD6AF0B8D6B}"/>
              </a:ext>
            </a:extLst>
          </p:cNvPr>
          <p:cNvSpPr txBox="1"/>
          <p:nvPr/>
        </p:nvSpPr>
        <p:spPr>
          <a:xfrm>
            <a:off x="828260" y="1514566"/>
            <a:ext cx="2523127" cy="369332"/>
          </a:xfrm>
          <a:prstGeom prst="rect">
            <a:avLst/>
          </a:prstGeom>
          <a:noFill/>
        </p:spPr>
        <p:txBody>
          <a:bodyPr wrap="none" rtlCol="0">
            <a:spAutoFit/>
          </a:bodyPr>
          <a:lstStyle/>
          <a:p>
            <a:r>
              <a:rPr kumimoji="1" lang="en-US" altLang="ja-JP" dirty="0"/>
              <a:t>Th1, Th2, Th17, Treg, Th?</a:t>
            </a:r>
            <a:endParaRPr kumimoji="1" lang="ja-JP" altLang="en-US" dirty="0"/>
          </a:p>
        </p:txBody>
      </p:sp>
      <p:sp>
        <p:nvSpPr>
          <p:cNvPr id="11" name="テキスト ボックス 10">
            <a:extLst>
              <a:ext uri="{FF2B5EF4-FFF2-40B4-BE49-F238E27FC236}">
                <a16:creationId xmlns:a16="http://schemas.microsoft.com/office/drawing/2014/main" id="{11433406-96EC-12FF-FB2E-C6A1C6C00C9B}"/>
              </a:ext>
            </a:extLst>
          </p:cNvPr>
          <p:cNvSpPr txBox="1"/>
          <p:nvPr/>
        </p:nvSpPr>
        <p:spPr>
          <a:xfrm>
            <a:off x="974536" y="2626091"/>
            <a:ext cx="6406926" cy="338554"/>
          </a:xfrm>
          <a:prstGeom prst="rect">
            <a:avLst/>
          </a:prstGeom>
          <a:noFill/>
        </p:spPr>
        <p:txBody>
          <a:bodyPr wrap="square">
            <a:spAutoFit/>
          </a:bodyPr>
          <a:lstStyle/>
          <a:p>
            <a:r>
              <a:rPr lang="ja-JP" altLang="en-US" sz="1600" dirty="0"/>
              <a:t>東洋紡 </a:t>
            </a:r>
            <a:r>
              <a:rPr lang="en-US" altLang="ja-JP" sz="1600" dirty="0" err="1"/>
              <a:t>SuperPrep</a:t>
            </a:r>
            <a:r>
              <a:rPr lang="en-US" altLang="ja-JP" sz="1600" dirty="0"/>
              <a:t>® II Cell Lysis &amp; RT Kit for qPCR (Code No. SCQ-401)</a:t>
            </a:r>
            <a:r>
              <a:rPr lang="ja-JP" altLang="en-US" sz="1600" dirty="0"/>
              <a:t> 使用</a:t>
            </a:r>
          </a:p>
        </p:txBody>
      </p:sp>
      <p:sp>
        <p:nvSpPr>
          <p:cNvPr id="12" name="テキスト ボックス 11">
            <a:extLst>
              <a:ext uri="{FF2B5EF4-FFF2-40B4-BE49-F238E27FC236}">
                <a16:creationId xmlns:a16="http://schemas.microsoft.com/office/drawing/2014/main" id="{63B64CAA-96C6-AA24-E895-ECA901414A5A}"/>
              </a:ext>
            </a:extLst>
          </p:cNvPr>
          <p:cNvSpPr txBox="1"/>
          <p:nvPr/>
        </p:nvSpPr>
        <p:spPr>
          <a:xfrm>
            <a:off x="732184" y="3011101"/>
            <a:ext cx="6357730" cy="954107"/>
          </a:xfrm>
          <a:prstGeom prst="rect">
            <a:avLst/>
          </a:prstGeom>
          <a:noFill/>
        </p:spPr>
        <p:txBody>
          <a:bodyPr wrap="square" rtlCol="0">
            <a:spAutoFit/>
          </a:bodyPr>
          <a:lstStyle/>
          <a:p>
            <a:pPr marL="179388" indent="-179388">
              <a:buAutoNum type="arabicPeriod"/>
            </a:pPr>
            <a:r>
              <a:rPr kumimoji="1" lang="ja-JP" altLang="en-US" sz="1400" dirty="0"/>
              <a:t>分取した細胞を</a:t>
            </a:r>
            <a:r>
              <a:rPr kumimoji="1" lang="en-US" altLang="ja-JP" sz="1400" dirty="0"/>
              <a:t>1.5ml </a:t>
            </a:r>
            <a:r>
              <a:rPr kumimoji="1" lang="ja-JP" altLang="en-US" sz="1400" dirty="0"/>
              <a:t>マイクロチューブに </a:t>
            </a:r>
            <a:r>
              <a:rPr kumimoji="1" lang="en-US" altLang="ja-JP" sz="1400" dirty="0"/>
              <a:t>5X10</a:t>
            </a:r>
            <a:r>
              <a:rPr kumimoji="1" lang="en-US" altLang="ja-JP" sz="1400" baseline="30000" dirty="0"/>
              <a:t>4</a:t>
            </a:r>
            <a:r>
              <a:rPr kumimoji="1" lang="ja-JP" altLang="en-US" sz="1400" dirty="0"/>
              <a:t>個 分注し、</a:t>
            </a:r>
            <a:r>
              <a:rPr kumimoji="1" lang="en-US" altLang="ja-JP" sz="1400" dirty="0"/>
              <a:t>1ml PBS</a:t>
            </a:r>
            <a:r>
              <a:rPr kumimoji="1" lang="ja-JP" altLang="en-US" sz="1400" dirty="0"/>
              <a:t>で洗浄。</a:t>
            </a:r>
            <a:endParaRPr kumimoji="1" lang="en-US" altLang="ja-JP" sz="1400" dirty="0"/>
          </a:p>
          <a:p>
            <a:r>
              <a:rPr kumimoji="1" lang="en-US" altLang="ja-JP" sz="1400" dirty="0"/>
              <a:t>2.</a:t>
            </a:r>
            <a:r>
              <a:rPr kumimoji="1" lang="ja-JP" altLang="en-US" sz="1400" dirty="0"/>
              <a:t> </a:t>
            </a:r>
            <a:r>
              <a:rPr kumimoji="1" lang="en-US" altLang="ja-JP" sz="1400" dirty="0"/>
              <a:t>Cell</a:t>
            </a:r>
            <a:r>
              <a:rPr kumimoji="1" lang="ja-JP" altLang="en-US" sz="1400" dirty="0"/>
              <a:t> </a:t>
            </a:r>
            <a:r>
              <a:rPr kumimoji="1" lang="en-US" altLang="ja-JP" sz="1400" dirty="0"/>
              <a:t>lysis</a:t>
            </a:r>
            <a:r>
              <a:rPr kumimoji="1" lang="ja-JP" altLang="en-US" sz="1400" dirty="0"/>
              <a:t> </a:t>
            </a:r>
            <a:r>
              <a:rPr kumimoji="1" lang="en-US" altLang="ja-JP" sz="1400" dirty="0"/>
              <a:t>buffer</a:t>
            </a:r>
            <a:r>
              <a:rPr kumimoji="1" lang="ja-JP" altLang="en-US" sz="1400" dirty="0"/>
              <a:t> </a:t>
            </a:r>
            <a:r>
              <a:rPr kumimoji="1" lang="en-US" altLang="ja-JP" sz="1400" dirty="0"/>
              <a:t>58.7uL,</a:t>
            </a:r>
            <a:r>
              <a:rPr kumimoji="1" lang="ja-JP" altLang="en-US" sz="1400" dirty="0"/>
              <a:t> </a:t>
            </a:r>
            <a:r>
              <a:rPr kumimoji="1" lang="en-US" altLang="ja-JP" sz="1400" dirty="0" err="1"/>
              <a:t>gDNAremover</a:t>
            </a:r>
            <a:r>
              <a:rPr kumimoji="1" lang="ja-JP" altLang="en-US" sz="1400" dirty="0"/>
              <a:t> </a:t>
            </a:r>
            <a:r>
              <a:rPr kumimoji="1" lang="en-US" altLang="ja-JP" sz="1400" dirty="0"/>
              <a:t>1uL,</a:t>
            </a:r>
            <a:r>
              <a:rPr kumimoji="1" lang="ja-JP" altLang="en-US" sz="1400" dirty="0"/>
              <a:t> </a:t>
            </a:r>
            <a:r>
              <a:rPr kumimoji="1" lang="en-US" altLang="ja-JP" sz="1400" dirty="0"/>
              <a:t>RNase inhibitor 0.3uL </a:t>
            </a:r>
            <a:r>
              <a:rPr kumimoji="1" lang="ja-JP" altLang="en-US" sz="1400" dirty="0"/>
              <a:t>を加える。</a:t>
            </a:r>
            <a:endParaRPr kumimoji="1" lang="en-US" altLang="ja-JP" sz="1400" dirty="0"/>
          </a:p>
          <a:p>
            <a:r>
              <a:rPr kumimoji="1" lang="en-US" altLang="ja-JP" sz="1400" dirty="0"/>
              <a:t>3. </a:t>
            </a:r>
            <a:r>
              <a:rPr kumimoji="1" lang="ja-JP" altLang="en-US" sz="1400" dirty="0"/>
              <a:t>室温で、</a:t>
            </a:r>
            <a:r>
              <a:rPr kumimoji="1" lang="en-US" altLang="ja-JP" sz="1400" dirty="0"/>
              <a:t>30</a:t>
            </a:r>
            <a:r>
              <a:rPr kumimoji="1" lang="ja-JP" altLang="en-US" sz="1400" dirty="0"/>
              <a:t>秒間軽く撹拌させ、</a:t>
            </a:r>
            <a:r>
              <a:rPr kumimoji="1" lang="en-US" altLang="ja-JP" sz="1400" dirty="0"/>
              <a:t>4</a:t>
            </a:r>
            <a:r>
              <a:rPr kumimoji="1" lang="ja-JP" altLang="en-US" sz="1400" dirty="0"/>
              <a:t>分</a:t>
            </a:r>
            <a:r>
              <a:rPr kumimoji="1" lang="en-US" altLang="ja-JP" sz="1400" dirty="0"/>
              <a:t>30</a:t>
            </a:r>
            <a:r>
              <a:rPr kumimoji="1" lang="ja-JP" altLang="en-US" sz="1400" dirty="0"/>
              <a:t>秒静置した後氷上に移す。</a:t>
            </a:r>
            <a:endParaRPr kumimoji="1" lang="en-US" altLang="ja-JP" sz="1400" dirty="0"/>
          </a:p>
          <a:p>
            <a:r>
              <a:rPr kumimoji="1" lang="en-US" altLang="ja-JP" sz="1400" dirty="0"/>
              <a:t>4. 12000 rpm </a:t>
            </a:r>
            <a:r>
              <a:rPr kumimoji="1" lang="ja-JP" altLang="en-US" sz="1400" dirty="0"/>
              <a:t>で</a:t>
            </a:r>
            <a:r>
              <a:rPr kumimoji="1" lang="en-US" altLang="ja-JP" sz="1400" dirty="0"/>
              <a:t>5min</a:t>
            </a:r>
            <a:r>
              <a:rPr kumimoji="1" lang="ja-JP" altLang="en-US" sz="1400" dirty="0"/>
              <a:t>遠心</a:t>
            </a:r>
            <a:endParaRPr kumimoji="1" lang="en-US" altLang="ja-JP" sz="1400" dirty="0"/>
          </a:p>
        </p:txBody>
      </p:sp>
      <p:sp>
        <p:nvSpPr>
          <p:cNvPr id="2" name="テキスト ボックス 1">
            <a:extLst>
              <a:ext uri="{FF2B5EF4-FFF2-40B4-BE49-F238E27FC236}">
                <a16:creationId xmlns:a16="http://schemas.microsoft.com/office/drawing/2014/main" id="{C8657649-BE80-F09A-70F1-B5CC3286DD3E}"/>
              </a:ext>
            </a:extLst>
          </p:cNvPr>
          <p:cNvSpPr txBox="1"/>
          <p:nvPr/>
        </p:nvSpPr>
        <p:spPr>
          <a:xfrm>
            <a:off x="928153" y="4506746"/>
            <a:ext cx="6406926" cy="338554"/>
          </a:xfrm>
          <a:prstGeom prst="rect">
            <a:avLst/>
          </a:prstGeom>
          <a:noFill/>
        </p:spPr>
        <p:txBody>
          <a:bodyPr wrap="square">
            <a:spAutoFit/>
          </a:bodyPr>
          <a:lstStyle/>
          <a:p>
            <a:r>
              <a:rPr lang="ja-JP" altLang="en-US" sz="1600" dirty="0"/>
              <a:t>東洋紡 </a:t>
            </a:r>
            <a:r>
              <a:rPr lang="en-US" altLang="ja-JP" sz="1600" dirty="0" err="1"/>
              <a:t>SuperPrep</a:t>
            </a:r>
            <a:r>
              <a:rPr lang="en-US" altLang="ja-JP" sz="1600" dirty="0"/>
              <a:t>® II Cell Lysis &amp; RT Kit for qPCR (Code No. SCQ-401)</a:t>
            </a:r>
            <a:r>
              <a:rPr lang="ja-JP" altLang="en-US" sz="1600" dirty="0"/>
              <a:t> 使用</a:t>
            </a:r>
          </a:p>
        </p:txBody>
      </p:sp>
      <p:sp>
        <p:nvSpPr>
          <p:cNvPr id="3" name="テキスト ボックス 2">
            <a:extLst>
              <a:ext uri="{FF2B5EF4-FFF2-40B4-BE49-F238E27FC236}">
                <a16:creationId xmlns:a16="http://schemas.microsoft.com/office/drawing/2014/main" id="{3456B23A-B8EA-4CDC-23B9-AC47632040E5}"/>
              </a:ext>
            </a:extLst>
          </p:cNvPr>
          <p:cNvSpPr txBox="1"/>
          <p:nvPr/>
        </p:nvSpPr>
        <p:spPr>
          <a:xfrm>
            <a:off x="732184" y="4845300"/>
            <a:ext cx="6994496" cy="1677382"/>
          </a:xfrm>
          <a:prstGeom prst="rect">
            <a:avLst/>
          </a:prstGeom>
          <a:noFill/>
        </p:spPr>
        <p:txBody>
          <a:bodyPr wrap="square" rtlCol="0">
            <a:spAutoFit/>
          </a:bodyPr>
          <a:lstStyle/>
          <a:p>
            <a:pPr marL="179388" indent="-179388">
              <a:buAutoNum type="arabicPeriod"/>
            </a:pPr>
            <a:r>
              <a:rPr kumimoji="1" lang="en-US" altLang="ja-JP" sz="1400" dirty="0"/>
              <a:t>5X RT Master mix 8uL,</a:t>
            </a:r>
            <a:r>
              <a:rPr kumimoji="1" lang="ja-JP" altLang="en-US" sz="1400" dirty="0"/>
              <a:t> </a:t>
            </a:r>
            <a:r>
              <a:rPr kumimoji="1" lang="en-US" altLang="ja-JP" sz="1400" dirty="0"/>
              <a:t>Nuclease-free</a:t>
            </a:r>
            <a:r>
              <a:rPr kumimoji="1" lang="ja-JP" altLang="en-US" sz="1400" dirty="0"/>
              <a:t> </a:t>
            </a:r>
            <a:r>
              <a:rPr kumimoji="1" lang="en-US" altLang="ja-JP" sz="1400" dirty="0"/>
              <a:t>Water</a:t>
            </a:r>
            <a:r>
              <a:rPr kumimoji="1" lang="ja-JP" altLang="en-US" sz="1400" dirty="0"/>
              <a:t> </a:t>
            </a:r>
            <a:r>
              <a:rPr kumimoji="1" lang="en-US" altLang="ja-JP" sz="1400" dirty="0"/>
              <a:t>24uL, cell lysate 8uL </a:t>
            </a:r>
            <a:r>
              <a:rPr kumimoji="1" lang="ja-JP" altLang="en-US" sz="1400" dirty="0"/>
              <a:t>を</a:t>
            </a:r>
            <a:r>
              <a:rPr kumimoji="1" lang="en-US" altLang="ja-JP" sz="1400" dirty="0"/>
              <a:t>PCR</a:t>
            </a:r>
            <a:r>
              <a:rPr kumimoji="1" lang="ja-JP" altLang="en-US" sz="1400" dirty="0"/>
              <a:t>用チューブ内で混和し、スピンダウンして容器の底 に落とす。</a:t>
            </a:r>
            <a:endParaRPr kumimoji="1" lang="en-US" altLang="ja-JP" sz="1400" dirty="0"/>
          </a:p>
          <a:p>
            <a:r>
              <a:rPr kumimoji="1" lang="en-US" altLang="ja-JP" sz="1400" dirty="0"/>
              <a:t>2.</a:t>
            </a:r>
            <a:r>
              <a:rPr kumimoji="1" lang="ja-JP" altLang="en-US" sz="1400" dirty="0"/>
              <a:t> 以下の温度で反応させる。</a:t>
            </a:r>
            <a:endParaRPr kumimoji="1" lang="en-US" altLang="ja-JP" sz="1400" dirty="0"/>
          </a:p>
          <a:p>
            <a:pPr>
              <a:spcBef>
                <a:spcPts val="600"/>
              </a:spcBef>
            </a:pPr>
            <a:r>
              <a:rPr kumimoji="1" lang="ja-JP" altLang="en-US" sz="1400" dirty="0"/>
              <a:t>　</a:t>
            </a:r>
            <a:r>
              <a:rPr kumimoji="1" lang="en-US" altLang="ja-JP" sz="1400" dirty="0">
                <a:solidFill>
                  <a:srgbClr val="002060"/>
                </a:solidFill>
              </a:rPr>
              <a:t>37</a:t>
            </a:r>
            <a:r>
              <a:rPr kumimoji="1" lang="ja-JP" altLang="en-US" sz="1400" dirty="0">
                <a:solidFill>
                  <a:srgbClr val="002060"/>
                </a:solidFill>
              </a:rPr>
              <a:t>℃ </a:t>
            </a:r>
            <a:r>
              <a:rPr kumimoji="1" lang="en-US" altLang="ja-JP" sz="1400" dirty="0">
                <a:solidFill>
                  <a:srgbClr val="002060"/>
                </a:solidFill>
              </a:rPr>
              <a:t>15min</a:t>
            </a:r>
          </a:p>
          <a:p>
            <a:r>
              <a:rPr kumimoji="1" lang="en-US" altLang="ja-JP" sz="1400" dirty="0">
                <a:solidFill>
                  <a:srgbClr val="002060"/>
                </a:solidFill>
              </a:rPr>
              <a:t>     50</a:t>
            </a:r>
            <a:r>
              <a:rPr kumimoji="1" lang="ja-JP" altLang="en-US" sz="1400" dirty="0">
                <a:solidFill>
                  <a:srgbClr val="002060"/>
                </a:solidFill>
              </a:rPr>
              <a:t>℃ </a:t>
            </a:r>
            <a:r>
              <a:rPr kumimoji="1" lang="en-US" altLang="ja-JP" sz="1400" dirty="0">
                <a:solidFill>
                  <a:srgbClr val="002060"/>
                </a:solidFill>
              </a:rPr>
              <a:t>5min</a:t>
            </a:r>
          </a:p>
          <a:p>
            <a:r>
              <a:rPr kumimoji="1" lang="en-US" altLang="ja-JP" sz="1400" dirty="0">
                <a:solidFill>
                  <a:srgbClr val="002060"/>
                </a:solidFill>
              </a:rPr>
              <a:t>     98</a:t>
            </a:r>
            <a:r>
              <a:rPr kumimoji="1" lang="ja-JP" altLang="en-US" sz="1400" dirty="0">
                <a:solidFill>
                  <a:srgbClr val="002060"/>
                </a:solidFill>
              </a:rPr>
              <a:t>℃ </a:t>
            </a:r>
            <a:r>
              <a:rPr kumimoji="1" lang="en-US" altLang="ja-JP" sz="1400" dirty="0">
                <a:solidFill>
                  <a:srgbClr val="002060"/>
                </a:solidFill>
              </a:rPr>
              <a:t>5min</a:t>
            </a:r>
          </a:p>
          <a:p>
            <a:r>
              <a:rPr kumimoji="1" lang="en-US" altLang="ja-JP" sz="1400" dirty="0">
                <a:solidFill>
                  <a:srgbClr val="002060"/>
                </a:solidFill>
              </a:rPr>
              <a:t>      </a:t>
            </a:r>
            <a:r>
              <a:rPr kumimoji="1" lang="ja-JP" altLang="en-US" sz="1400" dirty="0">
                <a:solidFill>
                  <a:srgbClr val="002060"/>
                </a:solidFill>
              </a:rPr>
              <a:t> </a:t>
            </a:r>
            <a:r>
              <a:rPr kumimoji="1" lang="en-US" altLang="ja-JP" sz="1400" dirty="0">
                <a:solidFill>
                  <a:srgbClr val="002060"/>
                </a:solidFill>
              </a:rPr>
              <a:t> 4</a:t>
            </a:r>
            <a:r>
              <a:rPr kumimoji="1" lang="ja-JP" altLang="en-US" sz="1400" dirty="0">
                <a:solidFill>
                  <a:srgbClr val="002060"/>
                </a:solidFill>
              </a:rPr>
              <a:t>℃ 保温</a:t>
            </a:r>
            <a:endParaRPr kumimoji="1" lang="en-US" altLang="ja-JP" sz="1400" dirty="0">
              <a:solidFill>
                <a:srgbClr val="002060"/>
              </a:solidFill>
            </a:endParaRPr>
          </a:p>
        </p:txBody>
      </p:sp>
    </p:spTree>
    <p:extLst>
      <p:ext uri="{BB962C8B-B14F-4D97-AF65-F5344CB8AC3E}">
        <p14:creationId xmlns:p14="http://schemas.microsoft.com/office/powerpoint/2010/main" val="251412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0895837-5857-00AE-878D-73865BB1BC77}"/>
              </a:ext>
            </a:extLst>
          </p:cNvPr>
          <p:cNvSpPr txBox="1"/>
          <p:nvPr/>
        </p:nvSpPr>
        <p:spPr>
          <a:xfrm>
            <a:off x="395029" y="201151"/>
            <a:ext cx="2068195" cy="369332"/>
          </a:xfrm>
          <a:prstGeom prst="rect">
            <a:avLst/>
          </a:prstGeom>
          <a:noFill/>
        </p:spPr>
        <p:txBody>
          <a:bodyPr wrap="none" rtlCol="0">
            <a:spAutoFit/>
          </a:bodyPr>
          <a:lstStyle/>
          <a:p>
            <a:r>
              <a:rPr kumimoji="1" lang="en-US" altLang="ja-JP" b="1" dirty="0">
                <a:solidFill>
                  <a:srgbClr val="002060"/>
                </a:solidFill>
              </a:rPr>
              <a:t>4. qPCR</a:t>
            </a:r>
            <a:r>
              <a:rPr kumimoji="1" lang="ja-JP" altLang="en-US" b="1" dirty="0">
                <a:solidFill>
                  <a:srgbClr val="002060"/>
                </a:solidFill>
              </a:rPr>
              <a:t>による定量</a:t>
            </a:r>
          </a:p>
        </p:txBody>
      </p:sp>
      <p:sp>
        <p:nvSpPr>
          <p:cNvPr id="5" name="テキスト ボックス 4">
            <a:extLst>
              <a:ext uri="{FF2B5EF4-FFF2-40B4-BE49-F238E27FC236}">
                <a16:creationId xmlns:a16="http://schemas.microsoft.com/office/drawing/2014/main" id="{D78C6E2F-2216-4C7B-A689-17099F37C47C}"/>
              </a:ext>
            </a:extLst>
          </p:cNvPr>
          <p:cNvSpPr txBox="1"/>
          <p:nvPr/>
        </p:nvSpPr>
        <p:spPr>
          <a:xfrm>
            <a:off x="577860" y="617618"/>
            <a:ext cx="6026139" cy="338554"/>
          </a:xfrm>
          <a:prstGeom prst="rect">
            <a:avLst/>
          </a:prstGeom>
          <a:noFill/>
        </p:spPr>
        <p:txBody>
          <a:bodyPr wrap="square">
            <a:spAutoFit/>
          </a:bodyPr>
          <a:lstStyle/>
          <a:p>
            <a:r>
              <a:rPr lang="ja-JP" altLang="en-US" sz="1600" b="0" i="0" u="none" strike="noStrike" baseline="0" dirty="0">
                <a:solidFill>
                  <a:srgbClr val="000000"/>
                </a:solidFill>
                <a:ea typeface="ＭＳ Ｐゴシック" panose="020B0600070205080204" pitchFamily="50" charset="-128"/>
              </a:rPr>
              <a:t>反応試薬として東洋紡 </a:t>
            </a:r>
            <a:r>
              <a:rPr lang="en-US" altLang="ja-JP" sz="1600" b="0" i="0" u="none" strike="noStrike" baseline="0" dirty="0">
                <a:solidFill>
                  <a:srgbClr val="000000"/>
                </a:solidFill>
                <a:ea typeface="ＭＳ Ｐゴシック" panose="020B0600070205080204" pitchFamily="50" charset="-128"/>
              </a:rPr>
              <a:t>KOD </a:t>
            </a:r>
            <a:r>
              <a:rPr lang="en-US" altLang="ja-JP" sz="1600" b="0" i="0" u="none" strike="noStrike" baseline="0" dirty="0" err="1">
                <a:solidFill>
                  <a:srgbClr val="000000"/>
                </a:solidFill>
                <a:ea typeface="ＭＳ Ｐゴシック" panose="020B0600070205080204" pitchFamily="50" charset="-128"/>
              </a:rPr>
              <a:t>SYBR®qPCR</a:t>
            </a:r>
            <a:r>
              <a:rPr lang="en-US" altLang="ja-JP" sz="1600" b="0" i="0" u="none" strike="noStrike" baseline="0" dirty="0">
                <a:solidFill>
                  <a:srgbClr val="000000"/>
                </a:solidFill>
                <a:ea typeface="ＭＳ Ｐゴシック" panose="020B0600070205080204" pitchFamily="50" charset="-128"/>
              </a:rPr>
              <a:t> Mix (Code: QKD-201)</a:t>
            </a:r>
            <a:r>
              <a:rPr lang="ja-JP" altLang="en-US" sz="1600" b="0" i="0" u="none" strike="noStrike" baseline="0" dirty="0">
                <a:solidFill>
                  <a:srgbClr val="000000"/>
                </a:solidFill>
                <a:ea typeface="ＭＳ Ｐゴシック" panose="020B0600070205080204" pitchFamily="50" charset="-128"/>
              </a:rPr>
              <a:t>を使用</a:t>
            </a:r>
            <a:endParaRPr lang="ja-JP" altLang="en-US" sz="1600" dirty="0"/>
          </a:p>
        </p:txBody>
      </p:sp>
      <p:graphicFrame>
        <p:nvGraphicFramePr>
          <p:cNvPr id="6" name="表 5">
            <a:extLst>
              <a:ext uri="{FF2B5EF4-FFF2-40B4-BE49-F238E27FC236}">
                <a16:creationId xmlns:a16="http://schemas.microsoft.com/office/drawing/2014/main" id="{09E3DB0C-FB0C-6E77-7777-9625D4B42E55}"/>
              </a:ext>
            </a:extLst>
          </p:cNvPr>
          <p:cNvGraphicFramePr>
            <a:graphicFrameLocks noGrp="1"/>
          </p:cNvGraphicFramePr>
          <p:nvPr>
            <p:extLst>
              <p:ext uri="{D42A27DB-BD31-4B8C-83A1-F6EECF244321}">
                <p14:modId xmlns:p14="http://schemas.microsoft.com/office/powerpoint/2010/main" val="3370502413"/>
              </p:ext>
            </p:extLst>
          </p:nvPr>
        </p:nvGraphicFramePr>
        <p:xfrm>
          <a:off x="639003" y="3908132"/>
          <a:ext cx="7865993" cy="2554782"/>
        </p:xfrm>
        <a:graphic>
          <a:graphicData uri="http://schemas.openxmlformats.org/drawingml/2006/table">
            <a:tbl>
              <a:tblPr>
                <a:tableStyleId>{5C22544A-7EE6-4342-B048-85BDC9FD1C3A}</a:tableStyleId>
              </a:tblPr>
              <a:tblGrid>
                <a:gridCol w="915286">
                  <a:extLst>
                    <a:ext uri="{9D8B030D-6E8A-4147-A177-3AD203B41FA5}">
                      <a16:colId xmlns:a16="http://schemas.microsoft.com/office/drawing/2014/main" val="1413627607"/>
                    </a:ext>
                  </a:extLst>
                </a:gridCol>
                <a:gridCol w="639334">
                  <a:extLst>
                    <a:ext uri="{9D8B030D-6E8A-4147-A177-3AD203B41FA5}">
                      <a16:colId xmlns:a16="http://schemas.microsoft.com/office/drawing/2014/main" val="734583120"/>
                    </a:ext>
                  </a:extLst>
                </a:gridCol>
                <a:gridCol w="2622908">
                  <a:extLst>
                    <a:ext uri="{9D8B030D-6E8A-4147-A177-3AD203B41FA5}">
                      <a16:colId xmlns:a16="http://schemas.microsoft.com/office/drawing/2014/main" val="4191685146"/>
                    </a:ext>
                  </a:extLst>
                </a:gridCol>
                <a:gridCol w="1143219">
                  <a:extLst>
                    <a:ext uri="{9D8B030D-6E8A-4147-A177-3AD203B41FA5}">
                      <a16:colId xmlns:a16="http://schemas.microsoft.com/office/drawing/2014/main" val="3777521297"/>
                    </a:ext>
                  </a:extLst>
                </a:gridCol>
                <a:gridCol w="2545246">
                  <a:extLst>
                    <a:ext uri="{9D8B030D-6E8A-4147-A177-3AD203B41FA5}">
                      <a16:colId xmlns:a16="http://schemas.microsoft.com/office/drawing/2014/main" val="571027840"/>
                    </a:ext>
                  </a:extLst>
                </a:gridCol>
              </a:tblGrid>
              <a:tr h="257835">
                <a:tc>
                  <a:txBody>
                    <a:bodyPr/>
                    <a:lstStyle/>
                    <a:p>
                      <a:pPr algn="ctr" fontAlgn="ctr"/>
                      <a:r>
                        <a:rPr lang="en-US" sz="1200" b="1" u="none" strike="noStrike" dirty="0">
                          <a:effectLst/>
                        </a:rPr>
                        <a:t>Molecules</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40000"/>
                        <a:lumOff val="60000"/>
                      </a:schemeClr>
                    </a:solidFill>
                  </a:tcPr>
                </a:tc>
                <a:tc gridSpan="2">
                  <a:txBody>
                    <a:bodyPr/>
                    <a:lstStyle/>
                    <a:p>
                      <a:pPr algn="ctr" fontAlgn="ctr"/>
                      <a:r>
                        <a:rPr lang="en-US" sz="1200" b="1" u="none" strike="noStrike" dirty="0">
                          <a:effectLst/>
                        </a:rPr>
                        <a:t>Primers</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40000"/>
                        <a:lumOff val="60000"/>
                      </a:schemeClr>
                    </a:solidFill>
                  </a:tcPr>
                </a:tc>
                <a:tc hMerge="1">
                  <a:txBody>
                    <a:bodyPr/>
                    <a:lstStyle/>
                    <a:p>
                      <a:endParaRPr kumimoji="1" lang="ja-JP" altLang="en-US"/>
                    </a:p>
                  </a:txBody>
                  <a:tcPr/>
                </a:tc>
                <a:tc>
                  <a:txBody>
                    <a:bodyPr/>
                    <a:lstStyle/>
                    <a:p>
                      <a:pPr algn="ctr" fontAlgn="ctr"/>
                      <a:r>
                        <a:rPr lang="en-US" sz="1200" b="1" u="none" strike="noStrike" dirty="0">
                          <a:effectLst/>
                        </a:rPr>
                        <a:t>Amplicon size</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40000"/>
                        <a:lumOff val="60000"/>
                      </a:schemeClr>
                    </a:solidFill>
                  </a:tcPr>
                </a:tc>
                <a:tc>
                  <a:txBody>
                    <a:bodyPr/>
                    <a:lstStyle/>
                    <a:p>
                      <a:pPr algn="ctr" fontAlgn="ctr"/>
                      <a:r>
                        <a:rPr lang="en-US" sz="1200" b="1" u="none" strike="noStrike" dirty="0" err="1">
                          <a:effectLst/>
                        </a:rPr>
                        <a:t>Refernces</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40000"/>
                        <a:lumOff val="60000"/>
                      </a:schemeClr>
                    </a:solidFill>
                  </a:tcPr>
                </a:tc>
                <a:extLst>
                  <a:ext uri="{0D108BD9-81ED-4DB2-BD59-A6C34878D82A}">
                    <a16:rowId xmlns:a16="http://schemas.microsoft.com/office/drawing/2014/main" val="1189650965"/>
                  </a:ext>
                </a:extLst>
              </a:tr>
              <a:tr h="215467">
                <a:tc rowSpan="2">
                  <a:txBody>
                    <a:bodyPr/>
                    <a:lstStyle/>
                    <a:p>
                      <a:pPr algn="ctr" fontAlgn="ctr"/>
                      <a:r>
                        <a:rPr lang="en-US" sz="1200" u="none" strike="noStrike" dirty="0">
                          <a:effectLst/>
                        </a:rPr>
                        <a:t>T-bet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dirty="0">
                          <a:effectLst/>
                        </a:rPr>
                        <a:t>Forward</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dirty="0">
                          <a:effectLst/>
                        </a:rPr>
                        <a:t>ATT GCC GTG ACT GCC TAC CAG A</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tc>
                <a:tc rowSpan="2">
                  <a:txBody>
                    <a:bodyPr/>
                    <a:lstStyle/>
                    <a:p>
                      <a:pPr algn="ctr" fontAlgn="ctr"/>
                      <a:r>
                        <a:rPr lang="en-US" sz="1200" u="none" strike="noStrike" dirty="0">
                          <a:effectLst/>
                        </a:rPr>
                        <a:t>151bp</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rowSpan="2">
                  <a:txBody>
                    <a:bodyPr/>
                    <a:lstStyle/>
                    <a:p>
                      <a:pPr algn="ctr" fontAlgn="ctr"/>
                      <a:r>
                        <a:rPr lang="en-US" sz="1200" u="none" strike="noStrike" dirty="0">
                          <a:effectLst/>
                        </a:rPr>
                        <a:t>Immunity 43, 146–160 (2015)</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extLst>
                  <a:ext uri="{0D108BD9-81ED-4DB2-BD59-A6C34878D82A}">
                    <a16:rowId xmlns:a16="http://schemas.microsoft.com/office/drawing/2014/main" val="3958688401"/>
                  </a:ext>
                </a:extLst>
              </a:tr>
              <a:tr h="265980">
                <a:tc vMerge="1">
                  <a:txBody>
                    <a:bodyPr/>
                    <a:lstStyle/>
                    <a:p>
                      <a:endParaRPr kumimoji="1" lang="ja-JP" altLang="en-US"/>
                    </a:p>
                  </a:txBody>
                  <a:tcPr/>
                </a:tc>
                <a:tc>
                  <a:txBody>
                    <a:bodyPr/>
                    <a:lstStyle/>
                    <a:p>
                      <a:pPr algn="l" fontAlgn="ctr"/>
                      <a:r>
                        <a:rPr lang="en-US" sz="1200" u="none" strike="noStrike" dirty="0">
                          <a:effectLst/>
                        </a:rPr>
                        <a:t>Reverse</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sv-SE" sz="1200" u="none" strike="noStrike" dirty="0">
                          <a:effectLst/>
                        </a:rPr>
                        <a:t>GGA ATT GAC AGT TGG GTC CAG G</a:t>
                      </a:r>
                      <a:endParaRPr lang="sv-SE"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41796402"/>
                  </a:ext>
                </a:extLst>
              </a:tr>
              <a:tr h="220808">
                <a:tc rowSpan="2">
                  <a:txBody>
                    <a:bodyPr/>
                    <a:lstStyle/>
                    <a:p>
                      <a:pPr algn="ctr" fontAlgn="ctr"/>
                      <a:r>
                        <a:rPr lang="en-US" sz="1200" u="none" strike="noStrike" dirty="0">
                          <a:effectLst/>
                        </a:rPr>
                        <a:t>GATA3</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a:txBody>
                    <a:bodyPr/>
                    <a:lstStyle/>
                    <a:p>
                      <a:pPr algn="l" fontAlgn="ctr"/>
                      <a:r>
                        <a:rPr lang="en-US" sz="1200" u="none" strike="noStrike">
                          <a:effectLst/>
                        </a:rPr>
                        <a:t>Forward</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a:txBody>
                    <a:bodyPr/>
                    <a:lstStyle/>
                    <a:p>
                      <a:pPr algn="l" fontAlgn="ctr"/>
                      <a:r>
                        <a:rPr lang="en-US" sz="1200" u="none" strike="noStrike" dirty="0">
                          <a:effectLst/>
                        </a:rPr>
                        <a:t>ACC ACA ACC ACA CTC TGG AGG A</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solidFill>
                      <a:schemeClr val="accent1">
                        <a:lumMod val="20000"/>
                        <a:lumOff val="80000"/>
                      </a:schemeClr>
                    </a:solidFill>
                  </a:tcPr>
                </a:tc>
                <a:tc rowSpan="2">
                  <a:txBody>
                    <a:bodyPr/>
                    <a:lstStyle/>
                    <a:p>
                      <a:pPr algn="ctr" fontAlgn="ctr"/>
                      <a:r>
                        <a:rPr lang="en-US" sz="1200" u="none" strike="noStrike">
                          <a:effectLst/>
                        </a:rPr>
                        <a:t>132bp</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rowSpan="2">
                  <a:txBody>
                    <a:bodyPr/>
                    <a:lstStyle/>
                    <a:p>
                      <a:pPr algn="ctr" fontAlgn="ctr"/>
                      <a:r>
                        <a:rPr lang="en-US" sz="1200" u="none" strike="noStrike">
                          <a:effectLst/>
                        </a:rPr>
                        <a:t>Cellular &amp; Molecular Immunology </a:t>
                      </a:r>
                      <a:br>
                        <a:rPr lang="en-US" sz="1200" u="none" strike="noStrike">
                          <a:effectLst/>
                        </a:rPr>
                      </a:br>
                      <a:r>
                        <a:rPr lang="en-US" sz="1200" u="none" strike="noStrike">
                          <a:effectLst/>
                        </a:rPr>
                        <a:t>19, 1153–1167 (2022)</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extLst>
                  <a:ext uri="{0D108BD9-81ED-4DB2-BD59-A6C34878D82A}">
                    <a16:rowId xmlns:a16="http://schemas.microsoft.com/office/drawing/2014/main" val="4256009631"/>
                  </a:ext>
                </a:extLst>
              </a:tr>
              <a:tr h="259959">
                <a:tc vMerge="1">
                  <a:txBody>
                    <a:bodyPr/>
                    <a:lstStyle/>
                    <a:p>
                      <a:endParaRPr kumimoji="1" lang="ja-JP" altLang="en-US"/>
                    </a:p>
                  </a:txBody>
                  <a:tcPr/>
                </a:tc>
                <a:tc>
                  <a:txBody>
                    <a:bodyPr/>
                    <a:lstStyle/>
                    <a:p>
                      <a:pPr algn="l" fontAlgn="ctr"/>
                      <a:r>
                        <a:rPr lang="en-US" sz="1200" u="none" strike="noStrike" dirty="0">
                          <a:effectLst/>
                        </a:rPr>
                        <a:t>Reverse</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a:txBody>
                    <a:bodyPr/>
                    <a:lstStyle/>
                    <a:p>
                      <a:pPr algn="l" fontAlgn="ctr"/>
                      <a:r>
                        <a:rPr lang="en-US" sz="1200" u="none" strike="noStrike" dirty="0">
                          <a:effectLst/>
                        </a:rPr>
                        <a:t>TCG GTT TCT GGT CTG GAT GCC T</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solidFill>
                      <a:schemeClr val="accent1">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21433625"/>
                  </a:ext>
                </a:extLst>
              </a:tr>
              <a:tr h="254796">
                <a:tc rowSpan="2">
                  <a:txBody>
                    <a:bodyPr/>
                    <a:lstStyle/>
                    <a:p>
                      <a:pPr algn="ctr" fontAlgn="ctr"/>
                      <a:r>
                        <a:rPr lang="en-US" sz="1200" u="none" strike="noStrike">
                          <a:effectLst/>
                        </a:rPr>
                        <a:t>RORgt</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a:effectLst/>
                        </a:rPr>
                        <a:t>Forward</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dirty="0">
                          <a:effectLst/>
                        </a:rPr>
                        <a:t>GAG GAA GTG ACT GGC TAC CAG A</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tc>
                <a:tc rowSpan="2">
                  <a:txBody>
                    <a:bodyPr/>
                    <a:lstStyle/>
                    <a:p>
                      <a:pPr algn="ctr" fontAlgn="ctr"/>
                      <a:r>
                        <a:rPr lang="en-US" sz="1200" u="none" strike="noStrike" dirty="0">
                          <a:effectLst/>
                        </a:rPr>
                        <a:t>148bp</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rowSpan="2">
                  <a:txBody>
                    <a:bodyPr/>
                    <a:lstStyle/>
                    <a:p>
                      <a:pPr algn="ctr" fontAlgn="ctr"/>
                      <a:r>
                        <a:rPr lang="en-US" sz="1200" u="none" strike="noStrike">
                          <a:effectLst/>
                        </a:rPr>
                        <a:t>J Invest Derma 135, 110-118 (2015)</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extLst>
                  <a:ext uri="{0D108BD9-81ED-4DB2-BD59-A6C34878D82A}">
                    <a16:rowId xmlns:a16="http://schemas.microsoft.com/office/drawing/2014/main" val="3032230003"/>
                  </a:ext>
                </a:extLst>
              </a:tr>
              <a:tr h="207118">
                <a:tc vMerge="1">
                  <a:txBody>
                    <a:bodyPr/>
                    <a:lstStyle/>
                    <a:p>
                      <a:endParaRPr kumimoji="1" lang="ja-JP" altLang="en-US"/>
                    </a:p>
                  </a:txBody>
                  <a:tcPr/>
                </a:tc>
                <a:tc>
                  <a:txBody>
                    <a:bodyPr/>
                    <a:lstStyle/>
                    <a:p>
                      <a:pPr algn="l" fontAlgn="ctr"/>
                      <a:r>
                        <a:rPr lang="en-US" sz="1200" u="none" strike="noStrike">
                          <a:effectLst/>
                        </a:rPr>
                        <a:t>Reverse</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dirty="0">
                          <a:effectLst/>
                        </a:rPr>
                        <a:t>GCA CAA TCT GGT CAT TCT GGC AG</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36362281"/>
                  </a:ext>
                </a:extLst>
              </a:tr>
              <a:tr h="234575">
                <a:tc rowSpan="2">
                  <a:txBody>
                    <a:bodyPr/>
                    <a:lstStyle/>
                    <a:p>
                      <a:pPr algn="ctr" fontAlgn="ctr"/>
                      <a:r>
                        <a:rPr lang="en-US" sz="1200" u="none" strike="noStrike" dirty="0">
                          <a:effectLst/>
                        </a:rPr>
                        <a:t>FOXP3</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a:txBody>
                    <a:bodyPr/>
                    <a:lstStyle/>
                    <a:p>
                      <a:pPr algn="l" fontAlgn="ctr"/>
                      <a:r>
                        <a:rPr lang="en-US" sz="1200" u="none" strike="noStrike" dirty="0">
                          <a:effectLst/>
                        </a:rPr>
                        <a:t>Forward</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a:txBody>
                    <a:bodyPr/>
                    <a:lstStyle/>
                    <a:p>
                      <a:pPr algn="l" fontAlgn="ctr"/>
                      <a:r>
                        <a:rPr lang="en-US" sz="1200" u="none" strike="noStrike" dirty="0">
                          <a:effectLst/>
                        </a:rPr>
                        <a:t>CAC CTG GCT GGG AAA ATG G</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solidFill>
                      <a:schemeClr val="accent1">
                        <a:lumMod val="20000"/>
                        <a:lumOff val="80000"/>
                      </a:schemeClr>
                    </a:solidFill>
                  </a:tcPr>
                </a:tc>
                <a:tc rowSpan="2">
                  <a:txBody>
                    <a:bodyPr/>
                    <a:lstStyle/>
                    <a:p>
                      <a:pPr algn="ctr" fontAlgn="ctr"/>
                      <a:r>
                        <a:rPr lang="en-US" sz="1200" u="none" strike="noStrike">
                          <a:effectLst/>
                        </a:rPr>
                        <a:t>63bp</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rowSpan="2">
                  <a:txBody>
                    <a:bodyPr/>
                    <a:lstStyle/>
                    <a:p>
                      <a:pPr algn="ctr" fontAlgn="ctr"/>
                      <a:r>
                        <a:rPr lang="fr-FR" sz="1200" u="none" strike="noStrike" dirty="0">
                          <a:effectLst/>
                        </a:rPr>
                        <a:t>Front Immunol 6, 49 (2015)</a:t>
                      </a:r>
                      <a:endParaRPr lang="fr-FR"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extLst>
                  <a:ext uri="{0D108BD9-81ED-4DB2-BD59-A6C34878D82A}">
                    <a16:rowId xmlns:a16="http://schemas.microsoft.com/office/drawing/2014/main" val="1396363747"/>
                  </a:ext>
                </a:extLst>
              </a:tr>
              <a:tr h="232773">
                <a:tc vMerge="1">
                  <a:txBody>
                    <a:bodyPr/>
                    <a:lstStyle/>
                    <a:p>
                      <a:endParaRPr kumimoji="1" lang="ja-JP" altLang="en-US"/>
                    </a:p>
                  </a:txBody>
                  <a:tcPr/>
                </a:tc>
                <a:tc>
                  <a:txBody>
                    <a:bodyPr/>
                    <a:lstStyle/>
                    <a:p>
                      <a:pPr algn="l" fontAlgn="ctr"/>
                      <a:r>
                        <a:rPr lang="en-US" sz="1200" u="none" strike="noStrike" dirty="0">
                          <a:effectLst/>
                        </a:rPr>
                        <a:t>Reverse</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solidFill>
                      <a:schemeClr val="accent1">
                        <a:lumMod val="20000"/>
                        <a:lumOff val="80000"/>
                      </a:schemeClr>
                    </a:solidFill>
                  </a:tcPr>
                </a:tc>
                <a:tc>
                  <a:txBody>
                    <a:bodyPr/>
                    <a:lstStyle/>
                    <a:p>
                      <a:pPr algn="l" fontAlgn="ctr"/>
                      <a:r>
                        <a:rPr lang="en-US" sz="1200" u="none" strike="noStrike" dirty="0">
                          <a:effectLst/>
                        </a:rPr>
                        <a:t>GGA GCC CTT GTC GGA TGA</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solidFill>
                      <a:schemeClr val="accent1">
                        <a:lumMod val="20000"/>
                        <a:lumOff val="8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34292674"/>
                  </a:ext>
                </a:extLst>
              </a:tr>
              <a:tr h="200106">
                <a:tc rowSpan="2">
                  <a:txBody>
                    <a:bodyPr/>
                    <a:lstStyle/>
                    <a:p>
                      <a:pPr algn="ctr" fontAlgn="ctr"/>
                      <a:r>
                        <a:rPr lang="en-US" sz="1200" u="none" strike="noStrike">
                          <a:effectLst/>
                        </a:rPr>
                        <a:t>GAPDH</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a:effectLst/>
                        </a:rPr>
                        <a:t>Forward</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dirty="0">
                          <a:effectLst/>
                        </a:rPr>
                        <a:t>AGC CGA GCC ACA TCG CT</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tc>
                <a:tc rowSpan="2">
                  <a:txBody>
                    <a:bodyPr/>
                    <a:lstStyle/>
                    <a:p>
                      <a:pPr algn="ctr" fontAlgn="ctr"/>
                      <a:r>
                        <a:rPr lang="en-US" sz="1200" u="none" strike="noStrike" dirty="0">
                          <a:effectLst/>
                        </a:rPr>
                        <a:t>122bp</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rowSpan="2">
                  <a:txBody>
                    <a:bodyPr/>
                    <a:lstStyle/>
                    <a:p>
                      <a:pPr algn="ctr" fontAlgn="ctr"/>
                      <a:r>
                        <a:rPr lang="en-US" sz="1200" u="none" strike="noStrike" dirty="0" err="1">
                          <a:effectLst/>
                        </a:rPr>
                        <a:t>Thermo</a:t>
                      </a:r>
                      <a:r>
                        <a:rPr lang="en-US" sz="1200" u="none" strike="noStrike" dirty="0">
                          <a:effectLst/>
                        </a:rPr>
                        <a:t> Fisher recommended</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extLst>
                  <a:ext uri="{0D108BD9-81ED-4DB2-BD59-A6C34878D82A}">
                    <a16:rowId xmlns:a16="http://schemas.microsoft.com/office/drawing/2014/main" val="4065466870"/>
                  </a:ext>
                </a:extLst>
              </a:tr>
              <a:tr h="205365">
                <a:tc vMerge="1">
                  <a:txBody>
                    <a:bodyPr/>
                    <a:lstStyle/>
                    <a:p>
                      <a:endParaRPr kumimoji="1" lang="ja-JP" altLang="en-US"/>
                    </a:p>
                  </a:txBody>
                  <a:tcPr/>
                </a:tc>
                <a:tc>
                  <a:txBody>
                    <a:bodyPr/>
                    <a:lstStyle/>
                    <a:p>
                      <a:pPr algn="l" fontAlgn="ctr"/>
                      <a:r>
                        <a:rPr lang="en-US" sz="1200" u="none" strike="noStrike">
                          <a:effectLst/>
                        </a:rPr>
                        <a:t>Reverse</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52" marR="7452" marT="7452" marB="0" anchor="ctr"/>
                </a:tc>
                <a:tc>
                  <a:txBody>
                    <a:bodyPr/>
                    <a:lstStyle/>
                    <a:p>
                      <a:pPr algn="l" fontAlgn="ctr"/>
                      <a:r>
                        <a:rPr lang="en-US" sz="1200" u="none" strike="noStrike" dirty="0">
                          <a:effectLst/>
                        </a:rPr>
                        <a:t>TGG CAA </a:t>
                      </a:r>
                      <a:r>
                        <a:rPr lang="en-US" sz="1200" u="none" strike="noStrike" dirty="0" err="1">
                          <a:effectLst/>
                        </a:rPr>
                        <a:t>CAA</a:t>
                      </a:r>
                      <a:r>
                        <a:rPr lang="en-US" sz="1200" u="none" strike="noStrike" dirty="0">
                          <a:effectLst/>
                        </a:rPr>
                        <a:t> TAT CCA CTT TAC CAG AGT</a:t>
                      </a:r>
                      <a:endParaRPr lang="en-US" sz="1200" b="0" i="0" u="none" strike="noStrike" dirty="0">
                        <a:solidFill>
                          <a:srgbClr val="000000"/>
                        </a:solidFill>
                        <a:effectLst/>
                        <a:latin typeface="Courier New" panose="02070309020205020404" pitchFamily="49" charset="0"/>
                        <a:ea typeface="游ゴシック" panose="020B0400000000000000" pitchFamily="50" charset="-128"/>
                      </a:endParaRPr>
                    </a:p>
                  </a:txBody>
                  <a:tcPr marL="7452" marR="7452" marT="7452"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60304345"/>
                  </a:ext>
                </a:extLst>
              </a:tr>
            </a:tbl>
          </a:graphicData>
        </a:graphic>
      </p:graphicFrame>
      <p:sp>
        <p:nvSpPr>
          <p:cNvPr id="7" name="テキスト ボックス 6">
            <a:extLst>
              <a:ext uri="{FF2B5EF4-FFF2-40B4-BE49-F238E27FC236}">
                <a16:creationId xmlns:a16="http://schemas.microsoft.com/office/drawing/2014/main" id="{55C04F81-CD02-E22F-9D95-B5B109EC7E5C}"/>
              </a:ext>
            </a:extLst>
          </p:cNvPr>
          <p:cNvSpPr txBox="1"/>
          <p:nvPr/>
        </p:nvSpPr>
        <p:spPr>
          <a:xfrm>
            <a:off x="545858" y="3580716"/>
            <a:ext cx="2727029" cy="307777"/>
          </a:xfrm>
          <a:prstGeom prst="rect">
            <a:avLst/>
          </a:prstGeom>
          <a:noFill/>
        </p:spPr>
        <p:txBody>
          <a:bodyPr wrap="none" rtlCol="0">
            <a:spAutoFit/>
          </a:bodyPr>
          <a:lstStyle/>
          <a:p>
            <a:r>
              <a:rPr kumimoji="1" lang="ja-JP" altLang="en-US" sz="1400" b="1" dirty="0"/>
              <a:t>核内転写因子</a:t>
            </a:r>
            <a:r>
              <a:rPr kumimoji="1" lang="en-US" altLang="ja-JP" sz="1400" b="1" dirty="0"/>
              <a:t>qPCR</a:t>
            </a:r>
            <a:r>
              <a:rPr kumimoji="1" lang="ja-JP" altLang="en-US" sz="1400" b="1" dirty="0"/>
              <a:t>用プライマー</a:t>
            </a:r>
          </a:p>
        </p:txBody>
      </p:sp>
      <p:graphicFrame>
        <p:nvGraphicFramePr>
          <p:cNvPr id="10" name="表 9">
            <a:extLst>
              <a:ext uri="{FF2B5EF4-FFF2-40B4-BE49-F238E27FC236}">
                <a16:creationId xmlns:a16="http://schemas.microsoft.com/office/drawing/2014/main" id="{60E264F8-4A1E-D147-C571-5A91B8B3F882}"/>
              </a:ext>
            </a:extLst>
          </p:cNvPr>
          <p:cNvGraphicFramePr>
            <a:graphicFrameLocks noGrp="1"/>
          </p:cNvGraphicFramePr>
          <p:nvPr>
            <p:extLst>
              <p:ext uri="{D42A27DB-BD31-4B8C-83A1-F6EECF244321}">
                <p14:modId xmlns:p14="http://schemas.microsoft.com/office/powerpoint/2010/main" val="627675662"/>
              </p:ext>
            </p:extLst>
          </p:nvPr>
        </p:nvGraphicFramePr>
        <p:xfrm>
          <a:off x="676246" y="1357052"/>
          <a:ext cx="5038754" cy="1914525"/>
        </p:xfrm>
        <a:graphic>
          <a:graphicData uri="http://schemas.openxmlformats.org/drawingml/2006/table">
            <a:tbl>
              <a:tblPr>
                <a:tableStyleId>{5C22544A-7EE6-4342-B048-85BDC9FD1C3A}</a:tableStyleId>
              </a:tblPr>
              <a:tblGrid>
                <a:gridCol w="2021234">
                  <a:extLst>
                    <a:ext uri="{9D8B030D-6E8A-4147-A177-3AD203B41FA5}">
                      <a16:colId xmlns:a16="http://schemas.microsoft.com/office/drawing/2014/main" val="878305700"/>
                    </a:ext>
                  </a:extLst>
                </a:gridCol>
                <a:gridCol w="612648">
                  <a:extLst>
                    <a:ext uri="{9D8B030D-6E8A-4147-A177-3AD203B41FA5}">
                      <a16:colId xmlns:a16="http://schemas.microsoft.com/office/drawing/2014/main" val="1598005098"/>
                    </a:ext>
                  </a:extLst>
                </a:gridCol>
                <a:gridCol w="603504">
                  <a:extLst>
                    <a:ext uri="{9D8B030D-6E8A-4147-A177-3AD203B41FA5}">
                      <a16:colId xmlns:a16="http://schemas.microsoft.com/office/drawing/2014/main" val="911404257"/>
                    </a:ext>
                  </a:extLst>
                </a:gridCol>
                <a:gridCol w="621792">
                  <a:extLst>
                    <a:ext uri="{9D8B030D-6E8A-4147-A177-3AD203B41FA5}">
                      <a16:colId xmlns:a16="http://schemas.microsoft.com/office/drawing/2014/main" val="1118126511"/>
                    </a:ext>
                  </a:extLst>
                </a:gridCol>
                <a:gridCol w="612648">
                  <a:extLst>
                    <a:ext uri="{9D8B030D-6E8A-4147-A177-3AD203B41FA5}">
                      <a16:colId xmlns:a16="http://schemas.microsoft.com/office/drawing/2014/main" val="2996211218"/>
                    </a:ext>
                  </a:extLst>
                </a:gridCol>
                <a:gridCol w="566928">
                  <a:extLst>
                    <a:ext uri="{9D8B030D-6E8A-4147-A177-3AD203B41FA5}">
                      <a16:colId xmlns:a16="http://schemas.microsoft.com/office/drawing/2014/main" val="44726711"/>
                    </a:ext>
                  </a:extLst>
                </a:gridCol>
              </a:tblGrid>
              <a:tr h="238125">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200" b="1" u="none" strike="noStrike" dirty="0">
                          <a:effectLst/>
                        </a:rPr>
                        <a:t>GAPDH</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200" b="1" u="none" strike="noStrike" dirty="0">
                          <a:effectLst/>
                        </a:rPr>
                        <a:t>GATA3</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200" b="1" u="none" strike="noStrike" dirty="0">
                          <a:effectLst/>
                        </a:rPr>
                        <a:t>T-bet</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200" b="1" u="none" strike="noStrike" dirty="0">
                          <a:effectLst/>
                        </a:rPr>
                        <a:t>FOXP3</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200" b="1" u="none" strike="noStrike" dirty="0" err="1">
                          <a:effectLst/>
                        </a:rPr>
                        <a:t>RORgT</a:t>
                      </a:r>
                      <a:endParaRPr 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73906882"/>
                  </a:ext>
                </a:extLst>
              </a:tr>
              <a:tr h="238125">
                <a:tc>
                  <a:txBody>
                    <a:bodyPr/>
                    <a:lstStyle/>
                    <a:p>
                      <a:pPr algn="l" fontAlgn="ctr"/>
                      <a:r>
                        <a:rPr lang="en-US" sz="1200" u="none" strike="noStrike" dirty="0">
                          <a:effectLst/>
                        </a:rPr>
                        <a:t>KOD SYBR  qPCR </a:t>
                      </a:r>
                      <a:r>
                        <a:rPr lang="en-US" sz="1200" u="none" strike="noStrike" dirty="0" err="1">
                          <a:effectLst/>
                        </a:rPr>
                        <a:t>MasterMix</a:t>
                      </a:r>
                      <a:r>
                        <a:rPr lang="en-US" sz="1200" u="none" strike="noStrike" dirty="0">
                          <a:effectLst/>
                        </a:rPr>
                        <a:t> (</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68429885"/>
                  </a:ext>
                </a:extLst>
              </a:tr>
              <a:tr h="238125">
                <a:tc>
                  <a:txBody>
                    <a:bodyPr/>
                    <a:lstStyle/>
                    <a:p>
                      <a:pPr algn="l" fontAlgn="ctr"/>
                      <a:r>
                        <a:rPr lang="en-US" sz="1200" u="none" strike="noStrike" dirty="0">
                          <a:effectLst/>
                        </a:rPr>
                        <a:t>ROX (</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1200" u="none" strike="noStrike" dirty="0">
                          <a:effectLst/>
                        </a:rPr>
                        <a:t>0.04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0.04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0.04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0.04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0.04</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62185034"/>
                  </a:ext>
                </a:extLst>
              </a:tr>
              <a:tr h="238125">
                <a:tc>
                  <a:txBody>
                    <a:bodyPr/>
                    <a:lstStyle/>
                    <a:p>
                      <a:pPr algn="l" fontAlgn="ctr"/>
                      <a:r>
                        <a:rPr lang="en-US" sz="1200" u="none" strike="noStrike" dirty="0">
                          <a:effectLst/>
                        </a:rPr>
                        <a:t>Primer 10uM Forward (</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1200" u="none" strike="noStrike">
                          <a:effectLst/>
                        </a:rPr>
                        <a:t>0.3</a:t>
                      </a:r>
                      <a:endParaRPr lang="en-US" altLang="ja-JP" sz="1200" b="1"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0.3</a:t>
                      </a:r>
                      <a:endPar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0.05</a:t>
                      </a:r>
                      <a:endPar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0.5</a:t>
                      </a:r>
                      <a:endPar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0.1</a:t>
                      </a:r>
                      <a:endParaRPr lang="en-US" altLang="ja-JP" sz="1200" b="1"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72330979"/>
                  </a:ext>
                </a:extLst>
              </a:tr>
              <a:tr h="238125">
                <a:tc>
                  <a:txBody>
                    <a:bodyPr/>
                    <a:lstStyle/>
                    <a:p>
                      <a:pPr algn="l" fontAlgn="ctr"/>
                      <a:r>
                        <a:rPr lang="en-US" sz="1200" u="none" strike="noStrike" dirty="0">
                          <a:effectLst/>
                        </a:rPr>
                        <a:t>Primer 10uM Reverse (</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1200" u="none" strike="noStrike">
                          <a:effectLst/>
                        </a:rPr>
                        <a:t>0.3</a:t>
                      </a:r>
                      <a:endParaRPr lang="en-US" altLang="ja-JP" sz="1200" b="1"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0.3</a:t>
                      </a:r>
                      <a:endParaRPr lang="en-US" altLang="ja-JP" sz="1200" b="1"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0.05</a:t>
                      </a:r>
                      <a:endParaRPr lang="en-US" altLang="ja-JP" sz="1200" b="1"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0.5</a:t>
                      </a:r>
                      <a:endPar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0.1</a:t>
                      </a:r>
                      <a:endParaRPr lang="en-US" altLang="ja-JP" sz="1200" b="1" i="0" u="none" strike="noStrike">
                        <a:solidFill>
                          <a:srgbClr val="FF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55614917"/>
                  </a:ext>
                </a:extLst>
              </a:tr>
              <a:tr h="238125">
                <a:tc>
                  <a:txBody>
                    <a:bodyPr/>
                    <a:lstStyle/>
                    <a:p>
                      <a:pPr algn="l" fontAlgn="ctr"/>
                      <a:r>
                        <a:rPr lang="en-US" sz="1200" u="none" strike="noStrike" dirty="0">
                          <a:effectLst/>
                        </a:rPr>
                        <a:t>Sample (</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1200" u="none" strike="noStrike">
                          <a:effectLst/>
                        </a:rPr>
                        <a:t>1.5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1.5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1.5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1.5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1.5</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8147156"/>
                  </a:ext>
                </a:extLst>
              </a:tr>
              <a:tr h="247650">
                <a:tc>
                  <a:txBody>
                    <a:bodyPr/>
                    <a:lstStyle/>
                    <a:p>
                      <a:pPr algn="l" fontAlgn="ctr"/>
                      <a:r>
                        <a:rPr lang="en-US" sz="1200" u="none" strike="noStrike" dirty="0">
                          <a:effectLst/>
                        </a:rPr>
                        <a:t>DEPC</a:t>
                      </a:r>
                      <a:r>
                        <a:rPr lang="ja-JP" altLang="en-US" sz="1200" u="none" strike="noStrike" dirty="0">
                          <a:effectLst/>
                        </a:rPr>
                        <a:t>水 </a:t>
                      </a:r>
                      <a:r>
                        <a:rPr lang="en-US" altLang="ja-JP" sz="1200" u="none" strike="noStrike" dirty="0">
                          <a:effectLst/>
                        </a:rPr>
                        <a:t>(</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tx2">
                        <a:lumMod val="20000"/>
                        <a:lumOff val="80000"/>
                      </a:schemeClr>
                    </a:solidFill>
                  </a:tcPr>
                </a:tc>
                <a:tc>
                  <a:txBody>
                    <a:bodyPr/>
                    <a:lstStyle/>
                    <a:p>
                      <a:pPr algn="r" fontAlgn="ctr"/>
                      <a:r>
                        <a:rPr lang="en-US" altLang="ja-JP" sz="1200" u="none" strike="noStrike">
                          <a:effectLst/>
                        </a:rPr>
                        <a:t>2.86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2.86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3.36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a:effectLst/>
                        </a:rPr>
                        <a:t>2.46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200" u="none" strike="noStrike" dirty="0">
                          <a:effectLst/>
                        </a:rPr>
                        <a:t>3.26</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874977853"/>
                  </a:ext>
                </a:extLst>
              </a:tr>
              <a:tr h="238125">
                <a:tc>
                  <a:txBody>
                    <a:bodyPr/>
                    <a:lstStyle/>
                    <a:p>
                      <a:pPr algn="l" fontAlgn="ctr"/>
                      <a:r>
                        <a:rPr lang="en-US" sz="1200" u="none" strike="noStrike" dirty="0">
                          <a:effectLst/>
                        </a:rPr>
                        <a:t>Total (</a:t>
                      </a:r>
                      <a:r>
                        <a:rPr lang="en-US" sz="1200" u="none" strike="noStrike" dirty="0" err="1">
                          <a:effectLst/>
                        </a:rPr>
                        <a:t>uL</a:t>
                      </a:r>
                      <a:r>
                        <a:rPr lang="en-US" sz="1200" u="none" strike="noStrike" dirty="0">
                          <a:effectLst/>
                        </a:rPr>
                        <a:t>)</a:t>
                      </a:r>
                      <a:endParaRPr 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3217437815"/>
                  </a:ext>
                </a:extLst>
              </a:tr>
            </a:tbl>
          </a:graphicData>
        </a:graphic>
      </p:graphicFrame>
      <p:sp>
        <p:nvSpPr>
          <p:cNvPr id="12" name="右大かっこ 11">
            <a:extLst>
              <a:ext uri="{FF2B5EF4-FFF2-40B4-BE49-F238E27FC236}">
                <a16:creationId xmlns:a16="http://schemas.microsoft.com/office/drawing/2014/main" id="{6EA7B61C-A534-45C2-82F5-FC1FEF977E23}"/>
              </a:ext>
            </a:extLst>
          </p:cNvPr>
          <p:cNvSpPr/>
          <p:nvPr/>
        </p:nvSpPr>
        <p:spPr>
          <a:xfrm>
            <a:off x="14643291" y="2476754"/>
            <a:ext cx="106362" cy="428625"/>
          </a:xfrm>
          <a:prstGeom prst="rightBracket">
            <a:avLst/>
          </a:prstGeom>
          <a:ln w="9525">
            <a:solidFill>
              <a:sysClr val="windowText" lastClr="0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b="1">
              <a:solidFill>
                <a:sysClr val="windowText" lastClr="000000"/>
              </a:solidFill>
            </a:endParaRPr>
          </a:p>
        </p:txBody>
      </p:sp>
      <p:sp>
        <p:nvSpPr>
          <p:cNvPr id="13" name="右大かっこ 12">
            <a:extLst>
              <a:ext uri="{FF2B5EF4-FFF2-40B4-BE49-F238E27FC236}">
                <a16:creationId xmlns:a16="http://schemas.microsoft.com/office/drawing/2014/main" id="{14B4D09A-6DC7-4D40-AC07-9E791FC6E5A5}"/>
              </a:ext>
            </a:extLst>
          </p:cNvPr>
          <p:cNvSpPr/>
          <p:nvPr/>
        </p:nvSpPr>
        <p:spPr>
          <a:xfrm>
            <a:off x="14643291" y="2476754"/>
            <a:ext cx="106362" cy="428625"/>
          </a:xfrm>
          <a:prstGeom prst="rightBracket">
            <a:avLst/>
          </a:prstGeom>
          <a:ln w="9525">
            <a:solidFill>
              <a:sysClr val="windowText" lastClr="0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b="1">
              <a:solidFill>
                <a:sysClr val="windowText" lastClr="000000"/>
              </a:solidFill>
            </a:endParaRPr>
          </a:p>
        </p:txBody>
      </p:sp>
      <p:sp>
        <p:nvSpPr>
          <p:cNvPr id="14" name="テキスト ボックス 13">
            <a:extLst>
              <a:ext uri="{FF2B5EF4-FFF2-40B4-BE49-F238E27FC236}">
                <a16:creationId xmlns:a16="http://schemas.microsoft.com/office/drawing/2014/main" id="{1E2075A2-50DA-1D47-B5A4-F724D6487EC3}"/>
              </a:ext>
            </a:extLst>
          </p:cNvPr>
          <p:cNvSpPr txBox="1"/>
          <p:nvPr/>
        </p:nvSpPr>
        <p:spPr>
          <a:xfrm>
            <a:off x="6231118" y="1659121"/>
            <a:ext cx="1955920" cy="1015663"/>
          </a:xfrm>
          <a:prstGeom prst="rect">
            <a:avLst/>
          </a:prstGeom>
          <a:noFill/>
        </p:spPr>
        <p:txBody>
          <a:bodyPr wrap="none" rtlCol="0">
            <a:spAutoFit/>
          </a:bodyPr>
          <a:lstStyle/>
          <a:p>
            <a:r>
              <a:rPr kumimoji="1" lang="en-US" altLang="ja-JP" sz="1200" dirty="0"/>
              <a:t>98</a:t>
            </a:r>
            <a:r>
              <a:rPr kumimoji="1" lang="ja-JP" altLang="en-US" sz="1200" dirty="0"/>
              <a:t>℃ </a:t>
            </a:r>
            <a:r>
              <a:rPr kumimoji="1" lang="en-US" altLang="ja-JP" sz="1200" dirty="0"/>
              <a:t>2min</a:t>
            </a:r>
          </a:p>
          <a:p>
            <a:r>
              <a:rPr kumimoji="1" lang="en-US" altLang="ja-JP" sz="1200" dirty="0"/>
              <a:t>98</a:t>
            </a:r>
            <a:r>
              <a:rPr kumimoji="1" lang="ja-JP" altLang="en-US" sz="1200" dirty="0"/>
              <a:t>℃ </a:t>
            </a:r>
            <a:r>
              <a:rPr kumimoji="1" lang="en-US" altLang="ja-JP" sz="1200" dirty="0"/>
              <a:t>10sec</a:t>
            </a:r>
          </a:p>
          <a:p>
            <a:r>
              <a:rPr kumimoji="1" lang="en-US" altLang="ja-JP" sz="1200" dirty="0"/>
              <a:t>68</a:t>
            </a:r>
            <a:r>
              <a:rPr kumimoji="1" lang="ja-JP" altLang="en-US" sz="1200" dirty="0"/>
              <a:t>℃ </a:t>
            </a:r>
            <a:r>
              <a:rPr kumimoji="1" lang="en-US" altLang="ja-JP" sz="1200" dirty="0"/>
              <a:t>45sec</a:t>
            </a:r>
          </a:p>
          <a:p>
            <a:endParaRPr kumimoji="1" lang="en-US" altLang="ja-JP" sz="1200" dirty="0"/>
          </a:p>
          <a:p>
            <a:r>
              <a:rPr kumimoji="1" lang="en-US" altLang="ja-JP" sz="1200" dirty="0" err="1"/>
              <a:t>MeltCurve</a:t>
            </a:r>
            <a:r>
              <a:rPr kumimoji="1" lang="en-US" altLang="ja-JP" sz="1200" dirty="0"/>
              <a:t> </a:t>
            </a:r>
            <a:r>
              <a:rPr kumimoji="1" lang="ja-JP" altLang="en-US" sz="1200" dirty="0"/>
              <a:t>上限</a:t>
            </a:r>
            <a:r>
              <a:rPr kumimoji="1" lang="en-US" altLang="ja-JP" sz="1200" dirty="0"/>
              <a:t>99</a:t>
            </a:r>
            <a:r>
              <a:rPr kumimoji="1" lang="ja-JP" altLang="en-US" sz="1200" dirty="0"/>
              <a:t>℃にする</a:t>
            </a:r>
          </a:p>
        </p:txBody>
      </p:sp>
      <p:grpSp>
        <p:nvGrpSpPr>
          <p:cNvPr id="20" name="グループ化 19">
            <a:extLst>
              <a:ext uri="{FF2B5EF4-FFF2-40B4-BE49-F238E27FC236}">
                <a16:creationId xmlns:a16="http://schemas.microsoft.com/office/drawing/2014/main" id="{1B3E20DA-82AE-B2AE-18D9-1BA698A149F3}"/>
              </a:ext>
            </a:extLst>
          </p:cNvPr>
          <p:cNvGrpSpPr/>
          <p:nvPr/>
        </p:nvGrpSpPr>
        <p:grpSpPr>
          <a:xfrm>
            <a:off x="7077103" y="2000073"/>
            <a:ext cx="218384" cy="171254"/>
            <a:chOff x="7077103" y="1820960"/>
            <a:chExt cx="218384" cy="171254"/>
          </a:xfrm>
        </p:grpSpPr>
        <p:cxnSp>
          <p:nvCxnSpPr>
            <p:cNvPr id="16" name="直線コネクタ 15">
              <a:extLst>
                <a:ext uri="{FF2B5EF4-FFF2-40B4-BE49-F238E27FC236}">
                  <a16:creationId xmlns:a16="http://schemas.microsoft.com/office/drawing/2014/main" id="{0FA5B243-43AD-8370-9D1C-8CC5DC396BF1}"/>
                </a:ext>
              </a:extLst>
            </p:cNvPr>
            <p:cNvCxnSpPr/>
            <p:nvPr/>
          </p:nvCxnSpPr>
          <p:spPr>
            <a:xfrm>
              <a:off x="7077103" y="1820960"/>
              <a:ext cx="2168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E6D8B44-EE20-4F0F-9CD9-FF57C10BC0B3}"/>
                </a:ext>
              </a:extLst>
            </p:cNvPr>
            <p:cNvCxnSpPr/>
            <p:nvPr/>
          </p:nvCxnSpPr>
          <p:spPr>
            <a:xfrm>
              <a:off x="7078671" y="1992214"/>
              <a:ext cx="2168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891F70B-1D7F-A031-A432-C5CCF7A7FA68}"/>
                </a:ext>
              </a:extLst>
            </p:cNvPr>
            <p:cNvCxnSpPr>
              <a:cxnSpLocks/>
            </p:cNvCxnSpPr>
            <p:nvPr/>
          </p:nvCxnSpPr>
          <p:spPr>
            <a:xfrm flipV="1">
              <a:off x="7293919" y="1821637"/>
              <a:ext cx="0" cy="166202"/>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CC22753F-6F71-C176-2336-E7F8B8D14085}"/>
              </a:ext>
            </a:extLst>
          </p:cNvPr>
          <p:cNvSpPr txBox="1"/>
          <p:nvPr/>
        </p:nvSpPr>
        <p:spPr>
          <a:xfrm>
            <a:off x="7293917" y="1949756"/>
            <a:ext cx="652871" cy="276999"/>
          </a:xfrm>
          <a:prstGeom prst="rect">
            <a:avLst/>
          </a:prstGeom>
          <a:noFill/>
        </p:spPr>
        <p:txBody>
          <a:bodyPr wrap="square">
            <a:spAutoFit/>
          </a:bodyPr>
          <a:lstStyle/>
          <a:p>
            <a:r>
              <a:rPr kumimoji="1" lang="en-US" altLang="ja-JP" sz="1200" dirty="0"/>
              <a:t>50cycle</a:t>
            </a:r>
            <a:endParaRPr lang="ja-JP" altLang="en-US" sz="1200" dirty="0"/>
          </a:p>
        </p:txBody>
      </p:sp>
      <p:sp>
        <p:nvSpPr>
          <p:cNvPr id="23" name="テキスト ボックス 22">
            <a:extLst>
              <a:ext uri="{FF2B5EF4-FFF2-40B4-BE49-F238E27FC236}">
                <a16:creationId xmlns:a16="http://schemas.microsoft.com/office/drawing/2014/main" id="{68DBCB22-DB6E-C288-0C7B-93059B411BF2}"/>
              </a:ext>
            </a:extLst>
          </p:cNvPr>
          <p:cNvSpPr txBox="1"/>
          <p:nvPr/>
        </p:nvSpPr>
        <p:spPr>
          <a:xfrm>
            <a:off x="563587" y="928676"/>
            <a:ext cx="3626121" cy="307777"/>
          </a:xfrm>
          <a:prstGeom prst="rect">
            <a:avLst/>
          </a:prstGeom>
          <a:noFill/>
        </p:spPr>
        <p:txBody>
          <a:bodyPr wrap="none" rtlCol="0">
            <a:spAutoFit/>
          </a:bodyPr>
          <a:lstStyle/>
          <a:p>
            <a:r>
              <a:rPr kumimoji="1" lang="ja-JP" altLang="en-US" sz="1400" dirty="0"/>
              <a:t>下記条件にて</a:t>
            </a:r>
            <a:r>
              <a:rPr kumimoji="1" lang="en-US" altLang="ja-JP" sz="1400" dirty="0"/>
              <a:t>QuantoStudio3</a:t>
            </a:r>
            <a:r>
              <a:rPr kumimoji="1" lang="ja-JP" altLang="en-US" sz="1400" dirty="0"/>
              <a:t>を用いて実施。</a:t>
            </a:r>
          </a:p>
        </p:txBody>
      </p:sp>
    </p:spTree>
    <p:extLst>
      <p:ext uri="{BB962C8B-B14F-4D97-AF65-F5344CB8AC3E}">
        <p14:creationId xmlns:p14="http://schemas.microsoft.com/office/powerpoint/2010/main" val="8540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9095F2C-5374-7CCC-D3B6-E15ED5D42105}"/>
              </a:ext>
            </a:extLst>
          </p:cNvPr>
          <p:cNvSpPr txBox="1"/>
          <p:nvPr/>
        </p:nvSpPr>
        <p:spPr>
          <a:xfrm>
            <a:off x="395029" y="201151"/>
            <a:ext cx="1338828" cy="369332"/>
          </a:xfrm>
          <a:prstGeom prst="rect">
            <a:avLst/>
          </a:prstGeom>
          <a:noFill/>
        </p:spPr>
        <p:txBody>
          <a:bodyPr wrap="none" rtlCol="0">
            <a:spAutoFit/>
          </a:bodyPr>
          <a:lstStyle/>
          <a:p>
            <a:r>
              <a:rPr kumimoji="1" lang="en-US" altLang="ja-JP" b="1" dirty="0">
                <a:solidFill>
                  <a:srgbClr val="002060"/>
                </a:solidFill>
              </a:rPr>
              <a:t>4. </a:t>
            </a:r>
            <a:r>
              <a:rPr kumimoji="1" lang="ja-JP" altLang="en-US" b="1" dirty="0">
                <a:solidFill>
                  <a:srgbClr val="002060"/>
                </a:solidFill>
              </a:rPr>
              <a:t>測定結果</a:t>
            </a:r>
          </a:p>
        </p:txBody>
      </p:sp>
      <p:graphicFrame>
        <p:nvGraphicFramePr>
          <p:cNvPr id="5" name="グラフ 4">
            <a:extLst>
              <a:ext uri="{FF2B5EF4-FFF2-40B4-BE49-F238E27FC236}">
                <a16:creationId xmlns:a16="http://schemas.microsoft.com/office/drawing/2014/main" id="{7C28D23A-BC43-F472-CF23-AA109E9C5A32}"/>
              </a:ext>
            </a:extLst>
          </p:cNvPr>
          <p:cNvGraphicFramePr>
            <a:graphicFrameLocks/>
          </p:cNvGraphicFramePr>
          <p:nvPr>
            <p:extLst>
              <p:ext uri="{D42A27DB-BD31-4B8C-83A1-F6EECF244321}">
                <p14:modId xmlns:p14="http://schemas.microsoft.com/office/powerpoint/2010/main" val="2043588869"/>
              </p:ext>
            </p:extLst>
          </p:nvPr>
        </p:nvGraphicFramePr>
        <p:xfrm>
          <a:off x="2359837" y="1621485"/>
          <a:ext cx="1489977" cy="17176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82087950-E161-A32A-D3A4-68AE525E0BB0}"/>
              </a:ext>
            </a:extLst>
          </p:cNvPr>
          <p:cNvGraphicFramePr>
            <a:graphicFrameLocks/>
          </p:cNvGraphicFramePr>
          <p:nvPr>
            <p:extLst>
              <p:ext uri="{D42A27DB-BD31-4B8C-83A1-F6EECF244321}">
                <p14:modId xmlns:p14="http://schemas.microsoft.com/office/powerpoint/2010/main" val="2020550919"/>
              </p:ext>
            </p:extLst>
          </p:nvPr>
        </p:nvGraphicFramePr>
        <p:xfrm>
          <a:off x="654586" y="3311501"/>
          <a:ext cx="1563756" cy="1580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C4F0B4D2-A01E-74A6-D280-16152F4B0DA3}"/>
              </a:ext>
            </a:extLst>
          </p:cNvPr>
          <p:cNvGraphicFramePr>
            <a:graphicFrameLocks/>
          </p:cNvGraphicFramePr>
          <p:nvPr>
            <p:extLst>
              <p:ext uri="{D42A27DB-BD31-4B8C-83A1-F6EECF244321}">
                <p14:modId xmlns:p14="http://schemas.microsoft.com/office/powerpoint/2010/main" val="1478763619"/>
              </p:ext>
            </p:extLst>
          </p:nvPr>
        </p:nvGraphicFramePr>
        <p:xfrm>
          <a:off x="2315135" y="3311501"/>
          <a:ext cx="1563756" cy="1580198"/>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E814A8C0-E894-32AA-E108-6D7D6EA5F46F}"/>
              </a:ext>
            </a:extLst>
          </p:cNvPr>
          <p:cNvSpPr txBox="1"/>
          <p:nvPr/>
        </p:nvSpPr>
        <p:spPr>
          <a:xfrm>
            <a:off x="3223374" y="1853210"/>
            <a:ext cx="407099" cy="184666"/>
          </a:xfrm>
          <a:prstGeom prst="rect">
            <a:avLst/>
          </a:prstGeom>
          <a:noFill/>
        </p:spPr>
        <p:txBody>
          <a:bodyPr wrap="none" lIns="0" tIns="0" rIns="0" bIns="0" rtlCol="0">
            <a:spAutoFit/>
          </a:bodyPr>
          <a:lstStyle/>
          <a:p>
            <a:r>
              <a:rPr kumimoji="1" lang="en-US" altLang="ja-JP" sz="1200" dirty="0">
                <a:solidFill>
                  <a:srgbClr val="C00000"/>
                </a:solidFill>
              </a:rPr>
              <a:t>GATA3</a:t>
            </a:r>
            <a:endParaRPr kumimoji="1" lang="ja-JP" altLang="en-US" sz="1200" dirty="0">
              <a:solidFill>
                <a:srgbClr val="C00000"/>
              </a:solidFill>
            </a:endParaRPr>
          </a:p>
        </p:txBody>
      </p:sp>
      <p:sp>
        <p:nvSpPr>
          <p:cNvPr id="9" name="テキスト ボックス 8">
            <a:extLst>
              <a:ext uri="{FF2B5EF4-FFF2-40B4-BE49-F238E27FC236}">
                <a16:creationId xmlns:a16="http://schemas.microsoft.com/office/drawing/2014/main" id="{39C6F5E7-8921-5500-2A25-9D58CD2E747E}"/>
              </a:ext>
            </a:extLst>
          </p:cNvPr>
          <p:cNvSpPr txBox="1"/>
          <p:nvPr/>
        </p:nvSpPr>
        <p:spPr>
          <a:xfrm>
            <a:off x="1719687" y="3501246"/>
            <a:ext cx="415307" cy="184666"/>
          </a:xfrm>
          <a:prstGeom prst="rect">
            <a:avLst/>
          </a:prstGeom>
          <a:noFill/>
        </p:spPr>
        <p:txBody>
          <a:bodyPr wrap="none" lIns="0" tIns="0" rIns="0" bIns="0" rtlCol="0">
            <a:spAutoFit/>
          </a:bodyPr>
          <a:lstStyle/>
          <a:p>
            <a:r>
              <a:rPr kumimoji="1" lang="en-US" altLang="ja-JP" sz="1200" dirty="0" err="1">
                <a:solidFill>
                  <a:srgbClr val="C00000"/>
                </a:solidFill>
              </a:rPr>
              <a:t>RORgT</a:t>
            </a:r>
            <a:endParaRPr kumimoji="1" lang="ja-JP" altLang="en-US" sz="1200" dirty="0">
              <a:solidFill>
                <a:srgbClr val="C00000"/>
              </a:solidFill>
            </a:endParaRPr>
          </a:p>
        </p:txBody>
      </p:sp>
      <p:sp>
        <p:nvSpPr>
          <p:cNvPr id="10" name="テキスト ボックス 9">
            <a:extLst>
              <a:ext uri="{FF2B5EF4-FFF2-40B4-BE49-F238E27FC236}">
                <a16:creationId xmlns:a16="http://schemas.microsoft.com/office/drawing/2014/main" id="{0DE8556C-64E6-E609-E1AA-6D860798DC1A}"/>
              </a:ext>
            </a:extLst>
          </p:cNvPr>
          <p:cNvSpPr txBox="1"/>
          <p:nvPr/>
        </p:nvSpPr>
        <p:spPr>
          <a:xfrm>
            <a:off x="2912174" y="3483837"/>
            <a:ext cx="405817" cy="184666"/>
          </a:xfrm>
          <a:prstGeom prst="rect">
            <a:avLst/>
          </a:prstGeom>
          <a:noFill/>
        </p:spPr>
        <p:txBody>
          <a:bodyPr wrap="none" lIns="0" tIns="0" rIns="0" bIns="0" rtlCol="0">
            <a:spAutoFit/>
          </a:bodyPr>
          <a:lstStyle/>
          <a:p>
            <a:r>
              <a:rPr kumimoji="1" lang="en-US" altLang="ja-JP" sz="1200" dirty="0">
                <a:solidFill>
                  <a:srgbClr val="C00000"/>
                </a:solidFill>
              </a:rPr>
              <a:t>FOXP3</a:t>
            </a:r>
            <a:endParaRPr kumimoji="1" lang="ja-JP" altLang="en-US" sz="1200" dirty="0">
              <a:solidFill>
                <a:srgbClr val="C00000"/>
              </a:solidFill>
            </a:endParaRPr>
          </a:p>
        </p:txBody>
      </p:sp>
      <p:graphicFrame>
        <p:nvGraphicFramePr>
          <p:cNvPr id="11" name="グラフ 10">
            <a:extLst>
              <a:ext uri="{FF2B5EF4-FFF2-40B4-BE49-F238E27FC236}">
                <a16:creationId xmlns:a16="http://schemas.microsoft.com/office/drawing/2014/main" id="{8A4E6696-F69D-21B5-5C40-226472A18BEA}"/>
              </a:ext>
            </a:extLst>
          </p:cNvPr>
          <p:cNvGraphicFramePr>
            <a:graphicFrameLocks/>
          </p:cNvGraphicFramePr>
          <p:nvPr>
            <p:extLst>
              <p:ext uri="{D42A27DB-BD31-4B8C-83A1-F6EECF244321}">
                <p14:modId xmlns:p14="http://schemas.microsoft.com/office/powerpoint/2010/main" val="3839154252"/>
              </p:ext>
            </p:extLst>
          </p:nvPr>
        </p:nvGraphicFramePr>
        <p:xfrm>
          <a:off x="701032" y="1621485"/>
          <a:ext cx="1595763" cy="1648357"/>
        </p:xfrm>
        <a:graphic>
          <a:graphicData uri="http://schemas.openxmlformats.org/drawingml/2006/chart">
            <c:chart xmlns:c="http://schemas.openxmlformats.org/drawingml/2006/chart" xmlns:r="http://schemas.openxmlformats.org/officeDocument/2006/relationships" r:id="rId5"/>
          </a:graphicData>
        </a:graphic>
      </p:graphicFrame>
      <p:sp>
        <p:nvSpPr>
          <p:cNvPr id="12" name="テキスト ボックス 11">
            <a:extLst>
              <a:ext uri="{FF2B5EF4-FFF2-40B4-BE49-F238E27FC236}">
                <a16:creationId xmlns:a16="http://schemas.microsoft.com/office/drawing/2014/main" id="{3850F62F-8053-E702-3924-E71D681E571A}"/>
              </a:ext>
            </a:extLst>
          </p:cNvPr>
          <p:cNvSpPr txBox="1"/>
          <p:nvPr/>
        </p:nvSpPr>
        <p:spPr>
          <a:xfrm>
            <a:off x="1722084" y="1798860"/>
            <a:ext cx="329386" cy="184666"/>
          </a:xfrm>
          <a:prstGeom prst="rect">
            <a:avLst/>
          </a:prstGeom>
          <a:noFill/>
        </p:spPr>
        <p:txBody>
          <a:bodyPr wrap="none" lIns="0" tIns="0" rIns="0" bIns="0" rtlCol="0">
            <a:spAutoFit/>
          </a:bodyPr>
          <a:lstStyle/>
          <a:p>
            <a:r>
              <a:rPr kumimoji="1" lang="en-US" altLang="ja-JP" sz="1200" dirty="0">
                <a:solidFill>
                  <a:srgbClr val="C00000"/>
                </a:solidFill>
              </a:rPr>
              <a:t>T-bet</a:t>
            </a:r>
            <a:endParaRPr kumimoji="1" lang="ja-JP" altLang="en-US" sz="1200" dirty="0">
              <a:solidFill>
                <a:srgbClr val="C00000"/>
              </a:solidFill>
            </a:endParaRPr>
          </a:p>
        </p:txBody>
      </p:sp>
      <p:graphicFrame>
        <p:nvGraphicFramePr>
          <p:cNvPr id="13" name="グラフ 12">
            <a:extLst>
              <a:ext uri="{FF2B5EF4-FFF2-40B4-BE49-F238E27FC236}">
                <a16:creationId xmlns:a16="http://schemas.microsoft.com/office/drawing/2014/main" id="{4E8D0F32-77E7-B137-D97B-BAACADF29334}"/>
              </a:ext>
            </a:extLst>
          </p:cNvPr>
          <p:cNvGraphicFramePr>
            <a:graphicFrameLocks/>
          </p:cNvGraphicFramePr>
          <p:nvPr>
            <p:extLst>
              <p:ext uri="{D42A27DB-BD31-4B8C-83A1-F6EECF244321}">
                <p14:modId xmlns:p14="http://schemas.microsoft.com/office/powerpoint/2010/main" val="2330066081"/>
              </p:ext>
            </p:extLst>
          </p:nvPr>
        </p:nvGraphicFramePr>
        <p:xfrm>
          <a:off x="4713350" y="1617204"/>
          <a:ext cx="1680823" cy="15859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グラフ 13">
            <a:extLst>
              <a:ext uri="{FF2B5EF4-FFF2-40B4-BE49-F238E27FC236}">
                <a16:creationId xmlns:a16="http://schemas.microsoft.com/office/drawing/2014/main" id="{D48DE675-A3D9-2B28-CA42-9DB960C5FFBF}"/>
              </a:ext>
            </a:extLst>
          </p:cNvPr>
          <p:cNvGraphicFramePr>
            <a:graphicFrameLocks/>
          </p:cNvGraphicFramePr>
          <p:nvPr>
            <p:extLst>
              <p:ext uri="{D42A27DB-BD31-4B8C-83A1-F6EECF244321}">
                <p14:modId xmlns:p14="http://schemas.microsoft.com/office/powerpoint/2010/main" val="410398441"/>
              </p:ext>
            </p:extLst>
          </p:nvPr>
        </p:nvGraphicFramePr>
        <p:xfrm>
          <a:off x="6513649" y="1654743"/>
          <a:ext cx="1808856" cy="15796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グラフ 14">
            <a:extLst>
              <a:ext uri="{FF2B5EF4-FFF2-40B4-BE49-F238E27FC236}">
                <a16:creationId xmlns:a16="http://schemas.microsoft.com/office/drawing/2014/main" id="{947FD3BC-5FFB-A4F3-CDBE-0B87EB3D01D9}"/>
              </a:ext>
            </a:extLst>
          </p:cNvPr>
          <p:cNvGraphicFramePr>
            <a:graphicFrameLocks/>
          </p:cNvGraphicFramePr>
          <p:nvPr>
            <p:extLst>
              <p:ext uri="{D42A27DB-BD31-4B8C-83A1-F6EECF244321}">
                <p14:modId xmlns:p14="http://schemas.microsoft.com/office/powerpoint/2010/main" val="3242456873"/>
              </p:ext>
            </p:extLst>
          </p:nvPr>
        </p:nvGraphicFramePr>
        <p:xfrm>
          <a:off x="4742428" y="3312077"/>
          <a:ext cx="1735689" cy="15796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グラフ 15">
            <a:extLst>
              <a:ext uri="{FF2B5EF4-FFF2-40B4-BE49-F238E27FC236}">
                <a16:creationId xmlns:a16="http://schemas.microsoft.com/office/drawing/2014/main" id="{0EEF927C-D493-AC8C-7836-EDB3604E4D48}"/>
              </a:ext>
            </a:extLst>
          </p:cNvPr>
          <p:cNvGraphicFramePr>
            <a:graphicFrameLocks/>
          </p:cNvGraphicFramePr>
          <p:nvPr>
            <p:extLst>
              <p:ext uri="{D42A27DB-BD31-4B8C-83A1-F6EECF244321}">
                <p14:modId xmlns:p14="http://schemas.microsoft.com/office/powerpoint/2010/main" val="1776423483"/>
              </p:ext>
            </p:extLst>
          </p:nvPr>
        </p:nvGraphicFramePr>
        <p:xfrm>
          <a:off x="6507194" y="3276024"/>
          <a:ext cx="1755839" cy="1566539"/>
        </p:xfrm>
        <a:graphic>
          <a:graphicData uri="http://schemas.openxmlformats.org/drawingml/2006/chart">
            <c:chart xmlns:c="http://schemas.openxmlformats.org/drawingml/2006/chart" xmlns:r="http://schemas.openxmlformats.org/officeDocument/2006/relationships" r:id="rId9"/>
          </a:graphicData>
        </a:graphic>
      </p:graphicFrame>
      <p:sp>
        <p:nvSpPr>
          <p:cNvPr id="17" name="テキスト ボックス 16">
            <a:extLst>
              <a:ext uri="{FF2B5EF4-FFF2-40B4-BE49-F238E27FC236}">
                <a16:creationId xmlns:a16="http://schemas.microsoft.com/office/drawing/2014/main" id="{6FFF6E52-3B74-5027-EDFF-42F4AA191CBE}"/>
              </a:ext>
            </a:extLst>
          </p:cNvPr>
          <p:cNvSpPr txBox="1"/>
          <p:nvPr/>
        </p:nvSpPr>
        <p:spPr>
          <a:xfrm>
            <a:off x="7518215" y="1834851"/>
            <a:ext cx="407099" cy="184666"/>
          </a:xfrm>
          <a:prstGeom prst="rect">
            <a:avLst/>
          </a:prstGeom>
          <a:noFill/>
        </p:spPr>
        <p:txBody>
          <a:bodyPr wrap="none" lIns="0" tIns="0" rIns="0" bIns="0" rtlCol="0">
            <a:spAutoFit/>
          </a:bodyPr>
          <a:lstStyle/>
          <a:p>
            <a:r>
              <a:rPr kumimoji="1" lang="en-US" altLang="ja-JP" sz="1200" dirty="0">
                <a:solidFill>
                  <a:srgbClr val="C00000"/>
                </a:solidFill>
              </a:rPr>
              <a:t>GATA3</a:t>
            </a:r>
            <a:endParaRPr kumimoji="1" lang="ja-JP" altLang="en-US" sz="1200" dirty="0">
              <a:solidFill>
                <a:srgbClr val="C00000"/>
              </a:solidFill>
            </a:endParaRPr>
          </a:p>
        </p:txBody>
      </p:sp>
      <p:sp>
        <p:nvSpPr>
          <p:cNvPr id="18" name="テキスト ボックス 17">
            <a:extLst>
              <a:ext uri="{FF2B5EF4-FFF2-40B4-BE49-F238E27FC236}">
                <a16:creationId xmlns:a16="http://schemas.microsoft.com/office/drawing/2014/main" id="{159F8916-84A2-3A98-E5B1-BB815A8EC8F5}"/>
              </a:ext>
            </a:extLst>
          </p:cNvPr>
          <p:cNvSpPr txBox="1"/>
          <p:nvPr/>
        </p:nvSpPr>
        <p:spPr>
          <a:xfrm>
            <a:off x="5990312" y="3391504"/>
            <a:ext cx="415307" cy="184666"/>
          </a:xfrm>
          <a:prstGeom prst="rect">
            <a:avLst/>
          </a:prstGeom>
          <a:noFill/>
        </p:spPr>
        <p:txBody>
          <a:bodyPr wrap="none" lIns="0" tIns="0" rIns="0" bIns="0" rtlCol="0">
            <a:spAutoFit/>
          </a:bodyPr>
          <a:lstStyle/>
          <a:p>
            <a:r>
              <a:rPr kumimoji="1" lang="en-US" altLang="ja-JP" sz="1200" dirty="0" err="1">
                <a:solidFill>
                  <a:srgbClr val="C00000"/>
                </a:solidFill>
              </a:rPr>
              <a:t>RORgT</a:t>
            </a:r>
            <a:endParaRPr kumimoji="1" lang="ja-JP" altLang="en-US" sz="1200" dirty="0">
              <a:solidFill>
                <a:srgbClr val="C00000"/>
              </a:solidFill>
            </a:endParaRPr>
          </a:p>
        </p:txBody>
      </p:sp>
      <p:sp>
        <p:nvSpPr>
          <p:cNvPr id="19" name="テキスト ボックス 18">
            <a:extLst>
              <a:ext uri="{FF2B5EF4-FFF2-40B4-BE49-F238E27FC236}">
                <a16:creationId xmlns:a16="http://schemas.microsoft.com/office/drawing/2014/main" id="{52FA22ED-0F6D-ACA0-1C39-CC91A54E687C}"/>
              </a:ext>
            </a:extLst>
          </p:cNvPr>
          <p:cNvSpPr txBox="1"/>
          <p:nvPr/>
        </p:nvSpPr>
        <p:spPr>
          <a:xfrm>
            <a:off x="7112398" y="3414473"/>
            <a:ext cx="405817" cy="184666"/>
          </a:xfrm>
          <a:prstGeom prst="rect">
            <a:avLst/>
          </a:prstGeom>
          <a:noFill/>
        </p:spPr>
        <p:txBody>
          <a:bodyPr wrap="none" lIns="0" tIns="0" rIns="0" bIns="0" rtlCol="0">
            <a:spAutoFit/>
          </a:bodyPr>
          <a:lstStyle/>
          <a:p>
            <a:r>
              <a:rPr kumimoji="1" lang="en-US" altLang="ja-JP" sz="1200" dirty="0">
                <a:solidFill>
                  <a:srgbClr val="C00000"/>
                </a:solidFill>
              </a:rPr>
              <a:t>FOXP3</a:t>
            </a:r>
            <a:endParaRPr kumimoji="1" lang="ja-JP" altLang="en-US" sz="1200" dirty="0">
              <a:solidFill>
                <a:srgbClr val="C00000"/>
              </a:solidFill>
            </a:endParaRPr>
          </a:p>
        </p:txBody>
      </p:sp>
      <p:sp>
        <p:nvSpPr>
          <p:cNvPr id="20" name="テキスト ボックス 19">
            <a:extLst>
              <a:ext uri="{FF2B5EF4-FFF2-40B4-BE49-F238E27FC236}">
                <a16:creationId xmlns:a16="http://schemas.microsoft.com/office/drawing/2014/main" id="{F10CE3B4-2B67-EDA4-2192-15430028E34C}"/>
              </a:ext>
            </a:extLst>
          </p:cNvPr>
          <p:cNvSpPr txBox="1"/>
          <p:nvPr/>
        </p:nvSpPr>
        <p:spPr>
          <a:xfrm>
            <a:off x="5653031" y="1834851"/>
            <a:ext cx="329386" cy="184666"/>
          </a:xfrm>
          <a:prstGeom prst="rect">
            <a:avLst/>
          </a:prstGeom>
          <a:noFill/>
        </p:spPr>
        <p:txBody>
          <a:bodyPr wrap="none" lIns="0" tIns="0" rIns="0" bIns="0" rtlCol="0">
            <a:spAutoFit/>
          </a:bodyPr>
          <a:lstStyle/>
          <a:p>
            <a:r>
              <a:rPr kumimoji="1" lang="en-US" altLang="ja-JP" sz="1200" dirty="0">
                <a:solidFill>
                  <a:srgbClr val="C00000"/>
                </a:solidFill>
              </a:rPr>
              <a:t>T-bet</a:t>
            </a:r>
            <a:endParaRPr kumimoji="1" lang="ja-JP" altLang="en-US" sz="1200" dirty="0">
              <a:solidFill>
                <a:srgbClr val="C00000"/>
              </a:solidFill>
            </a:endParaRPr>
          </a:p>
        </p:txBody>
      </p:sp>
      <p:sp>
        <p:nvSpPr>
          <p:cNvPr id="21" name="テキスト ボックス 20">
            <a:extLst>
              <a:ext uri="{FF2B5EF4-FFF2-40B4-BE49-F238E27FC236}">
                <a16:creationId xmlns:a16="http://schemas.microsoft.com/office/drawing/2014/main" id="{04B49BF7-3B9D-0F76-43B1-5D3166FA726B}"/>
              </a:ext>
            </a:extLst>
          </p:cNvPr>
          <p:cNvSpPr txBox="1"/>
          <p:nvPr/>
        </p:nvSpPr>
        <p:spPr>
          <a:xfrm>
            <a:off x="654586" y="1057118"/>
            <a:ext cx="518091" cy="369332"/>
          </a:xfrm>
          <a:prstGeom prst="rect">
            <a:avLst/>
          </a:prstGeom>
          <a:noFill/>
        </p:spPr>
        <p:txBody>
          <a:bodyPr wrap="none" rtlCol="0">
            <a:spAutoFit/>
          </a:bodyPr>
          <a:lstStyle/>
          <a:p>
            <a:r>
              <a:rPr kumimoji="1" lang="en-US" altLang="ja-JP" b="1" dirty="0"/>
              <a:t>2/2</a:t>
            </a:r>
            <a:endParaRPr kumimoji="1" lang="ja-JP" altLang="en-US" b="1" dirty="0"/>
          </a:p>
        </p:txBody>
      </p:sp>
      <p:sp>
        <p:nvSpPr>
          <p:cNvPr id="22" name="テキスト ボックス 21">
            <a:extLst>
              <a:ext uri="{FF2B5EF4-FFF2-40B4-BE49-F238E27FC236}">
                <a16:creationId xmlns:a16="http://schemas.microsoft.com/office/drawing/2014/main" id="{6553F80D-F5CE-75A4-5C59-57D875BE659B}"/>
              </a:ext>
            </a:extLst>
          </p:cNvPr>
          <p:cNvSpPr txBox="1"/>
          <p:nvPr/>
        </p:nvSpPr>
        <p:spPr>
          <a:xfrm>
            <a:off x="4528275" y="1045180"/>
            <a:ext cx="518091" cy="369332"/>
          </a:xfrm>
          <a:prstGeom prst="rect">
            <a:avLst/>
          </a:prstGeom>
          <a:noFill/>
        </p:spPr>
        <p:txBody>
          <a:bodyPr wrap="none" rtlCol="0">
            <a:spAutoFit/>
          </a:bodyPr>
          <a:lstStyle/>
          <a:p>
            <a:r>
              <a:rPr kumimoji="1" lang="en-US" altLang="ja-JP" b="1" dirty="0"/>
              <a:t>3/7</a:t>
            </a:r>
            <a:endParaRPr kumimoji="1" lang="ja-JP" altLang="en-US" b="1" dirty="0"/>
          </a:p>
        </p:txBody>
      </p:sp>
    </p:spTree>
    <p:extLst>
      <p:ext uri="{BB962C8B-B14F-4D97-AF65-F5344CB8AC3E}">
        <p14:creationId xmlns:p14="http://schemas.microsoft.com/office/powerpoint/2010/main" val="257589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5173EB0-C64A-45DB-813D-CE8754F7FFCF}"/>
              </a:ext>
            </a:extLst>
          </p:cNvPr>
          <p:cNvSpPr txBox="1"/>
          <p:nvPr/>
        </p:nvSpPr>
        <p:spPr>
          <a:xfrm>
            <a:off x="822911" y="615121"/>
            <a:ext cx="7146632" cy="461665"/>
          </a:xfrm>
          <a:prstGeom prst="rect">
            <a:avLst/>
          </a:prstGeom>
          <a:noFill/>
        </p:spPr>
        <p:txBody>
          <a:bodyPr wrap="square">
            <a:spAutoFit/>
          </a:bodyPr>
          <a:lstStyle/>
          <a:p>
            <a:r>
              <a:rPr lang="ja-JP" altLang="en-US" sz="2400" b="1" i="0" u="none" strike="noStrike" baseline="0" dirty="0">
                <a:solidFill>
                  <a:srgbClr val="C00000"/>
                </a:solidFill>
                <a:latin typeface="+mn-ea"/>
              </a:rPr>
              <a:t>ヒト</a:t>
            </a:r>
            <a:r>
              <a:rPr lang="en-US" altLang="ja-JP" sz="2400" b="1" i="0" u="none" strike="noStrike" baseline="0" dirty="0">
                <a:solidFill>
                  <a:srgbClr val="C00000"/>
                </a:solidFill>
                <a:latin typeface="+mn-ea"/>
              </a:rPr>
              <a:t>T</a:t>
            </a:r>
            <a:r>
              <a:rPr lang="ja-JP" altLang="en-US" sz="2400" b="1" i="0" u="none" strike="noStrike" baseline="0" dirty="0">
                <a:solidFill>
                  <a:srgbClr val="C00000"/>
                </a:solidFill>
                <a:latin typeface="+mn-ea"/>
              </a:rPr>
              <a:t>細胞機能的亜分画のセルソーターによる単離</a:t>
            </a:r>
          </a:p>
        </p:txBody>
      </p:sp>
      <p:sp>
        <p:nvSpPr>
          <p:cNvPr id="7" name="テキスト ボックス 6">
            <a:extLst>
              <a:ext uri="{FF2B5EF4-FFF2-40B4-BE49-F238E27FC236}">
                <a16:creationId xmlns:a16="http://schemas.microsoft.com/office/drawing/2014/main" id="{819B674F-2763-4EFD-AAE6-A356B00C5B71}"/>
              </a:ext>
            </a:extLst>
          </p:cNvPr>
          <p:cNvSpPr txBox="1"/>
          <p:nvPr/>
        </p:nvSpPr>
        <p:spPr>
          <a:xfrm>
            <a:off x="934613" y="3374066"/>
            <a:ext cx="6238875" cy="954107"/>
          </a:xfrm>
          <a:prstGeom prst="rect">
            <a:avLst/>
          </a:prstGeom>
          <a:noFill/>
        </p:spPr>
        <p:txBody>
          <a:bodyPr wrap="square">
            <a:spAutoFit/>
          </a:bodyPr>
          <a:lstStyle/>
          <a:p>
            <a:endParaRPr lang="en-US" altLang="ja-JP" sz="1000" b="1" i="0" u="none" strike="noStrike" baseline="0" dirty="0">
              <a:solidFill>
                <a:srgbClr val="000000"/>
              </a:solidFill>
              <a:latin typeface="+mn-ea"/>
            </a:endParaRPr>
          </a:p>
          <a:p>
            <a:r>
              <a:rPr lang="ja-JP" altLang="en-US" sz="1800" b="1" i="0" u="none" strike="noStrike" baseline="0" dirty="0">
                <a:solidFill>
                  <a:srgbClr val="000000"/>
                </a:solidFill>
                <a:latin typeface="+mn-ea"/>
              </a:rPr>
              <a:t>用いる抗体と染色、ソーティング手順</a:t>
            </a:r>
            <a:endParaRPr lang="en-US" altLang="ja-JP" sz="1800" b="1" i="0" u="none" strike="noStrike" baseline="0" dirty="0">
              <a:solidFill>
                <a:srgbClr val="000000"/>
              </a:solidFill>
              <a:latin typeface="+mn-ea"/>
            </a:endParaRPr>
          </a:p>
          <a:p>
            <a:endParaRPr lang="en-US" altLang="ja-JP" sz="1000" b="1" dirty="0">
              <a:solidFill>
                <a:srgbClr val="000000"/>
              </a:solidFill>
              <a:latin typeface="+mn-ea"/>
            </a:endParaRPr>
          </a:p>
          <a:p>
            <a:r>
              <a:rPr lang="ja-JP" altLang="en-US" sz="1800" b="1" i="0" u="none" strike="noStrike" baseline="0" dirty="0">
                <a:solidFill>
                  <a:srgbClr val="000000"/>
                </a:solidFill>
                <a:latin typeface="+mn-ea"/>
              </a:rPr>
              <a:t>ソーティング、</a:t>
            </a:r>
            <a:r>
              <a:rPr lang="en-US" altLang="ja-JP" sz="1800" b="1" i="0" u="none" strike="noStrike" baseline="0" dirty="0">
                <a:solidFill>
                  <a:srgbClr val="000000"/>
                </a:solidFill>
                <a:latin typeface="+mn-ea"/>
              </a:rPr>
              <a:t>qPCR</a:t>
            </a:r>
            <a:r>
              <a:rPr lang="ja-JP" altLang="en-US" sz="1800" b="1" i="0" u="none" strike="noStrike" baseline="0" dirty="0">
                <a:solidFill>
                  <a:srgbClr val="000000"/>
                </a:solidFill>
                <a:latin typeface="+mn-ea"/>
              </a:rPr>
              <a:t>解析例</a:t>
            </a:r>
            <a:endParaRPr lang="en-US" altLang="ja-JP" sz="1800" b="1" i="0" u="none" strike="noStrike" baseline="0" dirty="0">
              <a:solidFill>
                <a:srgbClr val="000000"/>
              </a:solidFill>
              <a:latin typeface="+mn-ea"/>
            </a:endParaRPr>
          </a:p>
        </p:txBody>
      </p:sp>
      <p:sp>
        <p:nvSpPr>
          <p:cNvPr id="9" name="テキスト ボックス 8">
            <a:extLst>
              <a:ext uri="{FF2B5EF4-FFF2-40B4-BE49-F238E27FC236}">
                <a16:creationId xmlns:a16="http://schemas.microsoft.com/office/drawing/2014/main" id="{C8F5FF71-18F3-47FD-BBA7-76E59172AE2A}"/>
              </a:ext>
            </a:extLst>
          </p:cNvPr>
          <p:cNvSpPr txBox="1"/>
          <p:nvPr/>
        </p:nvSpPr>
        <p:spPr>
          <a:xfrm>
            <a:off x="449250" y="2279287"/>
            <a:ext cx="3647152" cy="369332"/>
          </a:xfrm>
          <a:prstGeom prst="rect">
            <a:avLst/>
          </a:prstGeom>
          <a:noFill/>
        </p:spPr>
        <p:txBody>
          <a:bodyPr wrap="none" rtlCol="0">
            <a:spAutoFit/>
          </a:bodyPr>
          <a:lstStyle/>
          <a:p>
            <a:r>
              <a:rPr kumimoji="1" lang="en-US" altLang="ja-JP" b="1" dirty="0">
                <a:solidFill>
                  <a:srgbClr val="002060"/>
                </a:solidFill>
              </a:rPr>
              <a:t>1. </a:t>
            </a:r>
            <a:r>
              <a:rPr kumimoji="1" lang="ja-JP" altLang="en-US" b="1" dirty="0">
                <a:solidFill>
                  <a:srgbClr val="002060"/>
                </a:solidFill>
              </a:rPr>
              <a:t>第一回目、二回目講習会の概要</a:t>
            </a:r>
          </a:p>
        </p:txBody>
      </p:sp>
      <p:sp>
        <p:nvSpPr>
          <p:cNvPr id="11" name="テキスト ボックス 10">
            <a:extLst>
              <a:ext uri="{FF2B5EF4-FFF2-40B4-BE49-F238E27FC236}">
                <a16:creationId xmlns:a16="http://schemas.microsoft.com/office/drawing/2014/main" id="{984E8A31-4336-4A8A-AA2A-D948A479CBA4}"/>
              </a:ext>
            </a:extLst>
          </p:cNvPr>
          <p:cNvSpPr txBox="1"/>
          <p:nvPr/>
        </p:nvSpPr>
        <p:spPr>
          <a:xfrm>
            <a:off x="3080740" y="1137313"/>
            <a:ext cx="2492990" cy="400110"/>
          </a:xfrm>
          <a:prstGeom prst="rect">
            <a:avLst/>
          </a:prstGeom>
          <a:noFill/>
        </p:spPr>
        <p:txBody>
          <a:bodyPr wrap="none" rtlCol="0">
            <a:spAutoFit/>
          </a:bodyPr>
          <a:lstStyle/>
          <a:p>
            <a:r>
              <a:rPr kumimoji="1" lang="ja-JP" altLang="en-US" sz="2000" b="1" dirty="0"/>
              <a:t>本日のプレゼン内容</a:t>
            </a:r>
          </a:p>
        </p:txBody>
      </p:sp>
      <p:sp>
        <p:nvSpPr>
          <p:cNvPr id="12" name="テキスト ボックス 11">
            <a:extLst>
              <a:ext uri="{FF2B5EF4-FFF2-40B4-BE49-F238E27FC236}">
                <a16:creationId xmlns:a16="http://schemas.microsoft.com/office/drawing/2014/main" id="{95904A5B-D027-43FE-B06D-AA05A8D9E389}"/>
              </a:ext>
            </a:extLst>
          </p:cNvPr>
          <p:cNvSpPr txBox="1"/>
          <p:nvPr/>
        </p:nvSpPr>
        <p:spPr>
          <a:xfrm>
            <a:off x="449250" y="2764615"/>
            <a:ext cx="7729659" cy="369332"/>
          </a:xfrm>
          <a:prstGeom prst="rect">
            <a:avLst/>
          </a:prstGeom>
          <a:noFill/>
        </p:spPr>
        <p:txBody>
          <a:bodyPr wrap="square">
            <a:spAutoFit/>
          </a:bodyPr>
          <a:lstStyle/>
          <a:p>
            <a:r>
              <a:rPr lang="en-US" altLang="ja-JP" b="1" i="0" u="none" strike="noStrike" baseline="0" dirty="0">
                <a:solidFill>
                  <a:srgbClr val="002060"/>
                </a:solidFill>
                <a:latin typeface="+mn-ea"/>
              </a:rPr>
              <a:t>2.</a:t>
            </a:r>
            <a:r>
              <a:rPr lang="ja-JP" altLang="en-US" b="1" dirty="0">
                <a:solidFill>
                  <a:srgbClr val="002060"/>
                </a:solidFill>
                <a:latin typeface="+mn-ea"/>
              </a:rPr>
              <a:t> </a:t>
            </a:r>
            <a:r>
              <a:rPr lang="ja-JP" altLang="en-US" b="1" i="0" u="none" strike="noStrike" baseline="0" dirty="0">
                <a:solidFill>
                  <a:srgbClr val="002060"/>
                </a:solidFill>
                <a:latin typeface="+mn-ea"/>
              </a:rPr>
              <a:t>ケモカインレセプターの発現を</a:t>
            </a:r>
            <a:r>
              <a:rPr lang="ja-JP" altLang="en-US" b="1" dirty="0">
                <a:solidFill>
                  <a:srgbClr val="002060"/>
                </a:solidFill>
                <a:latin typeface="+mn-ea"/>
              </a:rPr>
              <a:t>指標とした</a:t>
            </a:r>
            <a:r>
              <a:rPr lang="en-US" altLang="ja-JP" b="1" i="0" u="none" strike="noStrike" baseline="0" dirty="0">
                <a:solidFill>
                  <a:srgbClr val="002060"/>
                </a:solidFill>
                <a:latin typeface="+mn-ea"/>
              </a:rPr>
              <a:t>T</a:t>
            </a:r>
            <a:r>
              <a:rPr lang="ja-JP" altLang="en-US" b="1" i="0" u="none" strike="noStrike" baseline="0" dirty="0">
                <a:solidFill>
                  <a:srgbClr val="002060"/>
                </a:solidFill>
                <a:latin typeface="+mn-ea"/>
              </a:rPr>
              <a:t>細胞亜分画のソーティング</a:t>
            </a:r>
          </a:p>
        </p:txBody>
      </p:sp>
      <p:sp>
        <p:nvSpPr>
          <p:cNvPr id="2" name="テキスト ボックス 1">
            <a:extLst>
              <a:ext uri="{FF2B5EF4-FFF2-40B4-BE49-F238E27FC236}">
                <a16:creationId xmlns:a16="http://schemas.microsoft.com/office/drawing/2014/main" id="{55003337-DE03-4256-AE18-316425C89127}"/>
              </a:ext>
            </a:extLst>
          </p:cNvPr>
          <p:cNvSpPr txBox="1"/>
          <p:nvPr/>
        </p:nvSpPr>
        <p:spPr>
          <a:xfrm>
            <a:off x="5337810" y="185262"/>
            <a:ext cx="3533340" cy="369332"/>
          </a:xfrm>
          <a:prstGeom prst="rect">
            <a:avLst/>
          </a:prstGeom>
          <a:noFill/>
        </p:spPr>
        <p:txBody>
          <a:bodyPr wrap="none" rtlCol="0">
            <a:spAutoFit/>
          </a:bodyPr>
          <a:lstStyle/>
          <a:p>
            <a:r>
              <a:rPr kumimoji="1" lang="ja-JP" altLang="en-US" b="1" dirty="0">
                <a:solidFill>
                  <a:srgbClr val="0070C0"/>
                </a:solidFill>
              </a:rPr>
              <a:t>令和</a:t>
            </a:r>
            <a:r>
              <a:rPr kumimoji="1" lang="en-US" altLang="ja-JP" b="1" dirty="0">
                <a:solidFill>
                  <a:srgbClr val="0070C0"/>
                </a:solidFill>
              </a:rPr>
              <a:t>5</a:t>
            </a:r>
            <a:r>
              <a:rPr kumimoji="1" lang="ja-JP" altLang="en-US" b="1" dirty="0">
                <a:solidFill>
                  <a:srgbClr val="0070C0"/>
                </a:solidFill>
              </a:rPr>
              <a:t>年度第三回実験技術講習会</a:t>
            </a:r>
            <a:endParaRPr kumimoji="1" lang="en-US" altLang="ja-JP" b="1" dirty="0">
              <a:solidFill>
                <a:srgbClr val="0070C0"/>
              </a:solidFill>
            </a:endParaRPr>
          </a:p>
        </p:txBody>
      </p:sp>
    </p:spTree>
    <p:extLst>
      <p:ext uri="{BB962C8B-B14F-4D97-AF65-F5344CB8AC3E}">
        <p14:creationId xmlns:p14="http://schemas.microsoft.com/office/powerpoint/2010/main" val="4208855769"/>
      </p:ext>
    </p:extLst>
  </p:cSld>
  <p:clrMapOvr>
    <a:masterClrMapping/>
  </p:clrMapOvr>
  <mc:AlternateContent xmlns:mc="http://schemas.openxmlformats.org/markup-compatibility/2006" xmlns:p14="http://schemas.microsoft.com/office/powerpoint/2010/main">
    <mc:Choice Requires="p14">
      <p:transition spd="slow" p14:dur="2000" advTm="67487"/>
    </mc:Choice>
    <mc:Fallback xmlns="">
      <p:transition spd="slow" advTm="67487"/>
    </mc:Fallback>
  </mc:AlternateContent>
  <p:extLst>
    <p:ext uri="{3A86A75C-4F4B-4683-9AE1-C65F6400EC91}">
      <p14:laserTraceLst xmlns:p14="http://schemas.microsoft.com/office/powerpoint/2010/main">
        <p14:tracePtLst>
          <p14:tracePt t="255" x="5761038" y="595313"/>
          <p14:tracePt t="264" x="5753100" y="595313"/>
          <p14:tracePt t="268" x="5727700" y="585788"/>
          <p14:tracePt t="279" x="5710238" y="585788"/>
          <p14:tracePt t="286" x="5702300" y="585788"/>
          <p14:tracePt t="296" x="5694363" y="577850"/>
          <p14:tracePt t="338" x="5684838" y="577850"/>
          <p14:tracePt t="451" x="5676900" y="569913"/>
          <p14:tracePt t="471" x="5668963" y="569913"/>
          <p14:tracePt t="768" x="5668963" y="552450"/>
          <p14:tracePt t="778" x="5676900" y="552450"/>
          <p14:tracePt t="788" x="5684838" y="552450"/>
          <p14:tracePt t="796" x="5727700" y="552450"/>
          <p14:tracePt t="804" x="5753100" y="552450"/>
          <p14:tracePt t="815" x="5761038" y="552450"/>
          <p14:tracePt t="818" x="5778500" y="552450"/>
          <p14:tracePt t="829" x="5795963" y="552450"/>
          <p14:tracePt t="834" x="5803900" y="552450"/>
          <p14:tracePt t="846" x="5821363" y="552450"/>
          <p14:tracePt t="854" x="5838825" y="552450"/>
          <p14:tracePt t="859" x="5864225" y="552450"/>
          <p14:tracePt t="868" x="5897563" y="552450"/>
          <p14:tracePt t="880" x="5940425" y="552450"/>
          <p14:tracePt t="886" x="5973763" y="552450"/>
          <p14:tracePt t="896" x="5999163" y="552450"/>
          <p14:tracePt t="898" x="6016625" y="552450"/>
          <p14:tracePt t="908" x="6042025" y="552450"/>
          <p14:tracePt t="924" x="6049963" y="552450"/>
          <p14:tracePt t="1403" x="6067425" y="552450"/>
          <p14:tracePt t="1410" x="6110288" y="552450"/>
          <p14:tracePt t="1418" x="6127750" y="552450"/>
          <p14:tracePt t="1429" x="6169025" y="552450"/>
          <p14:tracePt t="1435" x="6229350" y="552450"/>
          <p14:tracePt t="1446" x="6272213" y="552450"/>
          <p14:tracePt t="1451" x="6348413" y="552450"/>
          <p14:tracePt t="1468" x="6356350" y="552450"/>
          <p14:tracePt t="1792" x="6365875" y="552450"/>
          <p14:tracePt t="1823" x="6373813" y="552450"/>
          <p14:tracePt t="1832" x="6391275" y="552450"/>
          <p14:tracePt t="1838" x="6432550" y="552450"/>
          <p14:tracePt t="1846" x="6442075" y="552450"/>
          <p14:tracePt t="1856" x="6483350" y="544513"/>
          <p14:tracePt t="1862" x="6518275" y="544513"/>
          <p14:tracePt t="1879" x="6594475" y="544513"/>
          <p14:tracePt t="1888" x="6619875" y="544513"/>
          <p14:tracePt t="1899" x="6654800" y="544513"/>
          <p14:tracePt t="1903" x="6696075" y="544513"/>
          <p14:tracePt t="1912" x="6731000" y="544513"/>
          <p14:tracePt t="1919" x="6746875" y="544513"/>
          <p14:tracePt t="1929" x="6756400" y="544513"/>
          <p14:tracePt t="1999" x="6772275" y="544513"/>
          <p14:tracePt t="2008" x="6789738" y="527050"/>
          <p14:tracePt t="2015" x="6807200" y="527050"/>
          <p14:tracePt t="2024" x="6824663" y="519113"/>
          <p14:tracePt t="2034" x="6850063" y="509588"/>
          <p14:tracePt t="2038" x="6858000" y="509588"/>
          <p14:tracePt t="2048" x="6875463" y="509588"/>
          <p14:tracePt t="2054" x="6891338" y="509588"/>
          <p14:tracePt t="2065" x="6891338" y="492125"/>
          <p14:tracePt t="2074" x="6943725" y="484188"/>
          <p14:tracePt t="2082" x="6959600" y="484188"/>
          <p14:tracePt t="2090" x="6994525" y="484188"/>
          <p14:tracePt t="2096" x="7010400" y="484188"/>
          <p14:tracePt t="2104" x="7035800" y="484188"/>
          <p14:tracePt t="2116" x="7053263" y="484188"/>
          <p14:tracePt t="2118" x="7061200" y="484188"/>
          <p14:tracePt t="2503" x="7070725" y="484188"/>
          <p14:tracePt t="2549" x="7078663" y="484188"/>
          <p14:tracePt t="2579" x="7096125" y="484188"/>
          <p14:tracePt t="2615" x="7104063" y="484188"/>
          <p14:tracePt t="2661" x="7113588" y="484188"/>
          <p14:tracePt t="2668" x="7129463" y="484188"/>
          <p14:tracePt t="2679" x="7146925" y="484188"/>
          <p14:tracePt t="2680" x="7180263" y="484188"/>
          <p14:tracePt t="2691" x="7232650" y="484188"/>
          <p14:tracePt t="2701" x="7248525" y="484188"/>
          <p14:tracePt t="2704" x="7291388" y="484188"/>
          <p14:tracePt t="2718" x="7350125" y="484188"/>
          <p14:tracePt t="2720" x="7392988" y="492125"/>
          <p14:tracePt t="2730" x="7443788" y="501650"/>
          <p14:tracePt t="2741" x="7469188" y="501650"/>
          <p14:tracePt t="2746" x="7504113" y="509588"/>
          <p14:tracePt t="2756" x="7537450" y="509588"/>
          <p14:tracePt t="2762" x="7554913" y="509588"/>
          <p14:tracePt t="3689" x="7554913" y="519113"/>
          <p14:tracePt t="3696" x="7597775" y="519113"/>
          <p14:tracePt t="3704" x="7623175" y="519113"/>
          <p14:tracePt t="3717" x="7666038" y="519113"/>
          <p14:tracePt t="3720" x="7742238" y="519113"/>
          <p14:tracePt t="3730" x="7810500" y="519113"/>
          <p14:tracePt t="3734" x="7886700" y="519113"/>
          <p14:tracePt t="3746" x="7927975" y="519113"/>
          <p14:tracePt t="3754" x="7962900" y="519113"/>
          <p14:tracePt t="3770" x="7970838" y="519113"/>
          <p14:tracePt t="3781" x="7980363" y="519113"/>
          <p14:tracePt t="3887" x="7988300" y="519113"/>
          <p14:tracePt t="3896" x="8013700" y="519113"/>
          <p14:tracePt t="3901" x="8021638" y="519113"/>
          <p14:tracePt t="3913" x="8039100" y="519113"/>
          <p14:tracePt t="3922" x="8064500" y="519113"/>
          <p14:tracePt t="3936" x="8081963" y="519113"/>
          <p14:tracePt t="3946" x="8107363" y="519113"/>
          <p14:tracePt t="3952" x="8132763" y="519113"/>
          <p14:tracePt t="3963" x="8158163" y="519113"/>
          <p14:tracePt t="3969" x="8191500" y="519113"/>
          <p14:tracePt t="3979" x="8234363" y="519113"/>
          <p14:tracePt t="3984" x="8277225" y="519113"/>
          <p14:tracePt t="3996" x="8320088" y="519113"/>
          <p14:tracePt t="4002" x="8345488" y="519113"/>
          <p14:tracePt t="4006" x="8388350" y="519113"/>
          <p14:tracePt t="4018" x="8404225" y="509588"/>
          <p14:tracePt t="4022" x="8421688" y="509588"/>
          <p14:tracePt t="4034" x="8429625" y="509588"/>
          <p14:tracePt t="4046" x="8439150" y="509588"/>
          <p14:tracePt t="4056" x="8447088" y="509588"/>
          <p14:tracePt t="4063" x="8464550" y="509588"/>
          <p14:tracePt t="4072" x="8497888" y="509588"/>
          <p14:tracePt t="4084" x="8515350" y="509588"/>
          <p14:tracePt t="4088" x="8523288" y="509588"/>
          <p14:tracePt t="4099" x="8540750" y="509588"/>
          <p14:tracePt t="4102" x="8558213" y="509588"/>
          <p14:tracePt t="4112" x="8574088" y="509588"/>
          <p14:tracePt t="4122" x="8583613" y="509588"/>
          <p14:tracePt t="4129" x="8599488" y="501650"/>
          <p14:tracePt t="4138" x="8609013" y="501650"/>
          <p14:tracePt t="4146" x="8616950" y="501650"/>
          <p14:tracePt t="4152" x="8624888" y="501650"/>
          <p14:tracePt t="4162" x="8634413" y="501650"/>
          <p14:tracePt t="4169" x="8642350" y="501650"/>
          <p14:tracePt t="4179" x="8659813" y="501650"/>
          <p14:tracePt t="4185" x="8677275" y="484188"/>
          <p14:tracePt t="4204" x="8685213" y="484188"/>
          <p14:tracePt t="4224" x="8710613" y="484188"/>
          <p14:tracePt t="4245" x="8728075" y="476250"/>
          <p14:tracePt t="4251" x="8736013" y="476250"/>
          <p14:tracePt t="4263" x="8743950" y="476250"/>
          <p14:tracePt t="4264" x="8753475" y="476250"/>
          <p14:tracePt t="4274" x="8753475" y="466725"/>
          <p14:tracePt t="4285" x="8761413" y="466725"/>
          <p14:tracePt t="4304" x="8769350" y="458788"/>
          <p14:tracePt t="4313" x="8778875" y="458788"/>
          <p14:tracePt t="4324" x="8786813" y="458788"/>
          <p14:tracePt t="4345" x="8812213" y="458788"/>
          <p14:tracePt t="4364" x="8821738" y="458788"/>
          <p14:tracePt t="4374" x="8829675" y="458788"/>
          <p14:tracePt t="4390" x="8837613" y="458788"/>
          <p14:tracePt t="4402" x="8863013" y="458788"/>
          <p14:tracePt t="4420" x="8872538" y="458788"/>
          <p14:tracePt t="4430" x="8880475" y="458788"/>
          <p14:tracePt t="4547" x="8888413" y="458788"/>
          <p14:tracePt t="4557" x="8905875" y="458788"/>
          <p14:tracePt t="5027" x="8897938" y="458788"/>
          <p14:tracePt t="5036" x="8821738" y="476250"/>
          <p14:tracePt t="5041" x="8702675" y="519113"/>
          <p14:tracePt t="5052" x="8515350" y="560388"/>
          <p14:tracePt t="5062" x="8294688" y="603250"/>
          <p14:tracePt t="5069" x="7988300" y="654050"/>
          <p14:tracePt t="5079" x="7537450" y="730250"/>
          <p14:tracePt t="5084" x="7070725" y="773113"/>
          <p14:tracePt t="5096" x="6510338" y="815975"/>
          <p14:tracePt t="5102" x="5880100" y="833438"/>
          <p14:tracePt t="5106" x="5243513" y="833438"/>
          <p14:tracePt t="5118" x="4529138" y="833438"/>
          <p14:tracePt t="5122" x="3806825" y="833438"/>
          <p14:tracePt t="5134" x="3119438" y="833438"/>
          <p14:tracePt t="5146" x="1776413" y="833438"/>
          <p14:tracePt t="5156" x="1223963" y="833438"/>
          <p14:tracePt t="5162" x="739775" y="833438"/>
          <p14:tracePt t="5172" x="331788" y="833438"/>
          <p14:tracePt t="5184" x="68263" y="833438"/>
          <p14:tracePt t="5445" x="246063" y="833438"/>
          <p14:tracePt t="5454" x="407988" y="866775"/>
          <p14:tracePt t="5462" x="552450" y="892175"/>
          <p14:tracePt t="5470" x="679450" y="917575"/>
          <p14:tracePt t="5480" x="765175" y="925513"/>
          <p14:tracePt t="5484" x="823913" y="935038"/>
          <p14:tracePt t="5611" x="841375" y="935038"/>
          <p14:tracePt t="5620" x="884238" y="935038"/>
          <p14:tracePt t="5631" x="925513" y="935038"/>
          <p14:tracePt t="5636" x="1011238" y="935038"/>
          <p14:tracePt t="5646" x="1138238" y="935038"/>
          <p14:tracePt t="5656" x="1274763" y="935038"/>
          <p14:tracePt t="5663" x="1401763" y="925513"/>
          <p14:tracePt t="5670" x="1546225" y="900113"/>
          <p14:tracePt t="5679" x="1665288" y="874713"/>
          <p14:tracePt t="5686" x="1793875" y="866775"/>
          <p14:tracePt t="5696" x="1895475" y="858838"/>
          <p14:tracePt t="5703" x="1963738" y="841375"/>
          <p14:tracePt t="5712" x="2039938" y="841375"/>
          <p14:tracePt t="5718" x="2082800" y="841375"/>
          <p14:tracePt t="5729" x="2108200" y="841375"/>
          <p14:tracePt t="5736" x="2141538" y="841375"/>
          <p14:tracePt t="5746" x="2149475" y="841375"/>
          <p14:tracePt t="5752" x="2174875" y="841375"/>
          <p14:tracePt t="5756" x="2200275" y="841375"/>
          <p14:tracePt t="5767" x="2209800" y="841375"/>
          <p14:tracePt t="5779" x="2217738" y="841375"/>
          <p14:tracePt t="5784" x="2227263" y="841375"/>
          <p14:tracePt t="5796" x="2243138" y="841375"/>
          <p14:tracePt t="5800" x="2252663" y="841375"/>
          <p14:tracePt t="5809" x="2286000" y="841375"/>
          <p14:tracePt t="5819" x="2311400" y="841375"/>
          <p14:tracePt t="5822" x="2344738" y="841375"/>
          <p14:tracePt t="5834" x="2405063" y="849313"/>
          <p14:tracePt t="5846" x="2447925" y="849313"/>
          <p14:tracePt t="5856" x="2481263" y="849313"/>
          <p14:tracePt t="5862" x="2506663" y="849313"/>
          <p14:tracePt t="5879" x="2549525" y="849313"/>
          <p14:tracePt t="5885" x="2557463" y="849313"/>
          <p14:tracePt t="5888" x="2582863" y="849313"/>
          <p14:tracePt t="5898" x="2600325" y="866775"/>
          <p14:tracePt t="5903" x="2617788" y="866775"/>
          <p14:tracePt t="5913" x="2643188" y="874713"/>
          <p14:tracePt t="5923" x="2660650" y="874713"/>
          <p14:tracePt t="5929" x="2676525" y="884238"/>
          <p14:tracePt t="5938" x="2701925" y="884238"/>
          <p14:tracePt t="5946" x="2762250" y="892175"/>
          <p14:tracePt t="5952" x="2787650" y="900113"/>
          <p14:tracePt t="5962" x="2820988" y="909638"/>
          <p14:tracePt t="5968" x="2871788" y="917575"/>
          <p14:tracePt t="5979" x="2889250" y="942975"/>
          <p14:tracePt t="5984" x="2897188" y="942975"/>
          <p14:tracePt t="5996" x="2906713" y="942975"/>
          <p14:tracePt t="6004" x="2914650" y="952500"/>
          <p14:tracePt t="6018" x="2932113" y="952500"/>
          <p14:tracePt t="6029" x="2940050" y="952500"/>
          <p14:tracePt t="6058" x="2949575" y="952500"/>
          <p14:tracePt t="6066" x="2957513" y="952500"/>
          <p14:tracePt t="6074" x="2957513" y="960438"/>
          <p14:tracePt t="6084" x="2965450" y="968375"/>
          <p14:tracePt t="6096" x="2982913" y="968375"/>
          <p14:tracePt t="6115" x="3000375" y="968375"/>
          <p14:tracePt t="6124" x="3025775" y="968375"/>
          <p14:tracePt t="6130" x="3033713" y="977900"/>
          <p14:tracePt t="6139" x="3059113" y="977900"/>
          <p14:tracePt t="6146" x="3101975" y="977900"/>
          <p14:tracePt t="6154" x="3144838" y="977900"/>
          <p14:tracePt t="6166" x="3186113" y="977900"/>
          <p14:tracePt t="6170" x="3221038" y="977900"/>
          <p14:tracePt t="6180" x="3246438" y="977900"/>
          <p14:tracePt t="6184" x="3271838" y="977900"/>
          <p14:tracePt t="6196" x="3297238" y="977900"/>
          <p14:tracePt t="6204" x="3305175" y="977900"/>
          <p14:tracePt t="6213" x="3322638" y="977900"/>
          <p14:tracePt t="6220" x="3355975" y="977900"/>
          <p14:tracePt t="6224" x="3382963" y="977900"/>
          <p14:tracePt t="6234" x="3398838" y="977900"/>
          <p14:tracePt t="6246" x="3416300" y="977900"/>
          <p14:tracePt t="6251" x="3449638" y="977900"/>
          <p14:tracePt t="6262" x="3492500" y="977900"/>
          <p14:tracePt t="6268" x="3509963" y="977900"/>
          <p14:tracePt t="6279" x="3535363" y="977900"/>
          <p14:tracePt t="6286" x="3578225" y="960438"/>
          <p14:tracePt t="6290" x="3603625" y="960438"/>
          <p14:tracePt t="6301" x="3619500" y="952500"/>
          <p14:tracePt t="6306" x="3629025" y="952500"/>
          <p14:tracePt t="6318" x="3646488" y="952500"/>
          <p14:tracePt t="6329" x="3654425" y="952500"/>
          <p14:tracePt t="6330" x="3662363" y="952500"/>
          <p14:tracePt t="6340" x="3671888" y="952500"/>
          <p14:tracePt t="6346" x="3679825" y="952500"/>
          <p14:tracePt t="6357" x="3705225" y="952500"/>
          <p14:tracePt t="6367" x="3730625" y="952500"/>
          <p14:tracePt t="6373" x="3748088" y="952500"/>
          <p14:tracePt t="6384" x="3763963" y="952500"/>
          <p14:tracePt t="6396" x="3773488" y="952500"/>
          <p14:tracePt t="6406" x="3781425" y="952500"/>
          <p14:tracePt t="6418" x="3790950" y="952500"/>
          <p14:tracePt t="6429" x="3798888" y="952500"/>
          <p14:tracePt t="6434" x="3832225" y="952500"/>
          <p14:tracePt t="6446" x="3892550" y="942975"/>
          <p14:tracePt t="6459" x="3908425" y="942975"/>
          <p14:tracePt t="6468" x="3951288" y="942975"/>
          <p14:tracePt t="6472" x="3986213" y="942975"/>
          <p14:tracePt t="6484" x="4019550" y="942975"/>
          <p14:tracePt t="6486" x="4027488" y="942975"/>
          <p14:tracePt t="6496" x="4044950" y="942975"/>
          <p14:tracePt t="6509" x="4062413" y="942975"/>
          <p14:tracePt t="6523" x="4070350" y="942975"/>
          <p14:tracePt t="6534" x="4079875" y="942975"/>
          <p14:tracePt t="6546" x="4087813" y="942975"/>
          <p14:tracePt t="6550" x="4105275" y="942975"/>
          <p14:tracePt t="6559" x="4113213" y="942975"/>
          <p14:tracePt t="6562" x="4130675" y="942975"/>
          <p14:tracePt t="6575" x="4156075" y="942975"/>
          <p14:tracePt t="6584" x="4181475" y="942975"/>
          <p14:tracePt t="6588" x="4189413" y="942975"/>
          <p14:tracePt t="6601" x="4206875" y="942975"/>
          <p14:tracePt t="6604" x="4214813" y="942975"/>
          <p14:tracePt t="6616" x="4232275" y="942975"/>
          <p14:tracePt t="6624" x="4240213" y="942975"/>
          <p14:tracePt t="6629" x="4257675" y="942975"/>
          <p14:tracePt t="6638" x="4283075" y="942975"/>
          <p14:tracePt t="6861" x="4291013" y="942975"/>
          <p14:tracePt t="6873" x="4308475" y="942975"/>
          <p14:tracePt t="6880" x="4316413" y="942975"/>
          <p14:tracePt t="6886" x="4351338" y="942975"/>
          <p14:tracePt t="6896" x="4359275" y="942975"/>
          <p14:tracePt t="6902" x="4384675" y="935038"/>
          <p14:tracePt t="6912" x="4402138" y="935038"/>
          <p14:tracePt t="6920" x="4427538" y="925513"/>
          <p14:tracePt t="6948" x="4435475" y="925513"/>
          <p14:tracePt t="7169" x="4445000" y="925513"/>
          <p14:tracePt t="7178" x="4452938" y="925513"/>
          <p14:tracePt t="7184" x="4470400" y="925513"/>
          <p14:tracePt t="7196" x="4503738" y="925513"/>
          <p14:tracePt t="7204" x="4529138" y="925513"/>
          <p14:tracePt t="7208" x="4564063" y="925513"/>
          <p14:tracePt t="7218" x="4614863" y="925513"/>
          <p14:tracePt t="7224" x="4648200" y="925513"/>
          <p14:tracePt t="7234" x="4691063" y="925513"/>
          <p14:tracePt t="7246" x="4733925" y="925513"/>
          <p14:tracePt t="7250" x="4759325" y="925513"/>
          <p14:tracePt t="7258" x="4775200" y="925513"/>
          <p14:tracePt t="7267" x="4784725" y="925513"/>
          <p14:tracePt t="7274" x="4810125" y="925513"/>
          <p14:tracePt t="7284" x="4843463" y="925513"/>
          <p14:tracePt t="7290" x="4868863" y="925513"/>
          <p14:tracePt t="7302" x="4911725" y="925513"/>
          <p14:tracePt t="7304" x="4937125" y="925513"/>
          <p14:tracePt t="7315" x="4979988" y="925513"/>
          <p14:tracePt t="7325" x="5038725" y="925513"/>
          <p14:tracePt t="7330" x="5081588" y="925513"/>
          <p14:tracePt t="7341" x="5124450" y="925513"/>
          <p14:tracePt t="7346" x="5157788" y="925513"/>
          <p14:tracePt t="7354" x="5208588" y="925513"/>
          <p14:tracePt t="7364" x="5235575" y="925513"/>
          <p14:tracePt t="7370" x="5260975" y="925513"/>
          <p14:tracePt t="7380" x="5286375" y="925513"/>
          <p14:tracePt t="7384" x="5319713" y="925513"/>
          <p14:tracePt t="7396" x="5345113" y="925513"/>
          <p14:tracePt t="7404" x="5362575" y="925513"/>
          <p14:tracePt t="7412" x="5380038" y="925513"/>
          <p14:tracePt t="7420" x="5413375" y="925513"/>
          <p14:tracePt t="7429" x="5421313" y="925513"/>
          <p14:tracePt t="7436" x="5464175" y="925513"/>
          <p14:tracePt t="7446" x="5489575" y="925513"/>
          <p14:tracePt t="7451" x="5524500" y="925513"/>
          <p14:tracePt t="7463" x="5532438" y="942975"/>
          <p14:tracePt t="7468" x="5549900" y="942975"/>
          <p14:tracePt t="7479" x="5565775" y="942975"/>
          <p14:tracePt t="7486" x="5575300" y="942975"/>
          <p14:tracePt t="7491" x="5591175" y="942975"/>
          <p14:tracePt t="7511" x="5600700" y="942975"/>
          <p14:tracePt t="7522" x="5608638" y="942975"/>
          <p14:tracePt t="7529" x="5616575" y="942975"/>
          <p14:tracePt t="7546" x="5626100" y="942975"/>
          <p14:tracePt t="7552" x="5641975" y="942975"/>
          <p14:tracePt t="7562" x="5659438" y="942975"/>
          <p14:tracePt t="7568" x="5668963" y="942975"/>
          <p14:tracePt t="7579" x="5684838" y="942975"/>
          <p14:tracePt t="7584" x="5694363" y="942975"/>
          <p14:tracePt t="7596" x="5702300" y="942975"/>
          <p14:tracePt t="7602" x="5710238" y="942975"/>
          <p14:tracePt t="7606" x="5727700" y="942975"/>
          <p14:tracePt t="7618" x="5745163" y="942975"/>
          <p14:tracePt t="7623" x="5753100" y="942975"/>
          <p14:tracePt t="7634" x="5788025" y="942975"/>
          <p14:tracePt t="7646" x="5813425" y="942975"/>
          <p14:tracePt t="7646" x="5829300" y="942975"/>
          <p14:tracePt t="7656" x="5846763" y="942975"/>
          <p14:tracePt t="7662" x="5880100" y="942975"/>
          <p14:tracePt t="7672" x="5932488" y="942975"/>
          <p14:tracePt t="7684" x="5948363" y="942975"/>
          <p14:tracePt t="7688" x="5999163" y="942975"/>
          <p14:tracePt t="7701" x="6024563" y="942975"/>
          <p14:tracePt t="7702" x="6049963" y="952500"/>
          <p14:tracePt t="7712" x="6102350" y="960438"/>
          <p14:tracePt t="7724" x="6135688" y="960438"/>
          <p14:tracePt t="7729" x="6178550" y="968375"/>
          <p14:tracePt t="7738" x="6194425" y="968375"/>
          <p14:tracePt t="7746" x="6229350" y="968375"/>
          <p14:tracePt t="7754" x="6262688" y="968375"/>
          <p14:tracePt t="7762" x="6288088" y="968375"/>
          <p14:tracePt t="7769" x="6330950" y="968375"/>
          <p14:tracePt t="7779" x="6373813" y="968375"/>
          <p14:tracePt t="7784" x="6399213" y="968375"/>
          <p14:tracePt t="7796" x="6424613" y="968375"/>
          <p14:tracePt t="7804" x="6457950" y="968375"/>
          <p14:tracePt t="7808" x="6492875" y="968375"/>
          <p14:tracePt t="7818" x="6535738" y="968375"/>
          <p14:tracePt t="7824" x="6577013" y="968375"/>
          <p14:tracePt t="7834" x="6619875" y="968375"/>
          <p14:tracePt t="7846" x="6662738" y="968375"/>
          <p14:tracePt t="7850" x="6705600" y="968375"/>
          <p14:tracePt t="7858" x="6738938" y="968375"/>
          <p14:tracePt t="7878" x="6824663" y="968375"/>
          <p14:tracePt t="7884" x="6858000" y="968375"/>
          <p14:tracePt t="7890" x="6865938" y="968375"/>
          <p14:tracePt t="7902" x="6926263" y="968375"/>
          <p14:tracePt t="7904" x="6934200" y="968375"/>
          <p14:tracePt t="7914" x="6959600" y="968375"/>
          <p14:tracePt t="7924" x="6985000" y="968375"/>
          <p14:tracePt t="7930" x="7002463" y="968375"/>
          <p14:tracePt t="7940" x="7035800" y="968375"/>
          <p14:tracePt t="7946" x="7061200" y="968375"/>
          <p14:tracePt t="7954" x="7104063" y="968375"/>
          <p14:tracePt t="7966" x="7129463" y="968375"/>
          <p14:tracePt t="7970" x="7189788" y="968375"/>
          <p14:tracePt t="7980" x="7232650" y="968375"/>
          <p14:tracePt t="7986" x="7273925" y="968375"/>
          <p14:tracePt t="7996" x="7308850" y="968375"/>
          <p14:tracePt t="8006" x="7350125" y="968375"/>
          <p14:tracePt t="8012" x="7367588" y="968375"/>
          <p14:tracePt t="8020" x="7392988" y="968375"/>
          <p14:tracePt t="8029" x="7410450" y="968375"/>
          <p14:tracePt t="8036" x="7427913" y="968375"/>
          <p14:tracePt t="8046" x="7435850" y="968375"/>
          <p14:tracePt t="8051" x="7453313" y="968375"/>
          <p14:tracePt t="8068" x="7461250" y="968375"/>
          <p14:tracePt t="8079" x="7469188" y="968375"/>
          <p14:tracePt t="8101" x="7486650" y="968375"/>
          <p14:tracePt t="8112" x="7494588" y="968375"/>
          <p14:tracePt t="8118" x="7504113" y="968375"/>
          <p14:tracePt t="8129" x="7546975" y="968375"/>
          <p14:tracePt t="8136" x="7562850" y="968375"/>
          <p14:tracePt t="8146" x="7580313" y="968375"/>
          <p14:tracePt t="8152" x="7613650" y="968375"/>
          <p14:tracePt t="8156" x="7623175" y="968375"/>
          <p14:tracePt t="8168" x="7648575" y="968375"/>
          <p14:tracePt t="8179" x="7666038" y="968375"/>
          <p14:tracePt t="8197" x="7673975" y="968375"/>
          <p14:tracePt t="8202" x="7681913" y="968375"/>
          <p14:tracePt t="8217" x="7691438" y="968375"/>
          <p14:tracePt t="8234" x="7707313" y="968375"/>
          <p14:tracePt t="8238" x="7724775" y="968375"/>
          <p14:tracePt t="8250" x="7750175" y="968375"/>
          <p14:tracePt t="8259" x="7775575" y="968375"/>
          <p14:tracePt t="8262" x="7793038" y="968375"/>
          <p14:tracePt t="8272" x="7818438" y="968375"/>
          <p14:tracePt t="8279" x="7843838" y="968375"/>
          <p14:tracePt t="8288" x="7851775" y="968375"/>
          <p14:tracePt t="8300" x="7869238" y="968375"/>
          <p14:tracePt t="8303" x="7877175" y="968375"/>
          <p14:tracePt t="8338" x="7886700" y="968375"/>
          <p14:tracePt t="8346" x="7894638" y="968375"/>
          <p14:tracePt t="8354" x="7902575" y="968375"/>
          <p14:tracePt t="8359" x="7920038" y="968375"/>
          <p14:tracePt t="8369" x="7927975" y="968375"/>
          <p14:tracePt t="8379" x="7954963" y="968375"/>
          <p14:tracePt t="8386" x="7980363" y="968375"/>
          <p14:tracePt t="8396" x="7988300" y="968375"/>
          <p14:tracePt t="8398" x="8005763" y="968375"/>
          <p14:tracePt t="8409" x="8013700" y="968375"/>
          <p14:tracePt t="8419" x="8031163" y="968375"/>
          <p14:tracePt t="8424" x="8047038" y="968375"/>
          <p14:tracePt t="8441" x="8056563" y="968375"/>
          <p14:tracePt t="8452" x="8099425" y="968375"/>
          <p14:tracePt t="8463" x="8107363" y="968375"/>
          <p14:tracePt t="8464" x="8132763" y="968375"/>
          <p14:tracePt t="8474" x="8150225" y="968375"/>
          <p14:tracePt t="8491" x="8166100" y="968375"/>
          <p14:tracePt t="8524" x="8175625" y="968375"/>
          <p14:tracePt t="8565" x="8191500" y="968375"/>
          <p14:tracePt t="8779" x="8201025" y="968375"/>
          <p14:tracePt t="8789" x="8226425" y="968375"/>
          <p14:tracePt t="8796" x="8234363" y="968375"/>
          <p14:tracePt t="8802" x="8277225" y="968375"/>
          <p14:tracePt t="8812" x="8310563" y="968375"/>
          <p14:tracePt t="8818" x="8345488" y="968375"/>
          <p14:tracePt t="8829" x="8362950" y="968375"/>
          <p14:tracePt t="8834" x="8404225" y="968375"/>
          <p14:tracePt t="8846" x="8447088" y="968375"/>
          <p14:tracePt t="8852" x="8480425" y="968375"/>
          <p14:tracePt t="8859" x="8523288" y="968375"/>
          <p14:tracePt t="8878" x="8609013" y="968375"/>
          <p14:tracePt t="8896" x="8616950" y="968375"/>
          <p14:tracePt t="9243" x="8624888" y="968375"/>
          <p14:tracePt t="9253" x="8624888" y="1003300"/>
          <p14:tracePt t="9263" x="8616950" y="1028700"/>
          <p14:tracePt t="9269" x="8583613" y="1044575"/>
          <p14:tracePt t="9279" x="8515350" y="1087438"/>
          <p14:tracePt t="9284" x="8507413" y="1087438"/>
          <p14:tracePt t="9296" x="8439150" y="1122363"/>
          <p14:tracePt t="9302" x="8370888" y="1155700"/>
          <p14:tracePt t="9307" x="8294688" y="1181100"/>
          <p14:tracePt t="9319" x="8234363" y="1216025"/>
          <p14:tracePt t="9322" x="8158163" y="1241425"/>
          <p14:tracePt t="9335" x="8124825" y="1274763"/>
          <p14:tracePt t="9346" x="8056563" y="1317625"/>
          <p14:tracePt t="9349" x="7980363" y="1360488"/>
          <p14:tracePt t="9359" x="7894638" y="1393825"/>
          <p14:tracePt t="9362" x="7758113" y="1419225"/>
          <p14:tracePt t="9373" x="7623175" y="1444625"/>
          <p14:tracePt t="9385" x="7435850" y="1477963"/>
          <p14:tracePt t="9388" x="7104063" y="1538288"/>
          <p14:tracePt t="9401" x="6764338" y="1589088"/>
          <p14:tracePt t="9402" x="6356350" y="1622425"/>
          <p14:tracePt t="9412" x="5940425" y="1682750"/>
          <p14:tracePt t="9423" x="5540375" y="1758950"/>
          <p14:tracePt t="9429" x="5235575" y="1809750"/>
          <p14:tracePt t="9439" x="4954588" y="1860550"/>
          <p14:tracePt t="9446" x="4775200" y="1870075"/>
          <p14:tracePt t="9452" x="4605338" y="1911350"/>
          <p14:tracePt t="9463" x="4470400" y="1938338"/>
          <p14:tracePt t="9469" x="4359275" y="1946275"/>
          <p14:tracePt t="9479" x="4275138" y="1954213"/>
          <p14:tracePt t="9484" x="4214813" y="1963738"/>
          <p14:tracePt t="9496" x="4138613" y="1963738"/>
          <p14:tracePt t="9504" x="4087813" y="1963738"/>
          <p14:tracePt t="9509" x="4002088" y="1963738"/>
          <p14:tracePt t="9518" x="3917950" y="1963738"/>
          <p14:tracePt t="9524" x="3816350" y="1963738"/>
          <p14:tracePt t="9534" x="3687763" y="1963738"/>
          <p14:tracePt t="9546" x="3535363" y="1963738"/>
          <p14:tracePt t="9550" x="3340100" y="1963738"/>
          <p14:tracePt t="9558" x="3119438" y="1928813"/>
          <p14:tracePt t="9566" x="2932113" y="1903413"/>
          <p14:tracePt t="9574" x="2719388" y="1885950"/>
          <p14:tracePt t="9584" x="2532063" y="1878013"/>
          <p14:tracePt t="9590" x="2354263" y="1860550"/>
          <p14:tracePt t="9601" x="2209800" y="1860550"/>
          <p14:tracePt t="9604" x="2098675" y="1852613"/>
          <p14:tracePt t="9616" x="2014538" y="1844675"/>
          <p14:tracePt t="9625" x="1938338" y="1835150"/>
          <p14:tracePt t="9633" x="1928813" y="1835150"/>
          <p14:tracePt t="9686" x="1928813" y="1827213"/>
          <p14:tracePt t="9700" x="1954213" y="1819275"/>
          <p14:tracePt t="9712" x="1979613" y="1819275"/>
          <p14:tracePt t="9719" x="2014538" y="1809750"/>
          <p14:tracePt t="9729" x="2039938" y="1809750"/>
          <p14:tracePt t="9736" x="2065338" y="1809750"/>
          <p14:tracePt t="9747" x="2098675" y="1784350"/>
          <p14:tracePt t="9756" x="2141538" y="1784350"/>
          <p14:tracePt t="9768" x="2166938" y="1776413"/>
          <p14:tracePt t="9779" x="2184400" y="1776413"/>
          <p14:tracePt t="9784" x="2227263" y="1776413"/>
          <p14:tracePt t="9796" x="2286000" y="1776413"/>
          <p14:tracePt t="9806" x="2344738" y="1776413"/>
          <p14:tracePt t="9818" x="2422525" y="1776413"/>
          <p14:tracePt t="9822" x="2516188" y="1776413"/>
          <p14:tracePt t="9834" x="2608263" y="1776413"/>
          <p14:tracePt t="9838" x="2701925" y="1776413"/>
          <p14:tracePt t="9850" x="2830513" y="1776413"/>
          <p14:tracePt t="9858" x="2940050" y="1776413"/>
          <p14:tracePt t="9862" x="3059113" y="1776413"/>
          <p14:tracePt t="9880" x="3271838" y="1776413"/>
          <p14:tracePt t="9888" x="3322638" y="1776413"/>
          <p14:tracePt t="9898" x="3382963" y="1776413"/>
          <p14:tracePt t="9903" x="3416300" y="1776413"/>
          <p14:tracePt t="9912" x="3424238" y="1776413"/>
          <p14:tracePt t="9935" x="3459163" y="1776413"/>
          <p14:tracePt t="9946" x="3484563" y="1766888"/>
          <p14:tracePt t="9951" x="3502025" y="1766888"/>
          <p14:tracePt t="9958" x="3517900" y="1758950"/>
          <p14:tracePt t="9968" x="3552825" y="1751013"/>
          <p14:tracePt t="9974" x="3560763" y="1751013"/>
          <p14:tracePt t="9985" x="3594100" y="1751013"/>
          <p14:tracePt t="9988" x="3619500" y="1751013"/>
          <p14:tracePt t="10001" x="3646488" y="1741488"/>
          <p14:tracePt t="10009" x="3654425" y="1741488"/>
          <p14:tracePt t="10016" x="3662363" y="1741488"/>
          <p14:tracePt t="10034" x="3671888" y="1741488"/>
          <p14:tracePt t="10251" x="3662363" y="1741488"/>
          <p14:tracePt t="10261" x="3654425" y="1741488"/>
          <p14:tracePt t="10272" x="3636963" y="1741488"/>
          <p14:tracePt t="10279" x="3629025" y="1741488"/>
          <p14:tracePt t="10286" x="3619500" y="1741488"/>
          <p14:tracePt t="10453" x="3611563" y="1733550"/>
          <p14:tracePt t="10462" x="3586163" y="1716088"/>
          <p14:tracePt t="10473" x="3552825" y="1700213"/>
          <p14:tracePt t="10479" x="3527425" y="1700213"/>
          <p14:tracePt t="10488" x="3502025" y="1700213"/>
          <p14:tracePt t="10496" x="3475038" y="1682750"/>
          <p14:tracePt t="10504" x="3449638" y="1665288"/>
          <p14:tracePt t="10512" x="3441700" y="1657350"/>
          <p14:tracePt t="10518" x="3433763" y="1649413"/>
          <p14:tracePt t="10529" x="3424238" y="1639888"/>
          <p14:tracePt t="10534" x="3373438" y="1622425"/>
          <p14:tracePt t="10546" x="3365500" y="1622425"/>
          <p14:tracePt t="10554" x="3348038" y="1606550"/>
          <p14:tracePt t="10558" x="3340100" y="1597025"/>
          <p14:tracePt t="10568" x="3322638" y="1581150"/>
          <p14:tracePt t="10574" x="3322638" y="1571625"/>
          <p14:tracePt t="10584" x="3314700" y="1571625"/>
          <p14:tracePt t="10596" x="3305175" y="1563688"/>
          <p14:tracePt t="10600" x="3305175" y="1555750"/>
          <p14:tracePt t="10616" x="3289300" y="1546225"/>
          <p14:tracePt t="10618" x="3289300" y="1538288"/>
          <p14:tracePt t="10629" x="3289300" y="1530350"/>
          <p14:tracePt t="10635" x="3279775" y="1530350"/>
          <p14:tracePt t="10654" x="3279775" y="1520825"/>
          <p14:tracePt t="10663" x="3279775" y="1504950"/>
          <p14:tracePt t="10670" x="3279775" y="1495425"/>
          <p14:tracePt t="10674" x="3279775" y="1477963"/>
          <p14:tracePt t="10684" x="3279775" y="1462088"/>
          <p14:tracePt t="10696" x="3297238" y="1452563"/>
          <p14:tracePt t="10701" x="3322638" y="1419225"/>
          <p14:tracePt t="10712" x="3330575" y="1419225"/>
          <p14:tracePt t="10714" x="3348038" y="1401763"/>
          <p14:tracePt t="10724" x="3382963" y="1393825"/>
          <p14:tracePt t="10736" x="3433763" y="1376363"/>
          <p14:tracePt t="10740" x="3467100" y="1360488"/>
          <p14:tracePt t="10751" x="3527425" y="1360488"/>
          <p14:tracePt t="10754" x="3543300" y="1360488"/>
          <p14:tracePt t="10766" x="3578225" y="1360488"/>
          <p14:tracePt t="10774" x="3629025" y="1360488"/>
          <p14:tracePt t="10780" x="3687763" y="1360488"/>
          <p14:tracePt t="10790" x="3773488" y="1360488"/>
          <p14:tracePt t="10796" x="3849688" y="1360488"/>
          <p14:tracePt t="10806" x="3917950" y="1360488"/>
          <p14:tracePt t="10818" x="4002088" y="1360488"/>
          <p14:tracePt t="10820" x="4044950" y="1360488"/>
          <p14:tracePt t="10830" x="4105275" y="1360488"/>
          <p14:tracePt t="10836" x="4138613" y="1360488"/>
          <p14:tracePt t="10846" x="4164013" y="1360488"/>
          <p14:tracePt t="10856" x="4197350" y="1360488"/>
          <p14:tracePt t="10863" x="4232275" y="1360488"/>
          <p14:tracePt t="10870" x="4240213" y="1360488"/>
          <p14:tracePt t="10879" x="4283075" y="1360488"/>
          <p14:tracePt t="10886" x="4316413" y="1360488"/>
          <p14:tracePt t="10897" x="4359275" y="1360488"/>
          <p14:tracePt t="10903" x="4394200" y="1360488"/>
          <p14:tracePt t="10912" x="4410075" y="1360488"/>
          <p14:tracePt t="10918" x="4452938" y="1360488"/>
          <p14:tracePt t="10929" x="4470400" y="1376363"/>
          <p14:tracePt t="10938" x="4503738" y="1376363"/>
          <p14:tracePt t="10946" x="4529138" y="1376363"/>
          <p14:tracePt t="10951" x="4554538" y="1376363"/>
          <p14:tracePt t="10962" x="4589463" y="1393825"/>
          <p14:tracePt t="10979" x="4622800" y="1401763"/>
          <p14:tracePt t="10985" x="4640263" y="1401763"/>
          <p14:tracePt t="10990" x="4665663" y="1401763"/>
          <p14:tracePt t="11001" x="4683125" y="1401763"/>
          <p14:tracePt t="11006" x="4708525" y="1401763"/>
          <p14:tracePt t="11017" x="4749800" y="1411288"/>
          <p14:tracePt t="11029" x="4810125" y="1419225"/>
          <p14:tracePt t="11030" x="4886325" y="1444625"/>
          <p14:tracePt t="11040" x="4946650" y="1452563"/>
          <p14:tracePt t="11046" x="5005388" y="1452563"/>
          <p14:tracePt t="11056" x="5048250" y="1452563"/>
          <p14:tracePt t="11062" x="5064125" y="1452563"/>
          <p14:tracePt t="11072" x="5073650" y="1452563"/>
          <p14:tracePt t="11128" x="5081588" y="1452563"/>
          <p14:tracePt t="11133" x="5099050" y="1452563"/>
          <p14:tracePt t="11145" x="5124450" y="1452563"/>
          <p14:tracePt t="11152" x="5141913" y="1452563"/>
          <p14:tracePt t="11159" x="5175250" y="1452563"/>
          <p14:tracePt t="11168" x="5192713" y="1452563"/>
          <p14:tracePt t="11172" x="5218113" y="1452563"/>
          <p14:tracePt t="11184" x="5243513" y="1452563"/>
          <p14:tracePt t="11491" x="5226050" y="1427163"/>
          <p14:tracePt t="11498" x="5192713" y="1427163"/>
          <p14:tracePt t="11507" x="5124450" y="1427163"/>
          <p14:tracePt t="11518" x="5064125" y="1419225"/>
          <p14:tracePt t="11520" x="4979988" y="1419225"/>
          <p14:tracePt t="11534" x="4919663" y="1411288"/>
          <p14:tracePt t="11536" x="4860925" y="1411288"/>
          <p14:tracePt t="11546" x="4818063" y="1411288"/>
          <p14:tracePt t="11556" x="4792663" y="1411288"/>
          <p14:tracePt t="11562" x="4775200" y="1411288"/>
          <p14:tracePt t="11572" x="4759325" y="1411288"/>
          <p14:tracePt t="11579" x="4749800" y="1401763"/>
          <p14:tracePt t="11586" x="4733925" y="1401763"/>
          <p14:tracePt t="11596" x="4691063" y="1401763"/>
          <p14:tracePt t="11603" x="4673600" y="1393825"/>
          <p14:tracePt t="11612" x="4648200" y="1385888"/>
          <p14:tracePt t="11618" x="4622800" y="1385888"/>
          <p14:tracePt t="11629" x="4597400" y="1385888"/>
          <p14:tracePt t="11638" x="4579938" y="1385888"/>
          <p14:tracePt t="11646" x="4564063" y="1376363"/>
          <p14:tracePt t="11653" x="4554538" y="1376363"/>
          <p14:tracePt t="11656" x="4538663" y="1368425"/>
          <p14:tracePt t="11739" x="4529138" y="1368425"/>
          <p14:tracePt t="11748" x="4521200" y="1368425"/>
          <p14:tracePt t="11752" x="4503738" y="1368425"/>
          <p14:tracePt t="11763" x="4478338" y="1368425"/>
          <p14:tracePt t="11772" x="4470400" y="1368425"/>
          <p14:tracePt t="11779" x="4452938" y="1368425"/>
          <p14:tracePt t="11788" x="4427538" y="1368425"/>
          <p14:tracePt t="11801" x="4419600" y="1368425"/>
          <p14:tracePt t="11804" x="4394200" y="1368425"/>
          <p14:tracePt t="11816" x="4341813" y="1360488"/>
          <p14:tracePt t="11819" x="4316413" y="1360488"/>
          <p14:tracePt t="11829" x="4275138" y="1360488"/>
          <p14:tracePt t="11838" x="4249738" y="1360488"/>
          <p14:tracePt t="11846" x="4224338" y="1350963"/>
          <p14:tracePt t="11854" x="4146550" y="1343025"/>
          <p14:tracePt t="11859" x="4070350" y="1325563"/>
          <p14:tracePt t="11879" x="4002088" y="1308100"/>
          <p14:tracePt t="11880" x="3908425" y="1292225"/>
          <p14:tracePt t="11885" x="3841750" y="1282700"/>
          <p14:tracePt t="11896" x="3738563" y="1282700"/>
          <p14:tracePt t="11902" x="3654425" y="1274763"/>
          <p14:tracePt t="11913" x="3594100" y="1266825"/>
          <p14:tracePt t="11920" x="3517900" y="1266825"/>
          <p14:tracePt t="11924" x="3467100" y="1266825"/>
          <p14:tracePt t="11935" x="3408363" y="1257300"/>
          <p14:tracePt t="11940" x="3355975" y="1249363"/>
          <p14:tracePt t="11951" x="3348038" y="1249363"/>
          <p14:tracePt t="11963" x="3305175" y="1249363"/>
          <p14:tracePt t="11964" x="3289300" y="1249363"/>
          <p14:tracePt t="11974" x="3263900" y="1249363"/>
          <p14:tracePt t="11980" x="3254375" y="1241425"/>
          <p14:tracePt t="11990" x="3228975" y="1241425"/>
          <p14:tracePt t="12002" x="3186113" y="1241425"/>
          <p14:tracePt t="12004" x="3178175" y="1241425"/>
          <p14:tracePt t="12015" x="3160713" y="1223963"/>
          <p14:tracePt t="12020" x="3144838" y="1223963"/>
          <p14:tracePt t="12048" x="3135313" y="1223963"/>
          <p14:tracePt t="12050" x="3127375" y="1223963"/>
          <p14:tracePt t="12062" x="3119438" y="1223963"/>
          <p14:tracePt t="12086" x="3109913" y="1223963"/>
          <p14:tracePt t="12102" x="3101975" y="1223963"/>
          <p14:tracePt t="12112" x="3101975" y="1231900"/>
          <p14:tracePt t="12120" x="3101975" y="1241425"/>
          <p14:tracePt t="12130" x="3101975" y="1249363"/>
          <p14:tracePt t="12146" x="3101975" y="1274763"/>
          <p14:tracePt t="12162" x="3101975" y="1292225"/>
          <p14:tracePt t="12172" x="3101975" y="1300163"/>
          <p14:tracePt t="12179" x="3101975" y="1317625"/>
          <p14:tracePt t="12186" x="3101975" y="1333500"/>
          <p14:tracePt t="12203" x="3101975" y="1343025"/>
          <p14:tracePt t="12212" x="3101975" y="1360488"/>
          <p14:tracePt t="12218" x="3109913" y="1368425"/>
          <p14:tracePt t="12229" x="3127375" y="1385888"/>
          <p14:tracePt t="12234" x="3127375" y="1393825"/>
          <p14:tracePt t="12246" x="3144838" y="1401763"/>
          <p14:tracePt t="12253" x="3144838" y="1419225"/>
          <p14:tracePt t="12259" x="3160713" y="1444625"/>
          <p14:tracePt t="12268" x="3170238" y="1452563"/>
          <p14:tracePt t="12275" x="3178175" y="1462088"/>
          <p14:tracePt t="12284" x="3203575" y="1470025"/>
          <p14:tracePt t="12296" x="3221038" y="1495425"/>
          <p14:tracePt t="12301" x="3263900" y="1520825"/>
          <p14:tracePt t="12312" x="3289300" y="1530350"/>
          <p14:tracePt t="12315" x="3348038" y="1555750"/>
          <p14:tracePt t="12324" x="3390900" y="1589088"/>
          <p14:tracePt t="12330" x="3424238" y="1597025"/>
          <p14:tracePt t="12340" x="3449638" y="1597025"/>
          <p14:tracePt t="12351" x="3484563" y="1597025"/>
          <p14:tracePt t="12354" x="3502025" y="1606550"/>
          <p14:tracePt t="12368" x="3543300" y="1606550"/>
          <p14:tracePt t="12370" x="3578225" y="1606550"/>
          <p14:tracePt t="12380" x="3619500" y="1606550"/>
          <p14:tracePt t="12390" x="3646488" y="1606550"/>
          <p14:tracePt t="12396" x="3687763" y="1606550"/>
          <p14:tracePt t="12406" x="3748088" y="1606550"/>
          <p14:tracePt t="12412" x="3816350" y="1606550"/>
          <p14:tracePt t="12420" x="3883025" y="1606550"/>
          <p14:tracePt t="12430" x="3968750" y="1606550"/>
          <p14:tracePt t="12436" x="4044950" y="1606550"/>
          <p14:tracePt t="12446" x="4130675" y="1606550"/>
          <p14:tracePt t="12451" x="4214813" y="1606550"/>
          <p14:tracePt t="12462" x="4283075" y="1606550"/>
          <p14:tracePt t="12472" x="4368800" y="1606550"/>
          <p14:tracePt t="12479" x="4427538" y="1606550"/>
          <p14:tracePt t="12486" x="4503738" y="1606550"/>
          <p14:tracePt t="12496" x="4546600" y="1606550"/>
          <p14:tracePt t="12503" x="4597400" y="1606550"/>
          <p14:tracePt t="12512" x="4657725" y="1606550"/>
          <p14:tracePt t="12518" x="4716463" y="1606550"/>
          <p14:tracePt t="12529" x="4749800" y="1606550"/>
          <p14:tracePt t="12534" x="4802188" y="1606550"/>
          <p14:tracePt t="12546" x="4843463" y="1606550"/>
          <p14:tracePt t="12552" x="4878388" y="1606550"/>
          <p14:tracePt t="12559" x="4919663" y="1606550"/>
          <p14:tracePt t="12568" x="4946650" y="1606550"/>
          <p14:tracePt t="12573" x="4987925" y="1606550"/>
          <p14:tracePt t="12584" x="5013325" y="1606550"/>
          <p14:tracePt t="12596" x="5064125" y="1606550"/>
          <p14:tracePt t="12606" x="5091113" y="1606550"/>
          <p14:tracePt t="12612" x="5124450" y="1606550"/>
          <p14:tracePt t="12622" x="5141913" y="1606550"/>
          <p14:tracePt t="12634" x="5175250" y="1606550"/>
          <p14:tracePt t="12638" x="5200650" y="1606550"/>
          <p14:tracePt t="12651" x="5218113" y="1606550"/>
          <p14:tracePt t="12652" x="5243513" y="1606550"/>
          <p14:tracePt t="12662" x="5260975" y="1606550"/>
          <p14:tracePt t="12673" x="5294313" y="1606550"/>
          <p14:tracePt t="12679" x="5311775" y="1606550"/>
          <p14:tracePt t="12865" x="5302250" y="1606550"/>
          <p14:tracePt t="12875" x="5260975" y="1606550"/>
          <p14:tracePt t="12881" x="5208588" y="1622425"/>
          <p14:tracePt t="12890" x="5192713" y="1622425"/>
          <p14:tracePt t="12896" x="5167313" y="1622425"/>
          <p14:tracePt t="12904" x="5132388" y="1639888"/>
          <p14:tracePt t="12915" x="5081588" y="1657350"/>
          <p14:tracePt t="12920" x="5038725" y="1665288"/>
          <p14:tracePt t="12932" x="5013325" y="1682750"/>
          <p14:tracePt t="12936" x="4979988" y="1690688"/>
          <p14:tracePt t="12946" x="4962525" y="1700213"/>
          <p14:tracePt t="12956" x="4954588" y="1716088"/>
          <p14:tracePt t="12962" x="4929188" y="1725613"/>
          <p14:tracePt t="12981" x="4911725" y="1725613"/>
          <p14:tracePt t="13167" x="4903788" y="1725613"/>
          <p14:tracePt t="13174" x="4886325" y="1725613"/>
          <p14:tracePt t="13184" x="4852988" y="1733550"/>
          <p14:tracePt t="13195" x="4827588" y="1741488"/>
          <p14:tracePt t="13201" x="4784725" y="1751013"/>
          <p14:tracePt t="13208" x="4749800" y="1766888"/>
          <p14:tracePt t="13212" x="4716463" y="1784350"/>
          <p14:tracePt t="13223" x="4665663" y="1801813"/>
          <p14:tracePt t="13234" x="4630738" y="1809750"/>
          <p14:tracePt t="13238" x="4597400" y="1819275"/>
          <p14:tracePt t="13251" x="4538663" y="1827213"/>
          <p14:tracePt t="13252" x="4513263" y="1844675"/>
          <p14:tracePt t="13262" x="4470400" y="1852613"/>
          <p14:tracePt t="13275" x="4445000" y="1860550"/>
          <p14:tracePt t="13289" x="4410075" y="1870075"/>
          <p14:tracePt t="13296" x="4384675" y="1878013"/>
          <p14:tracePt t="13304" x="4341813" y="1895475"/>
          <p14:tracePt t="13312" x="4333875" y="1903413"/>
          <p14:tracePt t="13318" x="4308475" y="1911350"/>
          <p14:tracePt t="13329" x="4265613" y="1928813"/>
          <p14:tracePt t="13334" x="4249738" y="1928813"/>
          <p14:tracePt t="13346" x="4232275" y="1938338"/>
          <p14:tracePt t="13359" x="4214813" y="1938338"/>
          <p14:tracePt t="13370" x="4206875" y="1938338"/>
          <p14:tracePt t="13441" x="4197350" y="1938338"/>
          <p14:tracePt t="13444" x="4171950" y="1938338"/>
          <p14:tracePt t="13454" x="4146550" y="1938338"/>
          <p14:tracePt t="13466" x="4138613" y="1938338"/>
          <p14:tracePt t="13470" x="4113213" y="1954213"/>
          <p14:tracePt t="13481" x="4095750" y="1954213"/>
          <p14:tracePt t="13490" x="4087813" y="1963738"/>
          <p14:tracePt t="13496" x="4052888" y="1971675"/>
          <p14:tracePt t="13506" x="4044950" y="1971675"/>
          <p14:tracePt t="13512" x="4011613" y="1989138"/>
          <p14:tracePt t="13522" x="4002088" y="1997075"/>
          <p14:tracePt t="13534" x="3986213" y="1997075"/>
          <p14:tracePt t="13536" x="3960813" y="2005013"/>
          <p14:tracePt t="13546" x="3925888" y="2022475"/>
          <p14:tracePt t="13563" x="3892550" y="2039938"/>
          <p14:tracePt t="13572" x="3867150" y="2055813"/>
          <p14:tracePt t="13579" x="3849688" y="2065338"/>
          <p14:tracePt t="13586" x="3824288" y="2073275"/>
          <p14:tracePt t="13596" x="3806825" y="2082800"/>
          <p14:tracePt t="13602" x="3798888" y="2082800"/>
          <p14:tracePt t="13612" x="3781425" y="2082800"/>
          <p14:tracePt t="13618" x="3756025" y="2082800"/>
          <p14:tracePt t="13629" x="3730625" y="2090738"/>
          <p14:tracePt t="13638" x="3722688" y="2090738"/>
          <p14:tracePt t="13646" x="3697288" y="2090738"/>
          <p14:tracePt t="13672" x="3679825" y="2090738"/>
          <p14:tracePt t="13684" x="3671888" y="2090738"/>
          <p14:tracePt t="13805" x="3654425" y="2090738"/>
          <p14:tracePt t="13809" x="3646488" y="2090738"/>
          <p14:tracePt t="13819" x="3619500" y="2098675"/>
          <p14:tracePt t="13824" x="3586163" y="2133600"/>
          <p14:tracePt t="13834" x="3535363" y="2149475"/>
          <p14:tracePt t="13846" x="3502025" y="2149475"/>
          <p14:tracePt t="13851" x="3433763" y="2159000"/>
          <p14:tracePt t="13862" x="3348038" y="2159000"/>
          <p14:tracePt t="13865" x="3254375" y="2159000"/>
          <p14:tracePt t="13879" x="3127375" y="2159000"/>
          <p14:tracePt t="13886" x="2982913" y="2159000"/>
          <p14:tracePt t="13890" x="2830513" y="2159000"/>
          <p14:tracePt t="13902" x="2660650" y="2174875"/>
          <p14:tracePt t="13906" x="2473325" y="2184400"/>
          <p14:tracePt t="13918" x="2293938" y="2184400"/>
          <p14:tracePt t="13929" x="2166938" y="2184400"/>
          <p14:tracePt t="13931" x="2014538" y="2184400"/>
          <p14:tracePt t="13940" x="1878013" y="2184400"/>
          <p14:tracePt t="13946" x="1751013" y="2184400"/>
          <p14:tracePt t="13956" x="1622425" y="2184400"/>
          <p14:tracePt t="13968" x="1512888" y="2184400"/>
          <p14:tracePt t="13973" x="1436688" y="2184400"/>
          <p14:tracePt t="13984" x="1393825" y="2184400"/>
          <p14:tracePt t="13986" x="1385888" y="2184400"/>
          <p14:tracePt t="14219" x="1350963" y="2184400"/>
          <p14:tracePt t="14228" x="1333500" y="2200275"/>
          <p14:tracePt t="14239" x="1300163" y="2200275"/>
          <p14:tracePt t="14246" x="1274763" y="2200275"/>
          <p14:tracePt t="14254" x="1231900" y="2200275"/>
          <p14:tracePt t="14258" x="1198563" y="2200275"/>
          <p14:tracePt t="14268" x="1189038" y="2200275"/>
          <p14:tracePt t="14279" x="1163638" y="2200275"/>
          <p14:tracePt t="14284" x="1130300" y="2200275"/>
          <p14:tracePt t="14296" x="1112838" y="2200275"/>
          <p14:tracePt t="14304" x="1104900" y="2200275"/>
          <p14:tracePt t="14451" x="1096963" y="2200275"/>
          <p14:tracePt t="14461" x="1096963" y="2209800"/>
          <p14:tracePt t="14470" x="1087438" y="2209800"/>
          <p14:tracePt t="14479" x="1079500" y="2209800"/>
          <p14:tracePt t="14486" x="1069975" y="2209800"/>
          <p14:tracePt t="14516" x="1062038" y="2209800"/>
          <p14:tracePt t="14530" x="1054100" y="2209800"/>
          <p14:tracePt t="14561" x="1036638" y="2209800"/>
          <p14:tracePt t="14582" x="1028700" y="2217738"/>
          <p14:tracePt t="14594" x="1019175" y="2217738"/>
          <p14:tracePt t="14602" x="1011238" y="2217738"/>
          <p14:tracePt t="14612" x="1003300" y="2217738"/>
          <p14:tracePt t="14622" x="993775" y="2217738"/>
          <p14:tracePt t="14629" x="985838" y="2217738"/>
          <p14:tracePt t="14651" x="977900" y="2217738"/>
          <p14:tracePt t="14658" x="968375" y="2217738"/>
          <p14:tracePt t="14667" x="960438" y="2217738"/>
          <p14:tracePt t="14702" x="952500" y="2217738"/>
          <p14:tracePt t="14731" x="942975" y="2217738"/>
          <p14:tracePt t="14752" x="935038" y="2217738"/>
          <p14:tracePt t="14758" x="909638" y="2227263"/>
          <p14:tracePt t="14781" x="900113" y="2227263"/>
          <p14:tracePt t="14788" x="892175" y="2227263"/>
          <p14:tracePt t="14808" x="892175" y="2235200"/>
          <p14:tracePt t="14824" x="884238" y="2235200"/>
          <p14:tracePt t="14834" x="874713" y="2252663"/>
          <p14:tracePt t="14851" x="866775" y="2252663"/>
          <p14:tracePt t="14874" x="866775" y="2260600"/>
          <p14:tracePt t="14971" x="858838" y="2260600"/>
          <p14:tracePt t="15647" x="858838" y="2268538"/>
          <p14:tracePt t="15683" x="866775" y="2278063"/>
          <p14:tracePt t="15686" x="874713" y="2286000"/>
          <p14:tracePt t="15696" x="900113" y="2293938"/>
          <p14:tracePt t="15709" x="942975" y="2303463"/>
          <p14:tracePt t="15712" x="968375" y="2319338"/>
          <p14:tracePt t="15723" x="1003300" y="2319338"/>
          <p14:tracePt t="15729" x="1019175" y="2319338"/>
          <p14:tracePt t="15739" x="1069975" y="2336800"/>
          <p14:tracePt t="15751" x="1079500" y="2336800"/>
          <p14:tracePt t="15754" x="1104900" y="2336800"/>
          <p14:tracePt t="16107" x="1096963" y="2336800"/>
          <p14:tracePt t="16123" x="1087438" y="2336800"/>
          <p14:tracePt t="16134" x="1069975" y="2336800"/>
          <p14:tracePt t="16136" x="1054100" y="2344738"/>
          <p14:tracePt t="16146" x="1044575" y="2344738"/>
          <p14:tracePt t="16157" x="1036638" y="2344738"/>
          <p14:tracePt t="16162" x="1028700" y="2354263"/>
          <p14:tracePt t="16179" x="1019175" y="2354263"/>
          <p14:tracePt t="16196" x="1011238" y="2362200"/>
          <p14:tracePt t="16218" x="1003300" y="2362200"/>
          <p14:tracePt t="16229" x="993775" y="2362200"/>
          <p14:tracePt t="16274" x="985838" y="2362200"/>
          <p14:tracePt t="16279" x="968375" y="2362200"/>
          <p14:tracePt t="16379" x="960438" y="2362200"/>
          <p14:tracePt t="16394" x="952500" y="2362200"/>
          <p14:tracePt t="16404" x="942975" y="2362200"/>
          <p14:tracePt t="16420" x="935038" y="2362200"/>
          <p14:tracePt t="16430" x="917575" y="2362200"/>
          <p14:tracePt t="16451" x="900113" y="2362200"/>
          <p14:tracePt t="16462" x="884238" y="2362200"/>
          <p14:tracePt t="16470" x="866775" y="2344738"/>
          <p14:tracePt t="16474" x="858838" y="2336800"/>
          <p14:tracePt t="16484" x="833438" y="2319338"/>
          <p14:tracePt t="16501" x="823913" y="2311400"/>
          <p14:tracePt t="16512" x="815975" y="2303463"/>
          <p14:tracePt t="16535" x="808038" y="2293938"/>
          <p14:tracePt t="16546" x="798513" y="2286000"/>
          <p14:tracePt t="16562" x="790575" y="2278063"/>
          <p14:tracePt t="16570" x="790575" y="2268538"/>
          <p14:tracePt t="16580" x="790575" y="2260600"/>
          <p14:tracePt t="16773" x="808038" y="2260600"/>
          <p14:tracePt t="16779" x="815975" y="2260600"/>
          <p14:tracePt t="16788" x="823913" y="2260600"/>
          <p14:tracePt t="16802" x="833438" y="2260600"/>
          <p14:tracePt t="16818" x="841375" y="2260600"/>
          <p14:tracePt t="16822" x="858838" y="2260600"/>
          <p14:tracePt t="16834" x="884238" y="2260600"/>
          <p14:tracePt t="16846" x="900113" y="2260600"/>
          <p14:tracePt t="16851" x="935038" y="2260600"/>
          <p14:tracePt t="16859" x="942975" y="2268538"/>
          <p14:tracePt t="16878" x="977900" y="2268538"/>
          <p14:tracePt t="16880" x="985838" y="2268538"/>
          <p14:tracePt t="16945" x="993775" y="2268538"/>
          <p14:tracePt t="16955" x="1003300" y="2268538"/>
          <p14:tracePt t="16967" x="1011238" y="2268538"/>
          <p14:tracePt t="16970" x="1028700" y="2268538"/>
          <p14:tracePt t="16980" x="1062038" y="2268538"/>
          <p14:tracePt t="16990" x="1079500" y="2268538"/>
          <p14:tracePt t="16996" x="1104900" y="2268538"/>
          <p14:tracePt t="17004" x="1130300" y="2268538"/>
          <p14:tracePt t="17012" x="1138238" y="2268538"/>
          <p14:tracePt t="17020" x="1155700" y="2260600"/>
          <p14:tracePt t="17031" x="1163638" y="2260600"/>
          <p14:tracePt t="17034" x="1173163" y="2260600"/>
          <p14:tracePt t="17051" x="1181100" y="2260600"/>
          <p14:tracePt t="17062" x="1189038" y="2260600"/>
          <p14:tracePt t="17070" x="1198563" y="2252663"/>
          <p14:tracePt t="17098" x="1206500" y="2252663"/>
          <p14:tracePt t="17100" x="1216025" y="2243138"/>
          <p14:tracePt t="17120" x="1223963" y="2243138"/>
          <p14:tracePt t="17129" x="1241425" y="2243138"/>
          <p14:tracePt t="17136" x="1257300" y="2243138"/>
          <p14:tracePt t="17151" x="1274763" y="2243138"/>
          <p14:tracePt t="17162" x="1292225" y="2243138"/>
          <p14:tracePt t="17170" x="1308100" y="2243138"/>
          <p14:tracePt t="17179" x="1333500" y="2243138"/>
          <p14:tracePt t="17186" x="1343025" y="2243138"/>
          <p14:tracePt t="17196" x="1376363" y="2243138"/>
          <p14:tracePt t="17202" x="1401763" y="2243138"/>
          <p14:tracePt t="17213" x="1444625" y="2243138"/>
          <p14:tracePt t="17218" x="1462088" y="2243138"/>
          <p14:tracePt t="17229" x="1487488" y="2243138"/>
          <p14:tracePt t="17234" x="1512888" y="2243138"/>
          <p14:tracePt t="17246" x="1530350" y="2227263"/>
          <p14:tracePt t="17252" x="1555750" y="2217738"/>
          <p14:tracePt t="17256" x="1563688" y="2217738"/>
          <p14:tracePt t="17267" x="1571625" y="2217738"/>
          <p14:tracePt t="17272" x="1589088" y="2217738"/>
          <p14:tracePt t="17284" x="1597025" y="2217738"/>
          <p14:tracePt t="17302" x="1614488" y="2209800"/>
          <p14:tracePt t="17328" x="1622425" y="2209800"/>
          <p14:tracePt t="17346" x="1649413" y="2209800"/>
          <p14:tracePt t="17358" x="1657350" y="2209800"/>
          <p14:tracePt t="17372" x="1665288" y="2209800"/>
          <p14:tracePt t="17384" x="1674813" y="2209800"/>
          <p14:tracePt t="17396" x="1682750" y="2209800"/>
          <p14:tracePt t="17409" x="1700213" y="2209800"/>
          <p14:tracePt t="17412" x="1708150" y="2209800"/>
          <p14:tracePt t="17422" x="1716088" y="2209800"/>
          <p14:tracePt t="17434" x="1725613" y="2209800"/>
          <p14:tracePt t="17438" x="1741488" y="2209800"/>
          <p14:tracePt t="17451" x="1758950" y="2209800"/>
          <p14:tracePt t="17465" x="1766888" y="2200275"/>
          <p14:tracePt t="17474" x="1776413" y="2200275"/>
          <p14:tracePt t="17479" x="1784350" y="2200275"/>
          <p14:tracePt t="17488" x="1793875" y="2200275"/>
          <p14:tracePt t="17496" x="1809750" y="2200275"/>
          <p14:tracePt t="17505" x="1809750" y="2192338"/>
          <p14:tracePt t="17516" x="1827213" y="2192338"/>
          <p14:tracePt t="17518" x="1844675" y="2192338"/>
          <p14:tracePt t="17529" x="1852613" y="2192338"/>
          <p14:tracePt t="17534" x="1878013" y="2192338"/>
          <p14:tracePt t="17546" x="1885950" y="2192338"/>
          <p14:tracePt t="17554" x="1903413" y="2184400"/>
          <p14:tracePt t="17562" x="1911350" y="2184400"/>
          <p14:tracePt t="17575" x="1920875" y="2184400"/>
          <p14:tracePt t="17584" x="1928813" y="2184400"/>
          <p14:tracePt t="17601" x="1963738" y="2184400"/>
          <p14:tracePt t="17612" x="1971675" y="2184400"/>
          <p14:tracePt t="17615" x="1979613" y="2184400"/>
          <p14:tracePt t="17624" x="1997075" y="2184400"/>
          <p14:tracePt t="17634" x="2005013" y="2184400"/>
          <p14:tracePt t="17640" x="2022475" y="2184400"/>
          <p14:tracePt t="17651" x="2030413" y="2184400"/>
          <p14:tracePt t="17654" x="2065338" y="2184400"/>
          <p14:tracePt t="17670" x="2073275" y="2184400"/>
          <p14:tracePt t="17674" x="2082800" y="2184400"/>
          <p14:tracePt t="17698" x="2090738" y="2184400"/>
          <p14:tracePt t="17700" x="2098675" y="2184400"/>
          <p14:tracePt t="17712" x="2108200" y="2184400"/>
          <p14:tracePt t="17717" x="2116138" y="2184400"/>
          <p14:tracePt t="17729" x="2124075" y="2184400"/>
          <p14:tracePt t="17736" x="2149475" y="2184400"/>
          <p14:tracePt t="17740" x="2159000" y="2184400"/>
          <p14:tracePt t="17751" x="2166938" y="2184400"/>
          <p14:tracePt t="17763" x="2174875" y="2184400"/>
          <p14:tracePt t="17768" x="2184400" y="2184400"/>
          <p14:tracePt t="17826" x="2192338" y="2184400"/>
          <p14:tracePt t="17833" x="2209800" y="2184400"/>
          <p14:tracePt t="17846" x="2217738" y="2184400"/>
          <p14:tracePt t="17852" x="2235200" y="2184400"/>
          <p14:tracePt t="17856" x="2243138" y="2184400"/>
          <p14:tracePt t="17943" x="2260600" y="2184400"/>
          <p14:tracePt t="17953" x="2268538" y="2184400"/>
          <p14:tracePt t="17963" x="2278063" y="2184400"/>
          <p14:tracePt t="17968" x="2286000" y="2184400"/>
          <p14:tracePt t="17979" x="2293938" y="2184400"/>
          <p14:tracePt t="17984" x="2303463" y="2184400"/>
          <p14:tracePt t="18031" x="2311400" y="2184400"/>
          <p14:tracePt t="18054" x="2319338" y="2192338"/>
          <p14:tracePt t="18065" x="2336800" y="2192338"/>
          <p14:tracePt t="18639" x="2362200" y="2192338"/>
          <p14:tracePt t="18648" x="2379663" y="2192338"/>
          <p14:tracePt t="18659" x="2413000" y="2209800"/>
          <p14:tracePt t="18665" x="2473325" y="2209800"/>
          <p14:tracePt t="18674" x="2489200" y="2209800"/>
          <p14:tracePt t="18679" x="2524125" y="2217738"/>
          <p14:tracePt t="18688" x="2566988" y="2217738"/>
          <p14:tracePt t="18701" x="2608263" y="2217738"/>
          <p14:tracePt t="18704" x="2643188" y="2217738"/>
          <p14:tracePt t="18715" x="2668588" y="2217738"/>
          <p14:tracePt t="18720" x="2676525" y="2227263"/>
          <p14:tracePt t="19013" x="2686050" y="2227263"/>
          <p14:tracePt t="19017" x="2711450" y="2227263"/>
          <p14:tracePt t="19029" x="2744788" y="2227263"/>
          <p14:tracePt t="19036" x="2778125" y="2227263"/>
          <p14:tracePt t="19046" x="2795588" y="2227263"/>
          <p14:tracePt t="19052" x="2855913" y="2227263"/>
          <p14:tracePt t="19059" x="2871788" y="2227263"/>
          <p14:tracePt t="19068" x="2897188" y="2227263"/>
          <p14:tracePt t="19079" x="2922588" y="2227263"/>
          <p14:tracePt t="19096" x="2932113" y="2227263"/>
          <p14:tracePt t="19118" x="2940050" y="2227263"/>
          <p14:tracePt t="19129" x="2949575" y="2227263"/>
          <p14:tracePt t="19138" x="2957513" y="2227263"/>
          <p14:tracePt t="19146" x="2974975" y="2227263"/>
          <p14:tracePt t="19153" x="3000375" y="2227263"/>
          <p14:tracePt t="19159" x="3025775" y="2227263"/>
          <p14:tracePt t="19168" x="3033713" y="2217738"/>
          <p14:tracePt t="19239" x="3084513" y="2209800"/>
          <p14:tracePt t="19259" x="3094038" y="2209800"/>
          <p14:tracePt t="19268" x="3109913" y="2192338"/>
          <p14:tracePt t="19282" x="3119438" y="2192338"/>
          <p14:tracePt t="19296" x="3135313" y="2174875"/>
          <p14:tracePt t="19301" x="3160713" y="2166938"/>
          <p14:tracePt t="19320" x="3170238" y="2166938"/>
          <p14:tracePt t="19324" x="3195638" y="2149475"/>
          <p14:tracePt t="19345" x="3203575" y="2149475"/>
          <p14:tracePt t="19354" x="3211513" y="2149475"/>
          <p14:tracePt t="19370" x="3211513" y="2141538"/>
          <p14:tracePt t="19381" x="3221038" y="2141538"/>
          <p14:tracePt t="19386" x="3228975" y="2141538"/>
          <p14:tracePt t="19527" x="3238500" y="2141538"/>
          <p14:tracePt t="19536" x="3254375" y="2141538"/>
          <p14:tracePt t="19546" x="3279775" y="2141538"/>
          <p14:tracePt t="19552" x="3305175" y="2141538"/>
          <p14:tracePt t="19562" x="3348038" y="2141538"/>
          <p14:tracePt t="19567" x="3398838" y="2141538"/>
          <p14:tracePt t="19579" x="3449638" y="2141538"/>
          <p14:tracePt t="19584" x="3502025" y="2141538"/>
          <p14:tracePt t="19596" x="3517900" y="2141538"/>
          <p14:tracePt t="19603" x="3543300" y="2141538"/>
          <p14:tracePt t="19609" x="3552825" y="2141538"/>
          <p14:tracePt t="19619" x="3560763" y="2141538"/>
          <p14:tracePt t="20093" x="3578225" y="2141538"/>
          <p14:tracePt t="20113" x="3603625" y="2141538"/>
          <p14:tracePt t="20118" x="3619500" y="2141538"/>
          <p14:tracePt t="20129" x="3629025" y="2141538"/>
          <p14:tracePt t="20136" x="3646488" y="2141538"/>
          <p14:tracePt t="20146" x="3662363" y="2141538"/>
          <p14:tracePt t="20156" x="3671888" y="2141538"/>
          <p14:tracePt t="20168" x="3687763" y="2141538"/>
          <p14:tracePt t="20279" x="3697288" y="2141538"/>
          <p14:tracePt t="20288" x="3697288" y="2149475"/>
          <p14:tracePt t="20300" x="3697288" y="2174875"/>
          <p14:tracePt t="20302" x="3679825" y="2200275"/>
          <p14:tracePt t="20312" x="3654425" y="2227263"/>
          <p14:tracePt t="20318" x="3611563" y="2260600"/>
          <p14:tracePt t="20329" x="3552825" y="2311400"/>
          <p14:tracePt t="20338" x="3543300" y="2319338"/>
          <p14:tracePt t="20346" x="3484563" y="2354263"/>
          <p14:tracePt t="20355" x="3416300" y="2397125"/>
          <p14:tracePt t="20358" x="3355975" y="2455863"/>
          <p14:tracePt t="20368" x="3289300" y="2516188"/>
          <p14:tracePt t="20379" x="3195638" y="2574925"/>
          <p14:tracePt t="20384" x="3135313" y="2625725"/>
          <p14:tracePt t="20396" x="3051175" y="2686050"/>
          <p14:tracePt t="20400" x="2965450" y="2719388"/>
          <p14:tracePt t="20408" x="2889250" y="2752725"/>
          <p14:tracePt t="20418" x="2787650" y="2787650"/>
          <p14:tracePt t="20424" x="2686050" y="2820988"/>
          <p14:tracePt t="20435" x="2566988" y="2830513"/>
          <p14:tracePt t="20440" x="2430463" y="2846388"/>
          <p14:tracePt t="20451" x="2311400" y="2846388"/>
          <p14:tracePt t="20456" x="2192338" y="2846388"/>
          <p14:tracePt t="20467" x="2090738" y="2846388"/>
          <p14:tracePt t="20479" x="2005013" y="2846388"/>
          <p14:tracePt t="20480" x="1963738" y="2846388"/>
          <p14:tracePt t="20490" x="1920875" y="2846388"/>
          <p14:tracePt t="20496" x="1911350" y="2846388"/>
          <p14:tracePt t="20548" x="1895475" y="2846388"/>
          <p14:tracePt t="20556" x="1885950" y="2846388"/>
          <p14:tracePt t="20567" x="1878013" y="2846388"/>
          <p14:tracePt t="20579" x="1870075" y="2846388"/>
          <p14:tracePt t="20637" x="1860550" y="2846388"/>
          <p14:tracePt t="20652" x="1852613" y="2846388"/>
          <p14:tracePt t="20663" x="1844675" y="2846388"/>
          <p14:tracePt t="20669" x="1835150" y="2846388"/>
          <p14:tracePt t="20679" x="1827213" y="2846388"/>
          <p14:tracePt t="20688" x="1819275" y="2846388"/>
          <p14:tracePt t="20703" x="1809750" y="2838450"/>
          <p14:tracePt t="20709" x="1801813" y="2830513"/>
          <p14:tracePt t="20729" x="1793875" y="2830513"/>
          <p14:tracePt t="20751" x="1793875" y="2820988"/>
          <p14:tracePt t="20759" x="1793875" y="2813050"/>
          <p14:tracePt t="20762" x="1784350" y="2805113"/>
          <p14:tracePt t="20789" x="1776413" y="2805113"/>
          <p14:tracePt t="20800" x="1776413" y="2787650"/>
          <p14:tracePt t="20818" x="1776413" y="2778125"/>
          <p14:tracePt t="20824" x="1766888" y="2778125"/>
          <p14:tracePt t="20849" x="1758950" y="2770188"/>
          <p14:tracePt t="20925" x="1751013" y="2762250"/>
          <p14:tracePt t="20971" x="1741488" y="2762250"/>
          <p14:tracePt t="20984" x="1733550" y="2752725"/>
          <p14:tracePt t="21581" x="1776413" y="2752725"/>
          <p14:tracePt t="21591" x="1809750" y="2752725"/>
          <p14:tracePt t="21601" x="1835150" y="2752725"/>
          <p14:tracePt t="21606" x="1860550" y="2752725"/>
          <p14:tracePt t="21617" x="1903413" y="2752725"/>
          <p14:tracePt t="21620" x="1920875" y="2752725"/>
          <p14:tracePt t="21631" x="1946275" y="2752725"/>
          <p14:tracePt t="21640" x="1963738" y="2752725"/>
          <p14:tracePt t="21646" x="1979613" y="2752725"/>
          <p14:tracePt t="21657" x="1989138" y="2752725"/>
          <p14:tracePt t="21670" x="1997075" y="2752725"/>
          <p14:tracePt t="21680" x="2005013" y="2752725"/>
          <p14:tracePt t="21696" x="2014538" y="2752725"/>
          <p14:tracePt t="21701" x="2022475" y="2752725"/>
          <p14:tracePt t="21708" x="2039938" y="2752725"/>
          <p14:tracePt t="21712" x="2047875" y="2752725"/>
          <p14:tracePt t="21722" x="2065338" y="2752725"/>
          <p14:tracePt t="21734" x="2073275" y="2752725"/>
          <p14:tracePt t="21738" x="2082800" y="2752725"/>
          <p14:tracePt t="21751" x="2090738" y="2736850"/>
          <p14:tracePt t="21754" x="2124075" y="2736850"/>
          <p14:tracePt t="21765" x="2159000" y="2727325"/>
          <p14:tracePt t="21768" x="2166938" y="2727325"/>
          <p14:tracePt t="21779" x="2192338" y="2727325"/>
          <p14:tracePt t="21788" x="2217738" y="2727325"/>
          <p14:tracePt t="21796" x="2235200" y="2727325"/>
          <p14:tracePt t="21804" x="2252663" y="2727325"/>
          <p14:tracePt t="21812" x="2278063" y="2727325"/>
          <p14:tracePt t="21820" x="2278063" y="2719388"/>
          <p14:tracePt t="21829" x="2293938" y="2719388"/>
          <p14:tracePt t="21835" x="2303463" y="2719388"/>
          <p14:tracePt t="21846" x="2311400" y="2719388"/>
          <p14:tracePt t="21851" x="2336800" y="2711450"/>
          <p14:tracePt t="21864" x="2344738" y="2711450"/>
          <p14:tracePt t="21868" x="2354263" y="2711450"/>
          <p14:tracePt t="21880" x="2362200" y="2711450"/>
          <p14:tracePt t="21886" x="2371725" y="2701925"/>
          <p14:tracePt t="21890" x="2387600" y="2701925"/>
          <p14:tracePt t="21901" x="2397125" y="2701925"/>
          <p14:tracePt t="21906" x="2405063" y="2701925"/>
          <p14:tracePt t="21928" x="2422525" y="2701925"/>
          <p14:tracePt t="21940" x="2447925" y="2693988"/>
          <p14:tracePt t="21952" x="2455863" y="2693988"/>
          <p14:tracePt t="21956" x="2473325" y="2693988"/>
          <p14:tracePt t="21968" x="2481263" y="2686050"/>
          <p14:tracePt t="21986" x="2489200" y="2686050"/>
          <p14:tracePt t="22033" x="2498725" y="2676525"/>
          <p14:tracePt t="22235" x="2506663" y="2676525"/>
          <p14:tracePt t="22254" x="2532063" y="2676525"/>
          <p14:tracePt t="22261" x="2574925" y="2676525"/>
          <p14:tracePt t="22268" x="2592388" y="2676525"/>
          <p14:tracePt t="22274" x="2617788" y="2676525"/>
          <p14:tracePt t="22284" x="2660650" y="2676525"/>
          <p14:tracePt t="22296" x="2676525" y="2676525"/>
          <p14:tracePt t="22302" x="2686050" y="2676525"/>
          <p14:tracePt t="22312" x="2711450" y="2676525"/>
          <p14:tracePt t="22324" x="2719388" y="2676525"/>
          <p14:tracePt t="22340" x="2727325" y="2676525"/>
          <p14:tracePt t="22354" x="2736850" y="2676525"/>
          <p14:tracePt t="22363" x="2736850" y="2668588"/>
          <p14:tracePt t="22384" x="2744788" y="2668588"/>
          <p14:tracePt t="22411" x="2752725" y="2668588"/>
          <p14:tracePt t="22440" x="2762250" y="2668588"/>
          <p14:tracePt t="22453" x="2778125" y="2660650"/>
          <p14:tracePt t="22467" x="2787650" y="2660650"/>
          <p14:tracePt t="22479" x="2805113" y="2660650"/>
          <p14:tracePt t="22480" x="2813050" y="2660650"/>
          <p14:tracePt t="22490" x="2820988" y="2660650"/>
          <p14:tracePt t="22496" x="2838450" y="2660650"/>
          <p14:tracePt t="22506" x="2855913" y="2660650"/>
          <p14:tracePt t="22517" x="2889250" y="2660650"/>
          <p14:tracePt t="22522" x="2897188" y="2660650"/>
          <p14:tracePt t="22534" x="2906713" y="2660650"/>
          <p14:tracePt t="22536" x="2922588" y="2660650"/>
          <p14:tracePt t="22556" x="2940050" y="2660650"/>
          <p14:tracePt t="22562" x="2949575" y="2660650"/>
          <p14:tracePt t="22579" x="2957513" y="2660650"/>
          <p14:tracePt t="22637" x="2965450" y="2660650"/>
          <p14:tracePt t="22652" x="2974975" y="2660650"/>
          <p14:tracePt t="22663" x="2982913" y="2660650"/>
          <p14:tracePt t="22688" x="2990850" y="2660650"/>
          <p14:tracePt t="22702" x="3000375" y="2660650"/>
          <p14:tracePt t="22712" x="3008313" y="2660650"/>
          <p14:tracePt t="22718" x="3025775" y="2660650"/>
          <p14:tracePt t="22729" x="3033713" y="2660650"/>
          <p14:tracePt t="22734" x="3051175" y="2660650"/>
          <p14:tracePt t="22752" x="3067050" y="2660650"/>
          <p14:tracePt t="22768" x="3084513" y="2660650"/>
          <p14:tracePt t="22779" x="3094038" y="2660650"/>
          <p14:tracePt t="22804" x="3101975" y="2660650"/>
          <p14:tracePt t="22809" x="3119438" y="2651125"/>
          <p14:tracePt t="22829" x="3127375" y="2651125"/>
          <p14:tracePt t="22838" x="3144838" y="2651125"/>
          <p14:tracePt t="22846" x="3160713" y="2651125"/>
          <p14:tracePt t="22854" x="3195638" y="2651125"/>
          <p14:tracePt t="22858" x="3211513" y="2651125"/>
          <p14:tracePt t="22878" x="3228975" y="2651125"/>
          <p14:tracePt t="22886" x="3238500" y="2651125"/>
          <p14:tracePt t="22896" x="3246438" y="2651125"/>
          <p14:tracePt t="22902" x="3263900" y="2651125"/>
          <p14:tracePt t="22920" x="3289300" y="2651125"/>
          <p14:tracePt t="22929" x="3305175" y="2651125"/>
          <p14:tracePt t="22936" x="3330575" y="2651125"/>
          <p14:tracePt t="22946" x="3340100" y="2651125"/>
          <p14:tracePt t="22956" x="3348038" y="2651125"/>
          <p14:tracePt t="22983" x="3355975" y="2651125"/>
          <p14:tracePt t="23037" x="3365500" y="2651125"/>
          <p14:tracePt t="23056" x="3373438" y="2651125"/>
          <p14:tracePt t="23068" x="3382963" y="2651125"/>
          <p14:tracePt t="23084" x="3398838" y="2651125"/>
          <p14:tracePt t="23096" x="3408363" y="2651125"/>
          <p14:tracePt t="23101" x="3416300" y="2651125"/>
          <p14:tracePt t="23108" x="3441700" y="2651125"/>
          <p14:tracePt t="23112" x="3449638" y="2651125"/>
          <p14:tracePt t="23122" x="3484563" y="2651125"/>
          <p14:tracePt t="23134" x="3527425" y="2651125"/>
          <p14:tracePt t="23138" x="3543300" y="2651125"/>
          <p14:tracePt t="23151" x="3568700" y="2651125"/>
          <p14:tracePt t="23152" x="3594100" y="2651125"/>
          <p14:tracePt t="23162" x="3611563" y="2651125"/>
          <p14:tracePt t="23172" x="3619500" y="2651125"/>
          <p14:tracePt t="23179" x="3636963" y="2651125"/>
          <p14:tracePt t="23188" x="3646488" y="2651125"/>
          <p14:tracePt t="23204" x="3654425" y="2651125"/>
          <p14:tracePt t="23215" x="3662363" y="2651125"/>
          <p14:tracePt t="23218" x="3671888" y="2651125"/>
          <p14:tracePt t="23229" x="3687763" y="2651125"/>
          <p14:tracePt t="23235" x="3697288" y="2651125"/>
          <p14:tracePt t="23246" x="3713163" y="2651125"/>
          <p14:tracePt t="23254" x="3748088" y="2651125"/>
          <p14:tracePt t="23258" x="3756025" y="2651125"/>
          <p14:tracePt t="23269" x="3763963" y="2651125"/>
          <p14:tracePt t="23275" x="3781425" y="2651125"/>
          <p14:tracePt t="23295" x="3790950" y="2651125"/>
          <p14:tracePt t="23301" x="3806825" y="2651125"/>
          <p14:tracePt t="23375" x="3806825" y="2660650"/>
          <p14:tracePt t="23381" x="3806825" y="2668588"/>
          <p14:tracePt t="23390" x="3806825" y="2676525"/>
          <p14:tracePt t="23396" x="3798888" y="2686050"/>
          <p14:tracePt t="23404" x="3763963" y="2701925"/>
          <p14:tracePt t="23415" x="3730625" y="2727325"/>
          <p14:tracePt t="23420" x="3679825" y="2752725"/>
          <p14:tracePt t="23432" x="3603625" y="2805113"/>
          <p14:tracePt t="23435" x="3527425" y="2830513"/>
          <p14:tracePt t="23446" x="3424238" y="2881313"/>
          <p14:tracePt t="23457" x="3322638" y="2922588"/>
          <p14:tracePt t="23462" x="3221038" y="2957513"/>
          <p14:tracePt t="23470" x="3101975" y="2990850"/>
          <p14:tracePt t="23479" x="3000375" y="3016250"/>
          <p14:tracePt t="23486" x="2889250" y="3051175"/>
          <p14:tracePt t="23496" x="2778125" y="3101975"/>
          <p14:tracePt t="23501" x="2701925" y="3127375"/>
          <p14:tracePt t="23512" x="2633663" y="3152775"/>
          <p14:tracePt t="23518" x="2541588" y="3160713"/>
          <p14:tracePt t="23529" x="2481263" y="3186113"/>
          <p14:tracePt t="23536" x="2397125" y="3203575"/>
          <p14:tracePt t="23546" x="2336800" y="3211513"/>
          <p14:tracePt t="23553" x="2260600" y="3228975"/>
          <p14:tracePt t="23556" x="2200275" y="3246438"/>
          <p14:tracePt t="23568" x="2124075" y="3254375"/>
          <p14:tracePt t="23579" x="2065338" y="3279775"/>
          <p14:tracePt t="23584" x="2014538" y="3305175"/>
          <p14:tracePt t="23596" x="1911350" y="3340100"/>
          <p14:tracePt t="23609" x="1885950" y="3348038"/>
          <p14:tracePt t="23612" x="1878013" y="3355975"/>
          <p14:tracePt t="23623" x="1870075" y="3355975"/>
          <p14:tracePt t="23634" x="1860550" y="3365500"/>
          <p14:tracePt t="23650" x="1852613" y="3365500"/>
          <p14:tracePt t="23654" x="1852613" y="3373438"/>
          <p14:tracePt t="23666" x="1835150" y="3373438"/>
          <p14:tracePt t="23668" x="1819275" y="3373438"/>
          <p14:tracePt t="23679" x="1793875" y="3373438"/>
          <p14:tracePt t="23689" x="1776413" y="3373438"/>
          <p14:tracePt t="23696" x="1766888" y="3373438"/>
          <p14:tracePt t="23705" x="1758950" y="3373438"/>
          <p14:tracePt t="23716" x="1751013" y="3373438"/>
          <p14:tracePt t="23724" x="1741488" y="3373438"/>
          <p14:tracePt t="23851" x="1751013" y="3373438"/>
          <p14:tracePt t="23854" x="1776413" y="3355975"/>
          <p14:tracePt t="23866" x="1793875" y="3355975"/>
          <p14:tracePt t="23875" x="1819275" y="3348038"/>
          <p14:tracePt t="23881" x="1852613" y="3340100"/>
          <p14:tracePt t="23890" x="1903413" y="3322638"/>
          <p14:tracePt t="23896" x="1928813" y="3322638"/>
          <p14:tracePt t="23904" x="1979613" y="3297238"/>
          <p14:tracePt t="23918" x="2022475" y="3279775"/>
          <p14:tracePt t="23920" x="2055813" y="3271838"/>
          <p14:tracePt t="23930" x="2116138" y="3271838"/>
          <p14:tracePt t="23936" x="2159000" y="3263900"/>
          <p14:tracePt t="23946" x="2217738" y="3263900"/>
          <p14:tracePt t="23956" x="2278063" y="3263900"/>
          <p14:tracePt t="23962" x="2362200" y="3263900"/>
          <p14:tracePt t="23970" x="2430463" y="3263900"/>
          <p14:tracePt t="23979" x="2516188" y="3263900"/>
          <p14:tracePt t="23986" x="2600325" y="3263900"/>
          <p14:tracePt t="23996" x="2676525" y="3263900"/>
          <p14:tracePt t="24001" x="2736850" y="3254375"/>
          <p14:tracePt t="24012" x="2795588" y="3246438"/>
          <p14:tracePt t="24018" x="2838450" y="3246438"/>
          <p14:tracePt t="24029" x="2871788" y="3238500"/>
          <p14:tracePt t="24036" x="2906713" y="3228975"/>
          <p14:tracePt t="24046" x="2914650" y="3228975"/>
          <p14:tracePt t="24062" x="2922588" y="3228975"/>
          <p14:tracePt t="24084" x="2940050" y="3211513"/>
          <p14:tracePt t="24101" x="2957513" y="3211513"/>
          <p14:tracePt t="24102" x="2965450" y="3211513"/>
          <p14:tracePt t="24112" x="2990850" y="3211513"/>
          <p14:tracePt t="24124" x="3016250" y="3203575"/>
          <p14:tracePt t="24129" x="3025775" y="3203575"/>
          <p14:tracePt t="24138" x="3059113" y="3195638"/>
          <p14:tracePt t="24146" x="3094038" y="3186113"/>
          <p14:tracePt t="24154" x="3119438" y="3186113"/>
          <p14:tracePt t="24163" x="3127375" y="3186113"/>
          <p14:tracePt t="24170" x="3152775" y="3186113"/>
          <p14:tracePt t="24180" x="3178175" y="3186113"/>
          <p14:tracePt t="24196" x="3195638" y="3186113"/>
          <p14:tracePt t="24201" x="3203575" y="3186113"/>
          <p14:tracePt t="24212" x="3211513" y="3186113"/>
          <p14:tracePt t="24220" x="3246438" y="3186113"/>
          <p14:tracePt t="24224" x="3271838" y="3186113"/>
          <p14:tracePt t="24236" x="3289300" y="3186113"/>
          <p14:tracePt t="24240" x="3314700" y="3186113"/>
          <p14:tracePt t="24251" x="3340100" y="3186113"/>
          <p14:tracePt t="24263" x="3348038" y="3186113"/>
          <p14:tracePt t="24268" x="3355975" y="3186113"/>
          <p14:tracePt t="24333" x="3365500" y="3186113"/>
          <p14:tracePt t="24348" x="3398838" y="3186113"/>
          <p14:tracePt t="24350" x="3408363" y="3186113"/>
          <p14:tracePt t="24362" x="3424238" y="3186113"/>
          <p14:tracePt t="24370" x="3433763" y="3186113"/>
          <p14:tracePt t="24423" x="3441700" y="3186113"/>
          <p14:tracePt t="24443" x="3449638" y="3186113"/>
          <p14:tracePt t="24449" x="3467100" y="3186113"/>
          <p14:tracePt t="24459" x="3475038" y="3186113"/>
          <p14:tracePt t="24464" x="3492500" y="3186113"/>
          <p14:tracePt t="24472" x="3502025" y="3186113"/>
          <p14:tracePt t="24484" x="3509963" y="3186113"/>
          <p14:tracePt t="24543" x="3517900" y="3186113"/>
          <p14:tracePt t="24553" x="3527425" y="3186113"/>
          <p14:tracePt t="24568" x="3543300" y="3186113"/>
          <p14:tracePt t="24579" x="3560763" y="3186113"/>
          <p14:tracePt t="24596" x="3568700" y="3186113"/>
          <p14:tracePt t="24602" x="3578225" y="3186113"/>
          <p14:tracePt t="24620" x="3594100" y="3186113"/>
          <p14:tracePt t="24634" x="3603625" y="3186113"/>
          <p14:tracePt t="24646" x="3611563" y="3186113"/>
          <p14:tracePt t="24654" x="3636963" y="3186113"/>
          <p14:tracePt t="24670" x="3662363" y="3186113"/>
          <p14:tracePt t="24674" x="3671888" y="3186113"/>
          <p14:tracePt t="24684" x="3679825" y="3186113"/>
          <p14:tracePt t="24696" x="3705225" y="3186113"/>
          <p14:tracePt t="24701" x="3713163" y="3186113"/>
          <p14:tracePt t="24712" x="3722688" y="3186113"/>
          <p14:tracePt t="24717" x="3738563" y="3186113"/>
          <p14:tracePt t="24729" x="3748088" y="3186113"/>
          <p14:tracePt t="24736" x="3756025" y="3186113"/>
          <p14:tracePt t="24741" x="3763963" y="3186113"/>
          <p14:tracePt t="24751" x="3790950" y="3186113"/>
          <p14:tracePt t="24756" x="3806825" y="3186113"/>
          <p14:tracePt t="24778" x="3824288" y="3186113"/>
          <p14:tracePt t="24783" x="3841750" y="3186113"/>
          <p14:tracePt t="24791" x="3849688" y="3186113"/>
          <p14:tracePt t="24796" x="3875088" y="3186113"/>
          <p14:tracePt t="24806" x="3883025" y="3186113"/>
          <p14:tracePt t="24818" x="3900488" y="3186113"/>
          <p14:tracePt t="24823" x="3925888" y="3186113"/>
          <p14:tracePt t="24830" x="3943350" y="3186113"/>
          <p14:tracePt t="24836" x="3968750" y="3186113"/>
          <p14:tracePt t="24846" x="3976688" y="3186113"/>
          <p14:tracePt t="24856" x="3994150" y="3186113"/>
          <p14:tracePt t="24862" x="4002088" y="3186113"/>
          <p14:tracePt t="24879" x="4027488" y="3186113"/>
          <p14:tracePt t="24886" x="4052888" y="3186113"/>
          <p14:tracePt t="24903" x="4070350" y="3186113"/>
          <p14:tracePt t="24912" x="4079875" y="3186113"/>
          <p14:tracePt t="24918" x="4087813" y="3186113"/>
          <p14:tracePt t="24929" x="4105275" y="3186113"/>
          <p14:tracePt t="24936" x="4113213" y="3186113"/>
          <p14:tracePt t="24946" x="4138613" y="3186113"/>
          <p14:tracePt t="24952" x="4156075" y="3186113"/>
          <p14:tracePt t="24969" x="4164013" y="3186113"/>
          <p14:tracePt t="24980" x="4181475" y="3186113"/>
          <p14:tracePt t="24984" x="4206875" y="3186113"/>
          <p14:tracePt t="24996" x="4214813" y="3186113"/>
          <p14:tracePt t="25000" x="4240213" y="3186113"/>
          <p14:tracePt t="25008" x="4257675" y="3186113"/>
          <p14:tracePt t="25018" x="4265613" y="3186113"/>
          <p14:tracePt t="25022" x="4291013" y="3186113"/>
          <p14:tracePt t="25034" x="4300538" y="3186113"/>
          <p14:tracePt t="25038" x="4316413" y="3186113"/>
          <p14:tracePt t="25050" x="4325938" y="3186113"/>
          <p14:tracePt t="25067" x="4351338" y="3186113"/>
          <p14:tracePt t="25074" x="4359275" y="3186113"/>
          <p14:tracePt t="25089" x="4368800" y="3186113"/>
          <p14:tracePt t="25119" x="4376738" y="3186113"/>
          <p14:tracePt t="25179" x="4384675" y="3186113"/>
          <p14:tracePt t="25195" x="4402138" y="3186113"/>
          <p14:tracePt t="25220" x="4419600" y="3186113"/>
          <p14:tracePt t="25225" x="4427538" y="3186113"/>
          <p14:tracePt t="25234" x="4445000" y="3186113"/>
          <p14:tracePt t="25246" x="4452938" y="3186113"/>
          <p14:tracePt t="25263" x="4460875" y="3186113"/>
          <p14:tracePt t="25279" x="4470400" y="3186113"/>
          <p14:tracePt t="25301" x="4486275" y="3186113"/>
          <p14:tracePt t="25304" x="4495800" y="3186113"/>
          <p14:tracePt t="25320" x="4513263" y="3186113"/>
          <p14:tracePt t="25330" x="4521200" y="3186113"/>
          <p14:tracePt t="25346" x="4529138" y="3186113"/>
          <p14:tracePt t="25356" x="4546600" y="3186113"/>
          <p14:tracePt t="25383" x="4554538" y="3186113"/>
          <p14:tracePt t="25386" x="4572000" y="3186113"/>
          <p14:tracePt t="25396" x="4589463" y="3186113"/>
          <p14:tracePt t="25406" x="4605338" y="3186113"/>
          <p14:tracePt t="25412" x="4614863" y="3186113"/>
          <p14:tracePt t="25422" x="4630738" y="3186113"/>
          <p14:tracePt t="25429" x="4657725" y="3186113"/>
          <p14:tracePt t="25436" x="4673600" y="3186113"/>
          <p14:tracePt t="25446" x="4691063" y="3186113"/>
          <p14:tracePt t="25509" x="4699000" y="3186113"/>
          <p14:tracePt t="25519" x="4708525" y="3186113"/>
          <p14:tracePt t="25534" x="4733925" y="3186113"/>
          <p14:tracePt t="25545" x="4775200" y="3186113"/>
          <p14:tracePt t="25551" x="4784725" y="3186113"/>
          <p14:tracePt t="25558" x="4802188" y="3186113"/>
          <p14:tracePt t="25562" x="4810125" y="3186113"/>
          <p14:tracePt t="25572" x="4818063" y="3186113"/>
          <p14:tracePt t="25584" x="4835525" y="3186113"/>
          <p14:tracePt t="25588" x="4843463" y="3186113"/>
          <p14:tracePt t="25601" x="4860925" y="3186113"/>
          <p14:tracePt t="25602" x="4886325" y="3186113"/>
          <p14:tracePt t="25616" x="4911725" y="3186113"/>
          <p14:tracePt t="25624" x="4972050" y="3186113"/>
          <p14:tracePt t="25629" x="5013325" y="3186113"/>
          <p14:tracePt t="25638" x="5056188" y="3186113"/>
          <p14:tracePt t="25646" x="5099050" y="3186113"/>
          <p14:tracePt t="25652" x="5141913" y="3186113"/>
          <p14:tracePt t="25666" x="5167313" y="3186113"/>
          <p14:tracePt t="25668" x="5183188" y="3186113"/>
          <p14:tracePt t="25679" x="5192713" y="3186113"/>
          <p14:tracePt t="25684" x="5200650" y="3186113"/>
          <p14:tracePt t="25700" x="5208588" y="3186113"/>
          <p14:tracePt t="25764" x="5218113" y="3186113"/>
          <p14:tracePt t="25775" x="5226050" y="3186113"/>
          <p14:tracePt t="26653" x="5183188" y="3195638"/>
          <p14:tracePt t="26663" x="5157788" y="3203575"/>
          <p14:tracePt t="26669" x="5099050" y="3228975"/>
          <p14:tracePt t="26679" x="5013325" y="3263900"/>
          <p14:tracePt t="26684" x="4919663" y="3305175"/>
          <p14:tracePt t="26696" x="4792663" y="3340100"/>
          <p14:tracePt t="26702" x="4665663" y="3390900"/>
          <p14:tracePt t="26709" x="4513263" y="3433763"/>
          <p14:tracePt t="26718" x="4384675" y="3475038"/>
          <p14:tracePt t="26722" x="4257675" y="3517900"/>
          <p14:tracePt t="26734" x="4138613" y="3552825"/>
          <p14:tracePt t="26746" x="4011613" y="3586163"/>
          <p14:tracePt t="26751" x="3883025" y="3603625"/>
          <p14:tracePt t="26758" x="3756025" y="3611563"/>
          <p14:tracePt t="26762" x="3611563" y="3611563"/>
          <p14:tracePt t="26772" x="3459163" y="3611563"/>
          <p14:tracePt t="26784" x="3314700" y="3611563"/>
          <p14:tracePt t="26788" x="3178175" y="3611563"/>
          <p14:tracePt t="26801" x="3067050" y="3611563"/>
          <p14:tracePt t="26804" x="2965450" y="3611563"/>
          <p14:tracePt t="26816" x="2897188" y="3611563"/>
          <p14:tracePt t="26824" x="2846388" y="3619500"/>
          <p14:tracePt t="26829" x="2805113" y="3619500"/>
          <p14:tracePt t="26838" x="2770188" y="3619500"/>
          <p14:tracePt t="26846" x="2752725" y="3619500"/>
          <p14:tracePt t="26854" x="2719388" y="3619500"/>
          <p14:tracePt t="26864" x="2676525" y="3619500"/>
          <p14:tracePt t="26868" x="2643188" y="3619500"/>
          <p14:tracePt t="26879" x="2600325" y="3619500"/>
          <p14:tracePt t="26884" x="2566988" y="3619500"/>
          <p14:tracePt t="26896" x="2541588" y="3619500"/>
          <p14:tracePt t="26904" x="2506663" y="3629025"/>
          <p14:tracePt t="26912" x="2481263" y="3636963"/>
          <p14:tracePt t="26920" x="2447925" y="3636963"/>
          <p14:tracePt t="26924" x="2438400" y="3646488"/>
          <p14:tracePt t="26935" x="2413000" y="3646488"/>
          <p14:tracePt t="26946" x="2397125" y="3646488"/>
          <p14:tracePt t="26962" x="2379663" y="3662363"/>
          <p14:tracePt t="26970" x="2371725" y="3671888"/>
          <p14:tracePt t="27087" x="2379663" y="3671888"/>
          <p14:tracePt t="27096" x="2397125" y="3671888"/>
          <p14:tracePt t="27106" x="2413000" y="3671888"/>
          <p14:tracePt t="27113" x="2422525" y="3671888"/>
          <p14:tracePt t="27120" x="2455863" y="3671888"/>
          <p14:tracePt t="27129" x="2489200" y="3671888"/>
          <p14:tracePt t="27136" x="2532063" y="3671888"/>
          <p14:tracePt t="27146" x="2566988" y="3671888"/>
          <p14:tracePt t="27152" x="2608263" y="3671888"/>
          <p14:tracePt t="27162" x="2676525" y="3671888"/>
          <p14:tracePt t="27167" x="2736850" y="3671888"/>
          <p14:tracePt t="27179" x="2805113" y="3671888"/>
          <p14:tracePt t="27186" x="2889250" y="3671888"/>
          <p14:tracePt t="27196" x="2974975" y="3671888"/>
          <p14:tracePt t="27203" x="3059113" y="3671888"/>
          <p14:tracePt t="27206" x="3160713" y="3671888"/>
          <p14:tracePt t="27218" x="3246438" y="3671888"/>
          <p14:tracePt t="27229" x="3322638" y="3671888"/>
          <p14:tracePt t="27234" x="3408363" y="3671888"/>
          <p14:tracePt t="27246" x="3459163" y="3671888"/>
          <p14:tracePt t="27250" x="3502025" y="3671888"/>
          <p14:tracePt t="27256" x="3535363" y="3671888"/>
          <p14:tracePt t="27268" x="3568700" y="3671888"/>
          <p14:tracePt t="27272" x="3594100" y="3671888"/>
          <p14:tracePt t="27284" x="3603625" y="3671888"/>
          <p14:tracePt t="27288" x="3636963" y="3671888"/>
          <p14:tracePt t="27301" x="3662363" y="3671888"/>
          <p14:tracePt t="27308" x="3679825" y="3671888"/>
          <p14:tracePt t="27312" x="3705225" y="3671888"/>
          <p14:tracePt t="27322" x="3748088" y="3671888"/>
          <p14:tracePt t="27329" x="3781425" y="3671888"/>
          <p14:tracePt t="27339" x="3824288" y="3671888"/>
          <p14:tracePt t="27350" x="3883025" y="3671888"/>
          <p14:tracePt t="27354" x="3908425" y="3671888"/>
          <p14:tracePt t="27363" x="3943350" y="3671888"/>
          <p14:tracePt t="27368" x="3986213" y="3671888"/>
          <p14:tracePt t="27380" x="4019550" y="3671888"/>
          <p14:tracePt t="27388" x="4052888" y="3662363"/>
          <p14:tracePt t="27396" x="4070350" y="3662363"/>
          <p14:tracePt t="27404" x="4095750" y="3662363"/>
          <p14:tracePt t="27409" x="4130675" y="3662363"/>
          <p14:tracePt t="27418" x="4146550" y="3662363"/>
          <p14:tracePt t="27429" x="4171950" y="3662363"/>
          <p14:tracePt t="27434" x="4197350" y="3662363"/>
          <p14:tracePt t="27446" x="4214813" y="3662363"/>
          <p14:tracePt t="27450" x="4232275" y="3662363"/>
          <p14:tracePt t="27459" x="4275138" y="3662363"/>
          <p14:tracePt t="27468" x="4291013" y="3662363"/>
          <p14:tracePt t="27475" x="4300538" y="3662363"/>
          <p14:tracePt t="27486" x="4325938" y="3662363"/>
          <p14:tracePt t="27491" x="4341813" y="3662363"/>
          <p14:tracePt t="27501" x="4359275" y="3662363"/>
          <p14:tracePt t="27506" x="4376738" y="3662363"/>
          <p14:tracePt t="27528" x="4394200" y="3662363"/>
          <p14:tracePt t="27536" x="4402138" y="3662363"/>
          <p14:tracePt t="27546" x="4419600" y="3662363"/>
          <p14:tracePt t="27553" x="4445000" y="3662363"/>
          <p14:tracePt t="27556" x="4452938" y="3662363"/>
          <p14:tracePt t="27568" x="4486275" y="3662363"/>
          <p14:tracePt t="27573" x="4495800" y="3662363"/>
          <p14:tracePt t="27584" x="4503738" y="3662363"/>
          <p14:tracePt t="27596" x="4513263" y="3662363"/>
          <p14:tracePt t="27601" x="4521200" y="3662363"/>
          <p14:tracePt t="27779" x="4513263" y="3662363"/>
          <p14:tracePt t="27789" x="4452938" y="3679825"/>
          <p14:tracePt t="27804" x="4445000" y="3697288"/>
          <p14:tracePt t="27816" x="4427538" y="3705225"/>
          <p14:tracePt t="27821" x="4376738" y="3730625"/>
          <p14:tracePt t="27830" x="4333875" y="3748088"/>
          <p14:tracePt t="27846" x="4257675" y="3773488"/>
          <p14:tracePt t="27853" x="4224338" y="3798888"/>
          <p14:tracePt t="27862" x="4197350" y="3798888"/>
          <p14:tracePt t="27879" x="4113213" y="3841750"/>
          <p14:tracePt t="27886" x="4052888" y="3867150"/>
          <p14:tracePt t="27896" x="4019550" y="3900488"/>
          <p14:tracePt t="27903" x="3951288" y="3917950"/>
          <p14:tracePt t="27912" x="3908425" y="3925888"/>
          <p14:tracePt t="27918" x="3875088" y="3935413"/>
          <p14:tracePt t="27929" x="3806825" y="3935413"/>
          <p14:tracePt t="27934" x="3748088" y="3943350"/>
          <p14:tracePt t="27946" x="3662363" y="3960813"/>
          <p14:tracePt t="27952" x="3578225" y="3960813"/>
          <p14:tracePt t="27959" x="3475038" y="3960813"/>
          <p14:tracePt t="27968" x="3390900" y="3960813"/>
          <p14:tracePt t="27972" x="3289300" y="3960813"/>
          <p14:tracePt t="27984" x="3228975" y="3968750"/>
          <p14:tracePt t="27996" x="3160713" y="3976688"/>
          <p14:tracePt t="28000" x="3109913" y="3986213"/>
          <p14:tracePt t="28009" x="3067050" y="3986213"/>
          <p14:tracePt t="28012" x="3041650" y="3986213"/>
          <p14:tracePt t="28022" x="3016250" y="3986213"/>
          <p14:tracePt t="28034" x="2982913" y="3986213"/>
          <p14:tracePt t="28038" x="2957513" y="3986213"/>
          <p14:tracePt t="28051" x="2922588" y="3986213"/>
          <p14:tracePt t="28053" x="2897188" y="3986213"/>
          <p14:tracePt t="28062" x="2871788" y="3986213"/>
          <p14:tracePt t="28072" x="2830513" y="3986213"/>
          <p14:tracePt t="28079" x="2795588" y="3986213"/>
          <p14:tracePt t="28089" x="2778125" y="3986213"/>
          <p14:tracePt t="28096" x="2736850" y="3986213"/>
          <p14:tracePt t="28104" x="2701925" y="3986213"/>
          <p14:tracePt t="28116" x="2676525" y="3986213"/>
          <p14:tracePt t="28118" x="2651125" y="3986213"/>
          <p14:tracePt t="28129" x="2608263" y="3986213"/>
          <p14:tracePt t="28134" x="2582863" y="3986213"/>
          <p14:tracePt t="28146" x="2566988" y="3986213"/>
          <p14:tracePt t="28154" x="2549525" y="3986213"/>
          <p14:tracePt t="28159" x="2532063" y="3986213"/>
          <p14:tracePt t="28168" x="2524125" y="3986213"/>
          <p14:tracePt t="28174" x="2506663" y="3986213"/>
          <p14:tracePt t="28195" x="2498725" y="3986213"/>
          <p14:tracePt t="28275" x="2489200" y="3986213"/>
          <p14:tracePt t="28298" x="2481263" y="3986213"/>
          <p14:tracePt t="28407" x="2489200" y="3986213"/>
          <p14:tracePt t="28416" x="2516188" y="3986213"/>
          <p14:tracePt t="28429" x="2541588" y="3986213"/>
          <p14:tracePt t="28435" x="2574925" y="3986213"/>
          <p14:tracePt t="28446" x="2651125" y="3986213"/>
          <p14:tracePt t="28456" x="2676525" y="3986213"/>
          <p14:tracePt t="28468" x="2719388" y="3986213"/>
          <p14:tracePt t="28472" x="2778125" y="3986213"/>
          <p14:tracePt t="28484" x="2795588" y="3986213"/>
          <p14:tracePt t="28488" x="2846388" y="3986213"/>
          <p14:tracePt t="28500" x="2889250" y="3986213"/>
          <p14:tracePt t="28506" x="2949575" y="3986213"/>
          <p14:tracePt t="28512" x="3008313" y="3986213"/>
          <p14:tracePt t="28522" x="3094038" y="3986213"/>
          <p14:tracePt t="28529" x="3144838" y="3986213"/>
          <p14:tracePt t="28538" x="3221038" y="3986213"/>
          <p14:tracePt t="28550" x="3263900" y="3986213"/>
          <p14:tracePt t="28552" x="3305175" y="3986213"/>
          <p14:tracePt t="28563" x="3340100" y="3986213"/>
          <p14:tracePt t="28568" x="3373438" y="3986213"/>
          <p14:tracePt t="28579" x="3398838" y="3986213"/>
          <p14:tracePt t="28588" x="3433763" y="3986213"/>
          <p14:tracePt t="28596" x="3459163" y="3986213"/>
          <p14:tracePt t="28602" x="3502025" y="3986213"/>
          <p14:tracePt t="28609" x="3535363" y="3986213"/>
          <p14:tracePt t="28618" x="3560763" y="3986213"/>
          <p14:tracePt t="28629" x="3603625" y="3986213"/>
          <p14:tracePt t="28634" x="3636963" y="3986213"/>
          <p14:tracePt t="28646" x="3671888" y="3986213"/>
          <p14:tracePt t="28650" x="3705225" y="3986213"/>
          <p14:tracePt t="28662" x="3722688" y="3986213"/>
          <p14:tracePt t="28664" x="3738563" y="3986213"/>
          <p14:tracePt t="28674" x="3748088" y="3986213"/>
          <p14:tracePt t="28684" x="3763963" y="3976688"/>
          <p14:tracePt t="28690" x="3798888" y="3976688"/>
          <p14:tracePt t="28701" x="3806825" y="3976688"/>
          <p14:tracePt t="28704" x="3824288" y="3968750"/>
          <p14:tracePt t="28716" x="3832225" y="3968750"/>
          <p14:tracePt t="28725" x="3849688" y="3968750"/>
          <p14:tracePt t="28730" x="3883025" y="3960813"/>
          <p14:tracePt t="28741" x="3892550" y="3960813"/>
          <p14:tracePt t="28754" x="3900488" y="3951288"/>
          <p14:tracePt t="28765" x="3908425" y="3951288"/>
          <p14:tracePt t="28770" x="3917950" y="3951288"/>
          <p14:tracePt t="28786" x="3925888" y="3951288"/>
          <p14:tracePt t="28806" x="3943350" y="3951288"/>
          <p14:tracePt t="28813" x="3960813" y="3943350"/>
          <p14:tracePt t="28820" x="3968750" y="3943350"/>
          <p14:tracePt t="28876" x="3976688" y="3943350"/>
          <p14:tracePt t="28895" x="3986213" y="3935413"/>
          <p14:tracePt t="28903" x="4002088" y="3935413"/>
          <p14:tracePt t="28917" x="4037013" y="3925888"/>
          <p14:tracePt t="28929" x="4044950" y="3925888"/>
          <p14:tracePt t="28935" x="4070350" y="3917950"/>
          <p14:tracePt t="28946" x="4087813" y="3917950"/>
          <p14:tracePt t="28952" x="4121150" y="3917950"/>
          <p14:tracePt t="28956" x="4130675" y="3917950"/>
          <p14:tracePt t="28968" x="4156075" y="3917950"/>
          <p14:tracePt t="28972" x="4181475" y="3917950"/>
          <p14:tracePt t="28984" x="4189413" y="3917950"/>
          <p14:tracePt t="28996" x="4214813" y="3917950"/>
          <p14:tracePt t="29001" x="4232275" y="3917950"/>
          <p14:tracePt t="29008" x="4240213" y="3917950"/>
          <p14:tracePt t="29012" x="4265613" y="3917950"/>
          <p14:tracePt t="29022" x="4283075" y="3917950"/>
          <p14:tracePt t="29034" x="4291013" y="3917950"/>
          <p14:tracePt t="29038" x="4300538" y="3917950"/>
          <p14:tracePt t="29059" x="4316413" y="3917950"/>
          <p14:tracePt t="29068" x="4333875" y="3917950"/>
          <p14:tracePt t="29084" x="4341813" y="3917950"/>
          <p14:tracePt t="29096" x="4359275" y="3917950"/>
          <p14:tracePt t="29104" x="4368800" y="3917950"/>
          <p14:tracePt t="29118" x="4376738" y="3917950"/>
          <p14:tracePt t="29154" x="4384675" y="3917950"/>
          <p14:tracePt t="29217" x="4394200" y="3917950"/>
          <p14:tracePt t="29257" x="4402138" y="3908425"/>
          <p14:tracePt t="29771" x="4402138" y="3900488"/>
          <p14:tracePt t="29781" x="4410075" y="3900488"/>
          <p14:tracePt t="29790" x="4427538" y="3883025"/>
          <p14:tracePt t="29796" x="4445000" y="3857625"/>
          <p14:tracePt t="29806" x="4452938" y="3849688"/>
          <p14:tracePt t="29812" x="4460875" y="3849688"/>
          <p14:tracePt t="29820" x="4470400" y="3849688"/>
          <p14:tracePt t="29830" x="4478338" y="3832225"/>
          <p14:tracePt t="29851" x="4478338" y="3824288"/>
          <p14:tracePt t="29856" x="4486275" y="3824288"/>
          <p14:tracePt t="29868" x="4495800" y="3806825"/>
          <p14:tracePt t="29886" x="4495800" y="3798888"/>
          <p14:tracePt t="29901" x="4503738" y="3790950"/>
          <p14:tracePt t="29913" x="4503738" y="3781425"/>
          <p14:tracePt t="29922" x="4503738" y="3773488"/>
          <p14:tracePt t="29929" x="4503738" y="3763963"/>
          <p14:tracePt t="29936" x="4503738" y="3748088"/>
          <p14:tracePt t="29946" x="4513263" y="3738563"/>
          <p14:tracePt t="29952" x="4521200" y="3738563"/>
          <p14:tracePt t="29962" x="4529138" y="3722688"/>
          <p14:tracePt t="29972" x="4529138" y="3713163"/>
          <p14:tracePt t="30079" x="4529138" y="3697288"/>
          <p14:tracePt t="30089" x="4546600" y="3687763"/>
          <p14:tracePt t="30096" x="4579938" y="3679825"/>
          <p14:tracePt t="30102" x="4589463" y="3679825"/>
          <p14:tracePt t="30109" x="4605338" y="3679825"/>
          <p14:tracePt t="30118" x="4630738" y="3679825"/>
          <p14:tracePt t="30129" x="4673600" y="3671888"/>
          <p14:tracePt t="30134" x="4716463" y="3671888"/>
          <p14:tracePt t="30146" x="4741863" y="3662363"/>
          <p14:tracePt t="30150" x="4759325" y="3662363"/>
          <p14:tracePt t="30159" x="4784725" y="3662363"/>
          <p14:tracePt t="30168" x="4810125" y="3662363"/>
          <p14:tracePt t="30174" x="4843463" y="3662363"/>
          <p14:tracePt t="30184" x="4894263" y="3662363"/>
          <p14:tracePt t="30188" x="4929188" y="3662363"/>
          <p14:tracePt t="30200" x="4979988" y="3662363"/>
          <p14:tracePt t="30208" x="5013325" y="3654425"/>
          <p14:tracePt t="30216" x="5056188" y="3654425"/>
          <p14:tracePt t="30224" x="5091113" y="3654425"/>
          <p14:tracePt t="30230" x="5116513" y="3654425"/>
          <p14:tracePt t="30240" x="5132388" y="3654425"/>
          <p14:tracePt t="30251" x="5167313" y="3654425"/>
          <p14:tracePt t="30254" x="5175250" y="3654425"/>
          <p14:tracePt t="30265" x="5192713" y="3654425"/>
          <p14:tracePt t="30270" x="5200650" y="3654425"/>
          <p14:tracePt t="30280" x="5208588" y="3654425"/>
          <p14:tracePt t="30290" x="5218113" y="3654425"/>
          <p14:tracePt t="30296" x="5226050" y="3654425"/>
          <p14:tracePt t="30312" x="5251450" y="3654425"/>
          <p14:tracePt t="30334" x="5268913" y="3654425"/>
          <p14:tracePt t="30340" x="5286375" y="3654425"/>
          <p14:tracePt t="30351" x="5302250" y="3654425"/>
          <p14:tracePt t="30356" x="5327650" y="3654425"/>
          <p14:tracePt t="30368" x="5353050" y="3654425"/>
          <p14:tracePt t="30380" x="5370513" y="3654425"/>
          <p14:tracePt t="30390" x="5405438" y="3654425"/>
          <p14:tracePt t="30396" x="5430838" y="3654425"/>
          <p14:tracePt t="30406" x="5446713" y="3654425"/>
          <p14:tracePt t="30418" x="5472113" y="3654425"/>
          <p14:tracePt t="30420" x="5489575" y="3654425"/>
          <p14:tracePt t="30430" x="5514975" y="3654425"/>
          <p14:tracePt t="30436" x="5524500" y="3654425"/>
          <p14:tracePt t="30446" x="5557838" y="3654425"/>
          <p14:tracePt t="30456" x="5583238" y="3654425"/>
          <p14:tracePt t="30462" x="5608638" y="3654425"/>
          <p14:tracePt t="30470" x="5626100" y="3654425"/>
          <p14:tracePt t="30479" x="5634038" y="3654425"/>
          <p14:tracePt t="30486" x="5659438" y="3654425"/>
          <p14:tracePt t="30498" x="5684838" y="3654425"/>
          <p14:tracePt t="30503" x="5694363" y="3654425"/>
          <p14:tracePt t="30518" x="5702300" y="3654425"/>
          <p14:tracePt t="30544" x="5710238" y="3654425"/>
          <p14:tracePt t="30567" x="5719763" y="3654425"/>
          <p14:tracePt t="30572" x="5735638" y="3654425"/>
          <p14:tracePt t="30584" x="5745163" y="3654425"/>
          <p14:tracePt t="30596" x="5778500" y="3654425"/>
          <p14:tracePt t="30601" x="5795963" y="3654425"/>
          <p14:tracePt t="30608" x="5795963" y="3636963"/>
          <p14:tracePt t="30616" x="5813425" y="3636963"/>
          <p14:tracePt t="30624" x="5821363" y="3636963"/>
          <p14:tracePt t="30638" x="5846763" y="3636963"/>
          <p14:tracePt t="30650" x="5864225" y="3619500"/>
          <p14:tracePt t="30654" x="5872163" y="3619500"/>
          <p14:tracePt t="30665" x="5889625" y="3611563"/>
          <p14:tracePt t="30668" x="5905500" y="3611563"/>
          <p14:tracePt t="30679" x="5922963" y="3611563"/>
          <p14:tracePt t="30688" x="5932488" y="3611563"/>
          <p14:tracePt t="30696" x="5948363" y="3611563"/>
          <p14:tracePt t="30704" x="5965825" y="3611563"/>
          <p14:tracePt t="30712" x="5991225" y="3611563"/>
          <p14:tracePt t="30720" x="6008688" y="3611563"/>
          <p14:tracePt t="30730" x="6016625" y="3611563"/>
          <p14:tracePt t="30734" x="6034088" y="3611563"/>
          <p14:tracePt t="30746" x="6042025" y="3611563"/>
          <p14:tracePt t="30751" x="6059488" y="3611563"/>
          <p14:tracePt t="30762" x="6067425" y="3611563"/>
          <p14:tracePt t="30770" x="6102350" y="3611563"/>
          <p14:tracePt t="30774" x="6118225" y="3611563"/>
          <p14:tracePt t="30790" x="6127750" y="3611563"/>
          <p14:tracePt t="30801" x="6135688" y="3611563"/>
          <p14:tracePt t="31123" x="6143625" y="3611563"/>
          <p14:tracePt t="31132" x="6169025" y="3611563"/>
          <p14:tracePt t="31138" x="6211888" y="3611563"/>
          <p14:tracePt t="31151" x="6272213" y="3611563"/>
          <p14:tracePt t="31152" x="6313488" y="3611563"/>
          <p14:tracePt t="31162" x="6356350" y="3629025"/>
          <p14:tracePt t="31173" x="6416675" y="3629025"/>
          <p14:tracePt t="31179" x="6442075" y="3636963"/>
          <p14:tracePt t="31188" x="6475413" y="3636963"/>
          <p14:tracePt t="31196" x="6492875" y="3646488"/>
          <p14:tracePt t="31204" x="6510338" y="3646488"/>
          <p14:tracePt t="31215" x="6526213" y="3646488"/>
          <p14:tracePt t="31218" x="6535738" y="3646488"/>
          <p14:tracePt t="31229" x="6561138" y="3654425"/>
          <p14:tracePt t="31234" x="6569075" y="3654425"/>
          <p14:tracePt t="31246" x="6586538" y="3654425"/>
          <p14:tracePt t="31254" x="6611938" y="3662363"/>
          <p14:tracePt t="31258" x="6619875" y="3662363"/>
          <p14:tracePt t="31268" x="6627813" y="3662363"/>
          <p14:tracePt t="31274" x="6645275" y="3662363"/>
          <p14:tracePt t="31295" x="6654800" y="3662363"/>
          <p14:tracePt t="31300" x="6670675" y="3662363"/>
          <p14:tracePt t="31312" x="6680200" y="3662363"/>
          <p14:tracePt t="31324" x="6705600" y="3662363"/>
          <p14:tracePt t="31334" x="6738938" y="3662363"/>
          <p14:tracePt t="31340" x="6746875" y="3671888"/>
          <p14:tracePt t="31351" x="6764338" y="3671888"/>
          <p14:tracePt t="31354" x="6789738" y="3671888"/>
          <p14:tracePt t="31366" x="6799263" y="3671888"/>
          <p14:tracePt t="31374" x="6832600" y="3671888"/>
          <p14:tracePt t="31380" x="6840538" y="3687763"/>
          <p14:tracePt t="31401" x="6850063" y="3687763"/>
          <p14:tracePt t="31406" x="6858000" y="3687763"/>
          <p14:tracePt t="31418" x="6875463" y="3687763"/>
          <p14:tracePt t="31420" x="6908800" y="3697288"/>
          <p14:tracePt t="31430" x="6943725" y="3697288"/>
          <p14:tracePt t="31440" x="6977063" y="3697288"/>
          <p14:tracePt t="31446" x="6994525" y="3697288"/>
          <p14:tracePt t="31457" x="7019925" y="3697288"/>
          <p14:tracePt t="31462" x="7035800" y="3697288"/>
          <p14:tracePt t="31480" x="7053263" y="3697288"/>
          <p14:tracePt t="31496" x="7061200" y="3697288"/>
          <p14:tracePt t="31543" x="7070725" y="3697288"/>
          <p14:tracePt t="31755" x="7070725" y="3705225"/>
          <p14:tracePt t="31764" x="7045325" y="3713163"/>
          <p14:tracePt t="31774" x="7027863" y="3738563"/>
          <p14:tracePt t="31779" x="7010400" y="3756025"/>
          <p14:tracePt t="31788" x="6977063" y="3763963"/>
          <p14:tracePt t="31796" x="6951663" y="3773488"/>
          <p14:tracePt t="31804" x="6916738" y="3790950"/>
          <p14:tracePt t="31814" x="6891338" y="3816350"/>
          <p14:tracePt t="31829" x="6875463" y="3824288"/>
          <p14:tracePt t="31834" x="6865938" y="3832225"/>
          <p14:tracePt t="31886" x="6865938" y="3841750"/>
          <p14:tracePt t="32341" x="6850063" y="3841750"/>
          <p14:tracePt t="32348" x="6799263" y="3857625"/>
          <p14:tracePt t="32356" x="6772275" y="3867150"/>
          <p14:tracePt t="32362" x="6738938" y="3875088"/>
          <p14:tracePt t="32372" x="6662738" y="3900488"/>
          <p14:tracePt t="32379" x="6586538" y="3943350"/>
          <p14:tracePt t="32386" x="6483350" y="3976688"/>
          <p14:tracePt t="32396" x="6356350" y="4011613"/>
          <p14:tracePt t="32402" x="6169025" y="4052888"/>
          <p14:tracePt t="32413" x="5983288" y="4079875"/>
          <p14:tracePt t="32419" x="5813425" y="4121150"/>
          <p14:tracePt t="32429" x="5659438" y="4164013"/>
          <p14:tracePt t="32438" x="5532438" y="4206875"/>
          <p14:tracePt t="32446" x="5438775" y="4224338"/>
          <p14:tracePt t="32453" x="5345113" y="4240213"/>
          <p14:tracePt t="32459" x="5268913" y="4257675"/>
          <p14:tracePt t="32469" x="5208588" y="4275138"/>
          <p14:tracePt t="32479" x="5141913" y="4300538"/>
          <p14:tracePt t="32484" x="5081588" y="4308475"/>
          <p14:tracePt t="32496" x="5013325" y="4316413"/>
          <p14:tracePt t="32501" x="4929188" y="4316413"/>
          <p14:tracePt t="32509" x="4802188" y="4316413"/>
          <p14:tracePt t="32518" x="4683125" y="4333875"/>
          <p14:tracePt t="32522" x="4589463" y="4341813"/>
          <p14:tracePt t="32534" x="4529138" y="4351338"/>
          <p14:tracePt t="32538" x="4478338" y="4368800"/>
          <p14:tracePt t="32555" x="4470400" y="4376738"/>
          <p14:tracePt t="32755" x="4427538" y="4384675"/>
          <p14:tracePt t="32764" x="4394200" y="4384675"/>
          <p14:tracePt t="32770" x="4351338" y="4402138"/>
          <p14:tracePt t="32780" x="4240213" y="4427538"/>
          <p14:tracePt t="32790" x="4037013" y="4452938"/>
          <p14:tracePt t="32796" x="3679825" y="4470400"/>
          <p14:tracePt t="32806" x="3254375" y="4470400"/>
          <p14:tracePt t="32812" x="2762250" y="4470400"/>
          <p14:tracePt t="32820" x="2184400" y="4470400"/>
          <p14:tracePt t="32830" x="1581150" y="4470400"/>
          <p14:tracePt t="32836" x="1036638" y="4470400"/>
          <p14:tracePt t="32846" x="552450" y="4470400"/>
          <p14:tracePt t="32851" x="230188" y="4470400"/>
          <p14:tracePt t="32862" x="0" y="4470400"/>
          <p14:tracePt t="33105" x="177800" y="4521200"/>
          <p14:tracePt t="33115" x="306388" y="4538663"/>
          <p14:tracePt t="33129" x="450850" y="4554538"/>
          <p14:tracePt t="33131" x="585788" y="4564063"/>
          <p14:tracePt t="33140" x="714375" y="4564063"/>
          <p14:tracePt t="33146" x="815975" y="4564063"/>
          <p14:tracePt t="33155" x="884238" y="4564063"/>
          <p14:tracePt t="33168" x="942975" y="4564063"/>
          <p14:tracePt t="33172" x="960438" y="4564063"/>
          <p14:tracePt t="33186" x="968375" y="4564063"/>
          <p14:tracePt t="33196" x="977900" y="4564063"/>
          <p14:tracePt t="33236" x="985838" y="4564063"/>
          <p14:tracePt t="33259" x="993775" y="4564063"/>
          <p14:tracePt t="33313" x="960438" y="4564063"/>
          <p14:tracePt t="33320" x="917575" y="4564063"/>
          <p14:tracePt t="33329" x="833438" y="4564063"/>
          <p14:tracePt t="33340" x="636588" y="4564063"/>
          <p14:tracePt t="33346" x="127000" y="4460875"/>
          <p14:tracePt t="33712" x="433388" y="4171950"/>
          <p14:tracePt t="33722" x="900113" y="4197350"/>
          <p14:tracePt t="33734" x="1350963" y="4257675"/>
          <p14:tracePt t="33738" x="1793875" y="4300538"/>
          <p14:tracePt t="33751" x="2184400" y="4351338"/>
          <p14:tracePt t="33752" x="2489200" y="4402138"/>
          <p14:tracePt t="33762" x="2762250" y="4435475"/>
          <p14:tracePt t="33772" x="2914650" y="4445000"/>
          <p14:tracePt t="33779" x="3033713" y="4460875"/>
          <p14:tracePt t="33788" x="3119438" y="4470400"/>
          <p14:tracePt t="33796" x="3178175" y="4478338"/>
          <p14:tracePt t="33881" x="3186113" y="4478338"/>
          <p14:tracePt t="33904" x="3195638" y="4478338"/>
          <p14:tracePt t="33916" x="3211513" y="4478338"/>
          <p14:tracePt t="33929" x="3263900" y="4495800"/>
          <p14:tracePt t="33931" x="3289300" y="4495800"/>
          <p14:tracePt t="33940" x="3355975" y="4503738"/>
          <p14:tracePt t="33946" x="3416300" y="4529138"/>
          <p14:tracePt t="33956" x="3517900" y="4564063"/>
          <p14:tracePt t="33967" x="3619500" y="4589463"/>
          <p14:tracePt t="33970" x="3722688" y="4622800"/>
          <p14:tracePt t="33980" x="3816350" y="4657725"/>
          <p14:tracePt t="33986" x="3900488" y="4665663"/>
          <p14:tracePt t="33996" x="3951288" y="4683125"/>
          <p14:tracePt t="34209" x="3925888" y="4683125"/>
          <p14:tracePt t="34218" x="3875088" y="4683125"/>
          <p14:tracePt t="34222" x="3832225" y="4683125"/>
          <p14:tracePt t="34234" x="3798888" y="4683125"/>
          <p14:tracePt t="34246" x="3756025" y="4683125"/>
          <p14:tracePt t="34251" x="3697288" y="4683125"/>
          <p14:tracePt t="34259" x="3629025" y="4683125"/>
          <p14:tracePt t="34262" x="3543300" y="4683125"/>
          <p14:tracePt t="34272" x="3484563" y="4683125"/>
          <p14:tracePt t="34284" x="3441700" y="4683125"/>
          <p14:tracePt t="34288" x="3433763" y="4683125"/>
          <p14:tracePt t="34379" x="3441700" y="4683125"/>
          <p14:tracePt t="34401" x="3449638" y="4683125"/>
          <p14:tracePt t="34411" x="3459163" y="4683125"/>
          <p14:tracePt t="34416" x="3475038" y="4683125"/>
          <p14:tracePt t="34424" x="3484563" y="4683125"/>
          <p14:tracePt t="34434" x="3517900" y="4683125"/>
          <p14:tracePt t="34440" x="3560763" y="4683125"/>
          <p14:tracePt t="34451" x="3578225" y="4683125"/>
          <p14:tracePt t="34454" x="3611563" y="4683125"/>
          <p14:tracePt t="34466" x="3654425" y="4683125"/>
          <p14:tracePt t="34474" x="3697288" y="4683125"/>
          <p14:tracePt t="34480" x="3756025" y="4683125"/>
          <p14:tracePt t="34490" x="3781425" y="4683125"/>
          <p14:tracePt t="34496" x="3824288" y="4683125"/>
          <p14:tracePt t="34506" x="3857625" y="4683125"/>
          <p14:tracePt t="34519" x="3883025" y="4683125"/>
          <p14:tracePt t="34520" x="3917950" y="4683125"/>
          <p14:tracePt t="34530" x="3960813" y="4683125"/>
          <p14:tracePt t="34534" x="3986213" y="4683125"/>
          <p14:tracePt t="34546" x="4027488" y="4683125"/>
          <p14:tracePt t="34556" x="4070350" y="4683125"/>
          <p14:tracePt t="34563" x="4121150" y="4683125"/>
          <p14:tracePt t="34570" x="4146550" y="4683125"/>
          <p14:tracePt t="34579" x="4156075" y="4683125"/>
          <p14:tracePt t="34586" x="4164013" y="4683125"/>
          <p14:tracePt t="34703" x="4171950" y="4683125"/>
          <p14:tracePt t="34855" x="4171950" y="4673600"/>
          <p14:tracePt t="34864" x="4189413" y="4665663"/>
          <p14:tracePt t="34868" x="4206875" y="4665663"/>
          <p14:tracePt t="34880" x="4232275" y="4665663"/>
          <p14:tracePt t="34883" x="4249738" y="4665663"/>
          <p14:tracePt t="34896" x="4265613" y="4665663"/>
          <p14:tracePt t="34905" x="4300538" y="4657725"/>
          <p14:tracePt t="34909" x="4341813" y="4657725"/>
          <p14:tracePt t="34918" x="4394200" y="4657725"/>
          <p14:tracePt t="34924" x="4435475" y="4657725"/>
          <p14:tracePt t="34934" x="4478338" y="4648200"/>
          <p14:tracePt t="34946" x="4538663" y="4648200"/>
          <p14:tracePt t="34951" x="4579938" y="4640263"/>
          <p14:tracePt t="34962" x="4640263" y="4640263"/>
          <p14:tracePt t="34964" x="4665663" y="4640263"/>
          <p14:tracePt t="34974" x="4683125" y="4640263"/>
          <p14:tracePt t="34984" x="4708525" y="4640263"/>
          <p14:tracePt t="34988" x="4724400" y="4622800"/>
          <p14:tracePt t="35001" x="4741863" y="4622800"/>
          <p14:tracePt t="35095" x="4749800" y="4622800"/>
          <p14:tracePt t="35167" x="4759325" y="4622800"/>
          <p14:tracePt t="35182" x="4767263" y="4622800"/>
          <p14:tracePt t="35188" x="4775200" y="4622800"/>
          <p14:tracePt t="35196" x="4784725" y="4622800"/>
          <p14:tracePt t="35206" x="4792663" y="4622800"/>
          <p14:tracePt t="35212" x="4810125" y="4622800"/>
          <p14:tracePt t="35229" x="4818063" y="4622800"/>
          <p14:tracePt t="35236" x="4835525" y="4622800"/>
          <p14:tracePt t="35246" x="4852988" y="4622800"/>
          <p14:tracePt t="35252" x="4860925" y="4622800"/>
          <p14:tracePt t="35262" x="4868863" y="4622800"/>
          <p14:tracePt t="35272" x="4878388" y="4622800"/>
          <p14:tracePt t="35284" x="4886325" y="4622800"/>
          <p14:tracePt t="35306" x="4894263" y="4622800"/>
          <p14:tracePt t="35312" x="4894263" y="4614863"/>
          <p14:tracePt t="35322" x="4911725" y="4614863"/>
          <p14:tracePt t="35329" x="4946650" y="4614863"/>
          <p14:tracePt t="35338" x="4972050" y="4614863"/>
          <p14:tracePt t="35350" x="4979988" y="4614863"/>
          <p14:tracePt t="35352" x="5005388" y="4614863"/>
          <p14:tracePt t="35362" x="5030788" y="4614863"/>
          <p14:tracePt t="35368" x="5056188" y="4614863"/>
          <p14:tracePt t="35379" x="5064125" y="4614863"/>
          <p14:tracePt t="35388" x="5073650" y="4614863"/>
          <p14:tracePt t="35408" x="5081588" y="4614863"/>
          <p14:tracePt t="35469" x="5091113" y="4614863"/>
          <p14:tracePt t="35478" x="5099050" y="4605338"/>
          <p14:tracePt t="35494" x="5106988" y="4597400"/>
          <p14:tracePt t="35504" x="5116513" y="4597400"/>
          <p14:tracePt t="35508" x="5132388" y="4597400"/>
          <p14:tracePt t="35518" x="5141913" y="4597400"/>
          <p14:tracePt t="35529" x="5167313" y="4597400"/>
          <p14:tracePt t="35535" x="5183188" y="4597400"/>
          <p14:tracePt t="35546" x="5208588" y="4597400"/>
          <p14:tracePt t="35551" x="5235575" y="4589463"/>
          <p14:tracePt t="35558" x="5268913" y="4579938"/>
          <p14:tracePt t="35570" x="5311775" y="4579938"/>
          <p14:tracePt t="35574" x="5337175" y="4579938"/>
          <p14:tracePt t="35584" x="5380038" y="4579938"/>
          <p14:tracePt t="35590" x="5430838" y="4579938"/>
          <p14:tracePt t="35601" x="5464175" y="4579938"/>
          <p14:tracePt t="35613" x="5514975" y="4579938"/>
          <p14:tracePt t="35614" x="5549900" y="4579938"/>
          <p14:tracePt t="35624" x="5583238" y="4579938"/>
          <p14:tracePt t="35630" x="5616575" y="4579938"/>
          <p14:tracePt t="35651" x="5626100" y="4579938"/>
          <p14:tracePt t="35662" x="5634038" y="4579938"/>
          <p14:tracePt t="35670" x="5634038" y="4572000"/>
          <p14:tracePt t="35706" x="5641975" y="4572000"/>
          <p14:tracePt t="35717" x="5668963" y="4572000"/>
          <p14:tracePt t="35732" x="5694363" y="4572000"/>
          <p14:tracePt t="35736" x="5702300" y="4572000"/>
          <p14:tracePt t="35746" x="5710238" y="4572000"/>
          <p14:tracePt t="35756" x="5719763" y="4572000"/>
          <p14:tracePt t="35767" x="5727700" y="4572000"/>
          <p14:tracePt t="35770" x="5745163" y="4572000"/>
          <p14:tracePt t="35780" x="5745163" y="4564063"/>
          <p14:tracePt t="35786" x="5778500" y="4564063"/>
          <p14:tracePt t="35796" x="5795963" y="4564063"/>
          <p14:tracePt t="35806" x="5829300" y="4564063"/>
          <p14:tracePt t="35812" x="5872163" y="4564063"/>
          <p14:tracePt t="35822" x="5905500" y="4564063"/>
          <p14:tracePt t="35829" x="5948363" y="4564063"/>
          <p14:tracePt t="35836" x="5983288" y="4564063"/>
          <p14:tracePt t="35846" x="5991225" y="4564063"/>
          <p14:tracePt t="35852" x="5999163" y="4564063"/>
          <p14:tracePt t="35862" x="6016625" y="4564063"/>
          <p14:tracePt t="35884" x="6024563" y="4564063"/>
          <p14:tracePt t="35896" x="6034088" y="4564063"/>
          <p14:tracePt t="35909" x="6042025" y="4564063"/>
          <p14:tracePt t="35918" x="6059488" y="4564063"/>
          <p14:tracePt t="35922" x="6067425" y="4564063"/>
          <p14:tracePt t="35934" x="6076950" y="4564063"/>
          <p14:tracePt t="35938" x="6084888" y="4564063"/>
          <p14:tracePt t="35950" x="6118225" y="4554538"/>
          <p14:tracePt t="35958" x="6127750" y="4554538"/>
          <p14:tracePt t="35968" x="6135688" y="4554538"/>
          <p14:tracePt t="35973" x="6135688" y="4546600"/>
          <p14:tracePt t="35984" x="6143625" y="4546600"/>
          <p14:tracePt t="35996" x="6153150" y="4546600"/>
          <p14:tracePt t="36003" x="6169025" y="4538663"/>
          <p14:tracePt t="36009" x="6186488" y="4529138"/>
          <p14:tracePt t="36018" x="6221413" y="4529138"/>
          <p14:tracePt t="36029" x="6237288" y="4529138"/>
          <p14:tracePt t="36034" x="6262688" y="4529138"/>
          <p14:tracePt t="36046" x="6297613" y="4529138"/>
          <p14:tracePt t="36051" x="6330950" y="4529138"/>
          <p14:tracePt t="36059" x="6356350" y="4521200"/>
          <p14:tracePt t="36068" x="6381750" y="4521200"/>
          <p14:tracePt t="36074" x="6407150" y="4503738"/>
          <p14:tracePt t="36084" x="6424613" y="4503738"/>
          <p14:tracePt t="36088" x="6432550" y="4503738"/>
          <p14:tracePt t="36101" x="6457950" y="4495800"/>
          <p14:tracePt t="36112" x="6492875" y="4486275"/>
          <p14:tracePt t="36115" x="6500813" y="4486275"/>
          <p14:tracePt t="36124" x="6535738" y="4478338"/>
          <p14:tracePt t="36129" x="6561138" y="4470400"/>
          <p14:tracePt t="36138" x="6594475" y="4470400"/>
          <p14:tracePt t="36151" x="6645275" y="4460875"/>
          <p14:tracePt t="36154" x="6680200" y="4460875"/>
          <p14:tracePt t="36165" x="6713538" y="4460875"/>
          <p14:tracePt t="36170" x="6764338" y="4460875"/>
          <p14:tracePt t="36180" x="6799263" y="4460875"/>
          <p14:tracePt t="36190" x="6824663" y="4460875"/>
          <p14:tracePt t="36196" x="6832600" y="4445000"/>
          <p14:tracePt t="36206" x="6858000" y="4445000"/>
          <p14:tracePt t="36212" x="6883400" y="4445000"/>
          <p14:tracePt t="36230" x="6891338" y="4445000"/>
          <p14:tracePt t="36234" x="6916738" y="4445000"/>
          <p14:tracePt t="36246" x="6943725" y="4445000"/>
          <p14:tracePt t="36251" x="6959600" y="4445000"/>
          <p14:tracePt t="36262" x="6985000" y="4445000"/>
          <p14:tracePt t="36270" x="7027863" y="4445000"/>
          <p14:tracePt t="36279" x="7053263" y="4445000"/>
          <p14:tracePt t="36286" x="7061200" y="4445000"/>
          <p14:tracePt t="36290" x="7070725" y="4445000"/>
          <p14:tracePt t="36311" x="7078663" y="4445000"/>
          <p14:tracePt t="36320" x="7088188" y="4435475"/>
          <p14:tracePt t="36831" x="7096125" y="4435475"/>
          <p14:tracePt t="37235" x="7088188" y="4435475"/>
          <p14:tracePt t="37238" x="7070725" y="4435475"/>
          <p14:tracePt t="37259" x="7053263" y="4435475"/>
          <p14:tracePt t="37266" x="7027863" y="4435475"/>
          <p14:tracePt t="37274" x="6977063" y="4460875"/>
          <p14:tracePt t="37280" x="6943725" y="4478338"/>
          <p14:tracePt t="37291" x="6891338" y="4521200"/>
          <p14:tracePt t="37301" x="6865938" y="4538663"/>
          <p14:tracePt t="37304" x="6840538" y="4554538"/>
          <p14:tracePt t="37315" x="6799263" y="4579938"/>
          <p14:tracePt t="37320" x="6764338" y="4597400"/>
          <p14:tracePt t="37331" x="6696075" y="4630738"/>
          <p14:tracePt t="37340" x="6637338" y="4657725"/>
          <p14:tracePt t="37346" x="6561138" y="4691063"/>
          <p14:tracePt t="37355" x="6483350" y="4724400"/>
          <p14:tracePt t="37362" x="6432550" y="4741863"/>
          <p14:tracePt t="37370" x="6373813" y="4767263"/>
          <p14:tracePt t="37381" x="6297613" y="4784725"/>
          <p14:tracePt t="37386" x="6229350" y="4810125"/>
          <p14:tracePt t="37396" x="6127750" y="4827588"/>
          <p14:tracePt t="37401" x="6008688" y="4852988"/>
          <p14:tracePt t="37412" x="5897563" y="4878388"/>
          <p14:tracePt t="37420" x="5778500" y="4886325"/>
          <p14:tracePt t="37424" x="5676900" y="4894263"/>
          <p14:tracePt t="37436" x="5549900" y="4919663"/>
          <p14:tracePt t="37440" x="5413375" y="4919663"/>
          <p14:tracePt t="37451" x="5251450" y="4937125"/>
          <p14:tracePt t="37462" x="5116513" y="4946650"/>
          <p14:tracePt t="37468" x="4954588" y="4954588"/>
          <p14:tracePt t="37479" x="4802188" y="4954588"/>
          <p14:tracePt t="37484" x="4630738" y="4954588"/>
          <p14:tracePt t="37496" x="4452938" y="4954588"/>
          <p14:tracePt t="37503" x="4300538" y="4954588"/>
          <p14:tracePt t="37506" x="4130675" y="4954588"/>
          <p14:tracePt t="37518" x="3994150" y="4954588"/>
          <p14:tracePt t="37522" x="3857625" y="4972050"/>
          <p14:tracePt t="37534" x="3763963" y="4972050"/>
          <p14:tracePt t="37548" x="3636963" y="4972050"/>
          <p14:tracePt t="37556" x="3629025" y="4972050"/>
          <p14:tracePt t="37563" x="3619500" y="4972050"/>
          <p14:tracePt t="37769" x="3611563" y="4972050"/>
          <p14:tracePt t="37778" x="3594100" y="4979988"/>
          <p14:tracePt t="37788" x="3568700" y="4987925"/>
          <p14:tracePt t="37796" x="3552825" y="4987925"/>
          <p14:tracePt t="37804" x="3517900" y="4997450"/>
          <p14:tracePt t="37808" x="3475038" y="4997450"/>
          <p14:tracePt t="37818" x="3449638" y="5013325"/>
          <p14:tracePt t="37830" x="3416300" y="5022850"/>
          <p14:tracePt t="37834" x="3398838" y="5022850"/>
          <p14:tracePt t="37846" x="3365500" y="5030788"/>
          <p14:tracePt t="37852" x="3305175" y="5038725"/>
          <p14:tracePt t="37864" x="3263900" y="5038725"/>
          <p14:tracePt t="37868" x="3228975" y="5038725"/>
          <p14:tracePt t="37874" x="3170238" y="5038725"/>
          <p14:tracePt t="37885" x="3127375" y="5038725"/>
          <p14:tracePt t="37890" x="3076575" y="5038725"/>
          <p14:tracePt t="37901" x="3016250" y="5038725"/>
          <p14:tracePt t="37906" x="2940050" y="5038725"/>
          <p14:tracePt t="37918" x="2871788" y="5038725"/>
          <p14:tracePt t="37929" x="2805113" y="5038725"/>
          <p14:tracePt t="37930" x="2701925" y="5038725"/>
          <p14:tracePt t="37946" x="2617788" y="5038725"/>
          <p14:tracePt t="37946" x="2532063" y="5048250"/>
          <p14:tracePt t="37957" x="2430463" y="5064125"/>
          <p14:tracePt t="37968" x="2328863" y="5073650"/>
          <p14:tracePt t="37970" x="2227263" y="5099050"/>
          <p14:tracePt t="37982" x="2141538" y="5106988"/>
          <p14:tracePt t="37986" x="2039938" y="5116513"/>
          <p14:tracePt t="37996" x="1963738" y="5124450"/>
          <p14:tracePt t="38006" x="1895475" y="5141913"/>
          <p14:tracePt t="38012" x="1819275" y="5149850"/>
          <p14:tracePt t="38022" x="1776413" y="5167313"/>
          <p14:tracePt t="38029" x="1725613" y="5175250"/>
          <p14:tracePt t="38036" x="1690688" y="5183188"/>
          <p14:tracePt t="38046" x="1682750" y="5200650"/>
          <p14:tracePt t="38053" x="1674813" y="5200650"/>
          <p14:tracePt t="38062" x="1657350" y="5208588"/>
          <p14:tracePt t="38068" x="1649413" y="5208588"/>
          <p14:tracePt t="38415" x="1639888" y="5208588"/>
          <p14:tracePt t="38425" x="1597025" y="5243513"/>
          <p14:tracePt t="38431" x="1581150" y="5260975"/>
          <p14:tracePt t="38440" x="1546225" y="5302250"/>
          <p14:tracePt t="38451" x="1512888" y="5337175"/>
          <p14:tracePt t="38456" x="1495425" y="5362575"/>
          <p14:tracePt t="38468" x="1444625" y="5405438"/>
          <p14:tracePt t="38470" x="1393825" y="5446713"/>
          <p14:tracePt t="38480" x="1360488" y="5481638"/>
          <p14:tracePt t="38490" x="1333500" y="5489575"/>
          <p14:tracePt t="38496" x="1300163" y="5514975"/>
          <p14:tracePt t="38506" x="1282700" y="5532438"/>
          <p14:tracePt t="38512" x="1249363" y="5557838"/>
          <p14:tracePt t="38520" x="1216025" y="5591175"/>
          <p14:tracePt t="38531" x="1198563" y="5591175"/>
          <p14:tracePt t="38536" x="1181100" y="5600700"/>
          <p14:tracePt t="38627" x="1173163" y="5608638"/>
          <p14:tracePt t="38645" x="1163638" y="5616575"/>
          <p14:tracePt t="38654" x="1155700" y="5616575"/>
          <p14:tracePt t="38662" x="1155700" y="5626100"/>
          <p14:tracePt t="38688" x="1147763" y="5626100"/>
          <p14:tracePt t="38700" x="1138238" y="5626100"/>
          <p14:tracePt t="38702" x="1138238" y="5641975"/>
          <p14:tracePt t="38769" x="1122363" y="5651500"/>
          <p14:tracePt t="38778" x="1112838" y="5651500"/>
          <p14:tracePt t="38784" x="1104900" y="5668963"/>
          <p14:tracePt t="38800" x="1104900" y="5676900"/>
          <p14:tracePt t="38808" x="1104900" y="5684838"/>
          <p14:tracePt t="38824" x="1096963" y="5702300"/>
          <p14:tracePt t="38945" x="1096963" y="5710238"/>
          <p14:tracePt t="38955" x="1087438" y="5719763"/>
          <p14:tracePt t="38964" x="1087438" y="5727700"/>
          <p14:tracePt t="38974" x="1087438" y="5735638"/>
          <p14:tracePt t="38981" x="1087438" y="5761038"/>
          <p14:tracePt t="38990" x="1087438" y="5778500"/>
          <p14:tracePt t="38996" x="1079500" y="5788025"/>
          <p14:tracePt t="39004" x="1079500" y="5803900"/>
          <p14:tracePt t="39016" x="1079500" y="5821363"/>
          <p14:tracePt t="39021" x="1079500" y="5829300"/>
          <p14:tracePt t="39030" x="1079500" y="5854700"/>
          <p14:tracePt t="39036" x="1079500" y="5880100"/>
          <p14:tracePt t="39046" x="1079500" y="5897563"/>
          <p14:tracePt t="39053" x="1069975" y="5922963"/>
          <p14:tracePt t="39062" x="1069975" y="5948363"/>
          <p14:tracePt t="39072" x="1069975" y="5965825"/>
          <p14:tracePt t="39079" x="1069975" y="6008688"/>
          <p14:tracePt t="39086" x="1069975" y="6024563"/>
          <p14:tracePt t="39096" x="1069975" y="6034088"/>
          <p14:tracePt t="39103" x="1069975" y="6042025"/>
          <p14:tracePt t="39112" x="1062038" y="6067425"/>
          <p14:tracePt t="39122" x="1062038" y="6076950"/>
          <p14:tracePt t="39139" x="1054100" y="6084888"/>
          <p14:tracePt t="39151" x="1044575" y="6092825"/>
          <p14:tracePt t="39170" x="1036638" y="6092825"/>
          <p14:tracePt t="39191" x="1028700" y="6102350"/>
          <p14:tracePt t="39205" x="1019175" y="6110288"/>
          <p14:tracePt t="39213" x="1011238" y="6118225"/>
          <p14:tracePt t="42177" x="1036638" y="6135688"/>
          <p14:tracePt t="42185" x="1069975" y="6161088"/>
          <p14:tracePt t="42196" x="1147763" y="6203950"/>
          <p14:tracePt t="42206" x="1181100" y="6211888"/>
          <p14:tracePt t="42212" x="1206500" y="6211888"/>
          <p14:tracePt t="42222" x="1216025" y="6221413"/>
          <p14:tracePt t="42234" x="1223963" y="6221413"/>
          <p14:tracePt t="42238" x="1257300" y="6221413"/>
          <p14:tracePt t="42251" x="1274763" y="6221413"/>
          <p14:tracePt t="42254" x="1292225" y="6229350"/>
          <p14:tracePt t="42265" x="1308100" y="6237288"/>
          <p14:tracePt t="42268" x="1317625" y="6237288"/>
          <p14:tracePt t="42279" x="1325563" y="6246813"/>
          <p14:tracePt t="42296" x="1343025" y="6246813"/>
          <p14:tracePt t="42316" x="1350963" y="6246813"/>
          <p14:tracePt t="42334" x="1368425" y="6246813"/>
          <p14:tracePt t="42361" x="1376363" y="6246813"/>
          <p14:tracePt t="42370" x="1385888" y="6246813"/>
          <p14:tracePt t="42380" x="1393825" y="6246813"/>
          <p14:tracePt t="42390" x="1401763" y="6246813"/>
          <p14:tracePt t="42401" x="1427163" y="6246813"/>
          <p14:tracePt t="42404" x="1444625" y="6246813"/>
          <p14:tracePt t="42415" x="1462088" y="6246813"/>
          <p14:tracePt t="42420" x="1530350" y="6246813"/>
          <p14:tracePt t="42430" x="1597025" y="6246813"/>
          <p14:tracePt t="42440" x="1700213" y="6254750"/>
          <p14:tracePt t="42446" x="1827213" y="6280150"/>
          <p14:tracePt t="42454" x="1946275" y="6297613"/>
          <p14:tracePt t="42463" x="2073275" y="6323013"/>
          <p14:tracePt t="42470" x="2200275" y="6348413"/>
          <p14:tracePt t="42480" x="2328863" y="6373813"/>
          <p14:tracePt t="42486" x="2430463" y="6391275"/>
          <p14:tracePt t="42496" x="2516188" y="6407150"/>
          <p14:tracePt t="42501" x="2566988" y="6416675"/>
          <p14:tracePt t="42520" x="2574925" y="6416675"/>
          <p14:tracePt t="42601" x="2574925" y="6424613"/>
          <p14:tracePt t="42611" x="2574925" y="6432550"/>
          <p14:tracePt t="42617" x="2574925" y="6442075"/>
          <p14:tracePt t="42629" x="2574925" y="6457950"/>
          <p14:tracePt t="42636" x="2582863" y="6475413"/>
          <p14:tracePt t="42646" x="2582863" y="6526213"/>
          <p14:tracePt t="42652" x="2582863" y="6561138"/>
          <p14:tracePt t="42656" x="2592388" y="6577013"/>
          <p14:tracePt t="42668" x="2592388" y="6602413"/>
          <p14:tracePt t="42679" x="2600325" y="6627813"/>
          <p14:tracePt t="42684" x="2617788" y="6654800"/>
          <p14:tracePt t="42696" x="2617788" y="6662738"/>
          <p14:tracePt t="42700" x="2617788" y="6670675"/>
          <p14:tracePt t="42709" x="2617788" y="6688138"/>
          <p14:tracePt t="42729" x="2617788" y="6696075"/>
          <p14:tracePt t="42759" x="2608263" y="6696075"/>
          <p14:tracePt t="42772" x="2600325" y="6696075"/>
          <p14:tracePt t="42788" x="2582863" y="6696075"/>
          <p14:tracePt t="42800" x="2549525" y="6696075"/>
          <p14:tracePt t="42802" x="2524125" y="6662738"/>
          <p14:tracePt t="42815" x="2473325" y="6637338"/>
          <p14:tracePt t="42823" x="2422525" y="6602413"/>
          <p14:tracePt t="42829" x="2405063" y="6561138"/>
          <p14:tracePt t="42838" x="2387600" y="6518275"/>
          <p14:tracePt t="42846" x="2354263" y="6492875"/>
          <p14:tracePt t="42854" x="2344738" y="6457950"/>
          <p14:tracePt t="42865" x="2344738" y="6416675"/>
          <p14:tracePt t="42868" x="2336800" y="6381750"/>
          <p14:tracePt t="42880" x="2319338" y="6330950"/>
          <p14:tracePt t="42885" x="2319338" y="6305550"/>
          <p14:tracePt t="42896" x="2319338" y="6254750"/>
          <p14:tracePt t="42904" x="2319338" y="6186488"/>
          <p14:tracePt t="42909" x="2303463" y="6110288"/>
          <p14:tracePt t="42918" x="2303463" y="6042025"/>
          <p14:tracePt t="42924" x="2293938" y="5948363"/>
          <p14:tracePt t="42935" x="2286000" y="5880100"/>
          <p14:tracePt t="42946" x="2286000" y="5803900"/>
          <p14:tracePt t="42951" x="2286000" y="5753100"/>
          <p14:tracePt t="42962" x="2286000" y="5694363"/>
          <p14:tracePt t="42965" x="2286000" y="5634038"/>
          <p14:tracePt t="42974" x="2286000" y="5591175"/>
          <p14:tracePt t="42985" x="2286000" y="5549900"/>
          <p14:tracePt t="42990" x="2286000" y="5507038"/>
          <p14:tracePt t="43001" x="2286000" y="5481638"/>
          <p14:tracePt t="43004" x="2286000" y="5446713"/>
          <p14:tracePt t="43015" x="2286000" y="5413375"/>
          <p14:tracePt t="43024" x="2286000" y="5387975"/>
          <p14:tracePt t="43030" x="2286000" y="5362575"/>
          <p14:tracePt t="43040" x="2286000" y="5337175"/>
          <p14:tracePt t="43046" x="2293938" y="5302250"/>
          <p14:tracePt t="43056" x="2293938" y="5276850"/>
          <p14:tracePt t="43068" x="2303463" y="5251450"/>
          <p14:tracePt t="43070" x="2319338" y="5218113"/>
          <p14:tracePt t="43080" x="2328863" y="5183188"/>
          <p14:tracePt t="43086" x="2336800" y="5149850"/>
          <p14:tracePt t="43096" x="2336800" y="5141913"/>
          <p14:tracePt t="43106" x="2344738" y="5116513"/>
          <p14:tracePt t="43112" x="2354263" y="5081588"/>
          <p14:tracePt t="43120" x="2362200" y="5048250"/>
          <p14:tracePt t="43129" x="2371725" y="5022850"/>
          <p14:tracePt t="43146" x="2371725" y="4987925"/>
          <p14:tracePt t="43153" x="2379663" y="4979988"/>
          <p14:tracePt t="43162" x="2387600" y="4954588"/>
          <p14:tracePt t="43167" x="2387600" y="4937125"/>
          <p14:tracePt t="43179" x="2387600" y="4929188"/>
          <p14:tracePt t="43186" x="2387600" y="4911725"/>
          <p14:tracePt t="43202" x="2387600" y="4886325"/>
          <p14:tracePt t="43218" x="2371725" y="4860925"/>
          <p14:tracePt t="43229" x="2344738" y="4860925"/>
          <p14:tracePt t="43234" x="2311400" y="4852988"/>
          <p14:tracePt t="43246" x="2227263" y="4852988"/>
          <p14:tracePt t="43256" x="2209800" y="4852988"/>
          <p14:tracePt t="43268" x="2184400" y="4852988"/>
          <p14:tracePt t="43272" x="2174875" y="4852988"/>
          <p14:tracePt t="43284" x="2166938" y="4852988"/>
          <p14:tracePt t="43286" x="2149475" y="4852988"/>
          <p14:tracePt t="43353" x="2141538" y="4852988"/>
          <p14:tracePt t="43368" x="2124075" y="4868863"/>
          <p14:tracePt t="43384" x="2124075" y="4878388"/>
          <p14:tracePt t="43395" x="2116138" y="4886325"/>
          <p14:tracePt t="43404" x="2108200" y="4886325"/>
          <p14:tracePt t="43415" x="2098675" y="4894263"/>
          <p14:tracePt t="43424" x="2090738" y="4894263"/>
          <p14:tracePt t="43505" x="2082800" y="4903788"/>
          <p14:tracePt t="43515" x="2098675" y="4919663"/>
          <p14:tracePt t="43520" x="2133600" y="4937125"/>
          <p14:tracePt t="43532" x="2149475" y="4946650"/>
          <p14:tracePt t="43534" x="2209800" y="4979988"/>
          <p14:tracePt t="43546" x="2260600" y="5005388"/>
          <p14:tracePt t="43554" x="2344738" y="5030788"/>
          <p14:tracePt t="43562" x="2438400" y="5064125"/>
          <p14:tracePt t="43570" x="2541588" y="5099050"/>
          <p14:tracePt t="43574" x="2651125" y="5124450"/>
          <p14:tracePt t="43586" x="2770188" y="5141913"/>
          <p14:tracePt t="43596" x="2922588" y="5157788"/>
          <p14:tracePt t="43601" x="3101975" y="5167313"/>
          <p14:tracePt t="43613" x="3305175" y="5167313"/>
          <p14:tracePt t="43614" x="3509963" y="5167313"/>
          <p14:tracePt t="43624" x="3687763" y="5167313"/>
          <p14:tracePt t="43634" x="3857625" y="5167313"/>
          <p14:tracePt t="43640" x="4011613" y="5167313"/>
          <p14:tracePt t="43651" x="4156075" y="5141913"/>
          <p14:tracePt t="43656" x="4283075" y="5106988"/>
          <p14:tracePt t="43668" x="4384675" y="5081588"/>
          <p14:tracePt t="43679" x="4460875" y="5064125"/>
          <p14:tracePt t="43681" x="4513263" y="5048250"/>
          <p14:tracePt t="43690" x="4521200" y="5048250"/>
          <p14:tracePt t="43696" x="4529138" y="5048250"/>
          <p14:tracePt t="43707" x="4538663" y="5048250"/>
          <p14:tracePt t="43717" x="4554538" y="5048250"/>
          <p14:tracePt t="43720" x="4589463" y="5048250"/>
          <p14:tracePt t="43730" x="4597400" y="5048250"/>
          <p14:tracePt t="43736" x="4614863" y="5048250"/>
          <p14:tracePt t="43746" x="4640263" y="5048250"/>
          <p14:tracePt t="43756" x="4648200" y="5048250"/>
          <p14:tracePt t="43762" x="4673600" y="5048250"/>
          <p14:tracePt t="43772" x="4691063" y="5056188"/>
          <p14:tracePt t="43779" x="4716463" y="5073650"/>
          <p14:tracePt t="43788" x="4733925" y="5091113"/>
          <p14:tracePt t="43796" x="4749800" y="5099050"/>
          <p14:tracePt t="43803" x="4767263" y="5106988"/>
          <p14:tracePt t="43812" x="4784725" y="5116513"/>
          <p14:tracePt t="43872" x="4775200" y="5124450"/>
          <p14:tracePt t="43879" x="4749800" y="5124450"/>
          <p14:tracePt t="43888" x="4708525" y="5124450"/>
          <p14:tracePt t="43900" x="4648200" y="5132388"/>
          <p14:tracePt t="43904" x="4564063" y="5149850"/>
          <p14:tracePt t="43916" x="4486275" y="5167313"/>
          <p14:tracePt t="43918" x="4384675" y="5175250"/>
          <p14:tracePt t="43929" x="4283075" y="5192713"/>
          <p14:tracePt t="43938" x="4181475" y="5218113"/>
          <p14:tracePt t="43946" x="4070350" y="5243513"/>
          <p14:tracePt t="43954" x="3968750" y="5251450"/>
          <p14:tracePt t="43959" x="3849688" y="5276850"/>
          <p14:tracePt t="43968" x="3738563" y="5302250"/>
          <p14:tracePt t="43979" x="3619500" y="5319713"/>
          <p14:tracePt t="43984" x="3517900" y="5345113"/>
          <p14:tracePt t="43996" x="3416300" y="5370513"/>
          <p14:tracePt t="44001" x="3305175" y="5380038"/>
          <p14:tracePt t="44012" x="3221038" y="5380038"/>
          <p14:tracePt t="44020" x="3109913" y="5387975"/>
          <p14:tracePt t="44024" x="3025775" y="5387975"/>
          <p14:tracePt t="44034" x="2940050" y="5387975"/>
          <p14:tracePt t="44040" x="2846388" y="5387975"/>
          <p14:tracePt t="44051" x="2778125" y="5387975"/>
          <p14:tracePt t="44063" x="2719388" y="5387975"/>
          <p14:tracePt t="44064" x="2651125" y="5387975"/>
          <p14:tracePt t="44074" x="2608263" y="5387975"/>
          <p14:tracePt t="44080" x="2574925" y="5387975"/>
          <p14:tracePt t="44091" x="2541588" y="5387975"/>
          <p14:tracePt t="44101" x="2516188" y="5387975"/>
          <p14:tracePt t="44106" x="2473325" y="5387975"/>
          <p14:tracePt t="44118" x="2422525" y="5387975"/>
          <p14:tracePt t="44123" x="2379663" y="5387975"/>
          <p14:tracePt t="44134" x="2319338" y="5387975"/>
          <p14:tracePt t="44138" x="2303463" y="5387975"/>
          <p14:tracePt t="44151" x="2260600" y="5387975"/>
          <p14:tracePt t="44154" x="2217738" y="5387975"/>
          <p14:tracePt t="44164" x="2192338" y="5387975"/>
          <p14:tracePt t="44168" x="2166938" y="5387975"/>
          <p14:tracePt t="44179" x="2149475" y="5387975"/>
          <p14:tracePt t="44188" x="2133600" y="5387975"/>
          <p14:tracePt t="44196" x="2116138" y="5387975"/>
          <p14:tracePt t="44204" x="2116138" y="5395913"/>
          <p14:tracePt t="44271" x="2116138" y="5405438"/>
          <p14:tracePt t="44280" x="2116138" y="5413375"/>
          <p14:tracePt t="44284" x="2116138" y="5430838"/>
          <p14:tracePt t="44296" x="2149475" y="5456238"/>
          <p14:tracePt t="44304" x="2192338" y="5464175"/>
          <p14:tracePt t="44312" x="2227263" y="5514975"/>
          <p14:tracePt t="44320" x="2268538" y="5532438"/>
          <p14:tracePt t="44324" x="2303463" y="5549900"/>
          <p14:tracePt t="44336" x="2354263" y="5557838"/>
          <p14:tracePt t="44346" x="2438400" y="5591175"/>
          <p14:tracePt t="44352" x="2532063" y="5616575"/>
          <p14:tracePt t="44362" x="2617788" y="5651500"/>
          <p14:tracePt t="44368" x="2719388" y="5694363"/>
          <p14:tracePt t="44379" x="2838450" y="5727700"/>
          <p14:tracePt t="44384" x="2940050" y="5761038"/>
          <p14:tracePt t="44396" x="3025775" y="5788025"/>
          <p14:tracePt t="44403" x="3084513" y="5795963"/>
          <p14:tracePt t="44406" x="3094038" y="5803900"/>
          <p14:tracePt t="44418" x="3101975" y="5803900"/>
          <p14:tracePt t="44464" x="3109913" y="5813425"/>
          <p14:tracePt t="44472" x="3109913" y="5829300"/>
          <p14:tracePt t="44484" x="3109913" y="5838825"/>
          <p14:tracePt t="44488" x="3109913" y="5846763"/>
          <p14:tracePt t="44500" x="3101975" y="5897563"/>
          <p14:tracePt t="44502" x="3084513" y="5897563"/>
          <p14:tracePt t="44512" x="3051175" y="5940425"/>
          <p14:tracePt t="44522" x="3008313" y="5991225"/>
          <p14:tracePt t="44529" x="2990850" y="6008688"/>
          <p14:tracePt t="44538" x="2949575" y="6049963"/>
          <p14:tracePt t="44546" x="2897188" y="6076950"/>
          <p14:tracePt t="44554" x="2846388" y="6118225"/>
          <p14:tracePt t="44562" x="2795588" y="6153150"/>
          <p14:tracePt t="44568" x="2778125" y="6161088"/>
          <p14:tracePt t="44579" x="2736850" y="6178550"/>
          <p14:tracePt t="44585" x="2686050" y="6203950"/>
          <p14:tracePt t="44596" x="2651125" y="6221413"/>
          <p14:tracePt t="44604" x="2600325" y="6237288"/>
          <p14:tracePt t="44608" x="2557463" y="6254750"/>
          <p14:tracePt t="44618" x="2524125" y="6262688"/>
          <p14:tracePt t="44624" x="2473325" y="6272213"/>
          <p14:tracePt t="44635" x="2430463" y="6272213"/>
          <p14:tracePt t="44646" x="2422525" y="6272213"/>
          <p14:tracePt t="44650" x="2387600" y="6272213"/>
          <p14:tracePt t="44659" x="2379663" y="6272213"/>
          <p14:tracePt t="44664" x="2371725" y="6272213"/>
          <p14:tracePt t="44690" x="2362200" y="6272213"/>
          <p14:tracePt t="44751" x="2344738" y="6272213"/>
          <p14:tracePt t="45251" x="2328863" y="6272213"/>
          <p14:tracePt t="45274" x="2311400" y="6272213"/>
          <p14:tracePt t="45285" x="2293938" y="6272213"/>
          <p14:tracePt t="45296" x="2286000" y="6272213"/>
          <p14:tracePt t="45301" x="2278063" y="6272213"/>
          <p14:tracePt t="45313" x="2268538" y="6272213"/>
          <p14:tracePt t="45315" x="2260600" y="6272213"/>
          <p14:tracePt t="45324" x="2252663" y="6272213"/>
          <p14:tracePt t="45336" x="2243138" y="6272213"/>
          <p14:tracePt t="45401" x="2227263" y="6272213"/>
          <p14:tracePt t="45411" x="2217738" y="6272213"/>
          <p14:tracePt t="45418" x="2184400" y="6272213"/>
          <p14:tracePt t="45429" x="2174875" y="6272213"/>
          <p14:tracePt t="45436" x="2166938" y="6272213"/>
          <p14:tracePt t="45440" x="2159000" y="6272213"/>
          <p14:tracePt t="45453" x="2149475" y="6272213"/>
          <p14:tracePt t="45456" x="2141538" y="6272213"/>
          <p14:tracePt t="45468" x="2133600" y="6272213"/>
          <p14:tracePt t="45735" x="2192338" y="6280150"/>
          <p14:tracePt t="45745" x="2227263" y="6297613"/>
          <p14:tracePt t="45748" x="2278063" y="6305550"/>
          <p14:tracePt t="45759" x="2303463" y="6305550"/>
          <p14:tracePt t="45769" x="2336800" y="6313488"/>
          <p14:tracePt t="45774" x="2413000" y="6323013"/>
          <p14:tracePt t="45784" x="2498725" y="6323013"/>
          <p14:tracePt t="45788" x="2608263" y="6323013"/>
          <p14:tracePt t="45800" x="2736850" y="6323013"/>
          <p14:tracePt t="45808" x="2846388" y="6323013"/>
          <p14:tracePt t="45817" x="2974975" y="6323013"/>
          <p14:tracePt t="45824" x="3119438" y="6323013"/>
          <p14:tracePt t="45830" x="3211513" y="6323013"/>
          <p14:tracePt t="45840" x="3314700" y="6323013"/>
          <p14:tracePt t="45851" x="3390900" y="6323013"/>
          <p14:tracePt t="45855" x="3475038" y="6313488"/>
          <p14:tracePt t="45866" x="3517900" y="6313488"/>
          <p14:tracePt t="45879" x="3594100" y="6288088"/>
          <p14:tracePt t="45880" x="3636963" y="6280150"/>
          <p14:tracePt t="45890" x="3654425" y="6272213"/>
          <p14:tracePt t="45896" x="3662363" y="6272213"/>
          <p14:tracePt t="45904" x="3679825" y="6272213"/>
          <p14:tracePt t="45912" x="3687763" y="6272213"/>
          <p14:tracePt t="45920" x="3697288" y="6272213"/>
          <p14:tracePt t="45936" x="3713163" y="6262688"/>
          <p14:tracePt t="45946" x="3748088" y="6262688"/>
          <p14:tracePt t="45951" x="3773488" y="6262688"/>
          <p14:tracePt t="45962" x="3790950" y="6262688"/>
          <p14:tracePt t="45970" x="3841750" y="6262688"/>
          <p14:tracePt t="45979" x="3900488" y="6262688"/>
          <p14:tracePt t="45986" x="3986213" y="6254750"/>
          <p14:tracePt t="45991" x="4062413" y="6246813"/>
          <p14:tracePt t="46001" x="4146550" y="6221413"/>
          <p14:tracePt t="46013" x="4224338" y="6203950"/>
          <p14:tracePt t="46018" x="4300538" y="6194425"/>
          <p14:tracePt t="46029" x="4394200" y="6178550"/>
          <p14:tracePt t="46034" x="4521200" y="6178550"/>
          <p14:tracePt t="46046" x="4683125" y="6169025"/>
          <p14:tracePt t="46051" x="4860925" y="6127750"/>
          <p14:tracePt t="46056" x="5081588" y="6102350"/>
          <p14:tracePt t="46067" x="5302250" y="6059488"/>
          <p14:tracePt t="46072" x="5540375" y="5973763"/>
          <p14:tracePt t="46084" x="5745163" y="5922963"/>
          <p14:tracePt t="46096" x="6092825" y="5753100"/>
          <p14:tracePt t="46106" x="6203950" y="5694363"/>
          <p14:tracePt t="46112" x="6280150" y="5651500"/>
          <p14:tracePt t="46122" x="6313488" y="5608638"/>
          <p14:tracePt t="46134" x="6338888" y="5583238"/>
          <p14:tracePt t="46138" x="6365875" y="5557838"/>
          <p14:tracePt t="46150" x="6416675" y="5532438"/>
          <p14:tracePt t="46152" x="6442075" y="5507038"/>
          <p14:tracePt t="46162" x="6475413" y="5481638"/>
          <p14:tracePt t="46168" x="6510338" y="5464175"/>
          <p14:tracePt t="46179" x="6535738" y="5456238"/>
          <p14:tracePt t="46188" x="6569075" y="5438775"/>
          <p14:tracePt t="46196" x="6577013" y="5430838"/>
          <p14:tracePt t="46204" x="6594475" y="5421313"/>
          <p14:tracePt t="46209" x="6619875" y="5405438"/>
          <p14:tracePt t="46218" x="6619875" y="5395913"/>
          <p14:tracePt t="46229" x="6645275" y="5380038"/>
          <p14:tracePt t="46235" x="6654800" y="5380038"/>
          <p14:tracePt t="46246" x="6670675" y="5370513"/>
          <p14:tracePt t="46250" x="6696075" y="5362575"/>
          <p14:tracePt t="46258" x="6721475" y="5353050"/>
          <p14:tracePt t="46270" x="6764338" y="5353050"/>
          <p14:tracePt t="46274" x="6799263" y="5345113"/>
          <p14:tracePt t="46284" x="6840538" y="5345113"/>
          <p14:tracePt t="46288" x="6875463" y="5327650"/>
          <p14:tracePt t="46301" x="6900863" y="5319713"/>
          <p14:tracePt t="46309" x="6926263" y="5311775"/>
          <p14:tracePt t="46315" x="6969125" y="5302250"/>
          <p14:tracePt t="46324" x="7002463" y="5294313"/>
          <p14:tracePt t="46332" x="7027863" y="5286375"/>
          <p14:tracePt t="46341" x="7045325" y="5276850"/>
          <p14:tracePt t="46351" x="7061200" y="5276850"/>
          <p14:tracePt t="46362" x="7070725" y="5276850"/>
          <p14:tracePt t="46365" x="7078663" y="5276850"/>
          <p14:tracePt t="46379" x="7088188" y="5260975"/>
          <p14:tracePt t="46380" x="7129463" y="5243513"/>
          <p14:tracePt t="46390" x="7146925" y="5243513"/>
          <p14:tracePt t="46401" x="7172325" y="5243513"/>
          <p14:tracePt t="46416" x="7189788" y="5235575"/>
          <p14:tracePt t="46420" x="7215188" y="5226050"/>
          <p14:tracePt t="46430" x="7240588" y="5226050"/>
          <p14:tracePt t="46440" x="7248525" y="5226050"/>
          <p14:tracePt t="46451" x="7265988" y="5218113"/>
          <p14:tracePt t="46478" x="7265988" y="5200650"/>
          <p14:tracePt t="46484" x="7273925" y="5200650"/>
          <p14:tracePt t="46569" x="7248525" y="5200650"/>
          <p14:tracePt t="46581" x="7215188" y="5192713"/>
          <p14:tracePt t="46585" x="7180263" y="5183188"/>
          <p14:tracePt t="46597" x="7121525" y="5175250"/>
          <p14:tracePt t="46606" x="7061200" y="5175250"/>
          <p14:tracePt t="46612" x="7053263" y="5175250"/>
          <p14:tracePt t="46620" x="7010400" y="5175250"/>
          <p14:tracePt t="46629" x="6951663" y="5175250"/>
          <p14:tracePt t="46634" x="6865938" y="5175250"/>
          <p14:tracePt t="46646" x="6781800" y="5175250"/>
          <p14:tracePt t="46651" x="6705600" y="5167313"/>
          <p14:tracePt t="46662" x="6637338" y="5149850"/>
          <p14:tracePt t="46668" x="6577013" y="5149850"/>
          <p14:tracePt t="46679" x="6510338" y="5149850"/>
          <p14:tracePt t="46686" x="6457950" y="5149850"/>
          <p14:tracePt t="46690" x="6416675" y="5149850"/>
          <p14:tracePt t="46701" x="6373813" y="5149850"/>
          <p14:tracePt t="46706" x="6313488" y="5149850"/>
          <p14:tracePt t="46718" x="6272213" y="5149850"/>
          <p14:tracePt t="46729" x="6237288" y="5149850"/>
          <p14:tracePt t="46730" x="6194425" y="5141913"/>
          <p14:tracePt t="46740" x="6169025" y="5141913"/>
          <p14:tracePt t="46746" x="6143625" y="5132388"/>
          <p14:tracePt t="46756" x="6110288" y="5124450"/>
          <p14:tracePt t="46767" x="6076950" y="5124450"/>
          <p14:tracePt t="46772" x="6049963" y="5116513"/>
          <p14:tracePt t="46784" x="6016625" y="5106988"/>
          <p14:tracePt t="46786" x="5973763" y="5099050"/>
          <p14:tracePt t="46796" x="5897563" y="5081588"/>
          <p14:tracePt t="46806" x="5838825" y="5064125"/>
          <p14:tracePt t="46812" x="5770563" y="5056188"/>
          <p14:tracePt t="46822" x="5719763" y="5048250"/>
          <p14:tracePt t="46829" x="5676900" y="5038725"/>
          <p14:tracePt t="46836" x="5659438" y="5038725"/>
          <p14:tracePt t="46850" x="5651500" y="5038725"/>
          <p14:tracePt t="47019" x="5694363" y="5048250"/>
          <p14:tracePt t="47028" x="5719763" y="5056188"/>
          <p14:tracePt t="47039" x="5727700" y="5064125"/>
          <p14:tracePt t="47046" x="5753100" y="5064125"/>
          <p14:tracePt t="47054" x="5778500" y="5064125"/>
          <p14:tracePt t="47059" x="5803900" y="5064125"/>
          <p14:tracePt t="47068" x="5821363" y="5073650"/>
          <p14:tracePt t="47079" x="5889625" y="5081588"/>
          <p14:tracePt t="47084" x="5957888" y="5081588"/>
          <p14:tracePt t="47096" x="6049963" y="5099050"/>
          <p14:tracePt t="47101" x="6161088" y="5116513"/>
          <p14:tracePt t="47113" x="6262688" y="5124450"/>
          <p14:tracePt t="47120" x="6365875" y="5124450"/>
          <p14:tracePt t="47124" x="6432550" y="5124450"/>
          <p14:tracePt t="47134" x="6492875" y="5124450"/>
          <p14:tracePt t="47140" x="6535738" y="5124450"/>
          <p14:tracePt t="47151" x="6561138" y="5124450"/>
          <p14:tracePt t="47170" x="6569075" y="5124450"/>
          <p14:tracePt t="47297" x="6561138" y="5124450"/>
          <p14:tracePt t="47307" x="6551613" y="5124450"/>
          <p14:tracePt t="47322" x="6543675" y="5124450"/>
          <p14:tracePt t="47509" x="6535738" y="5124450"/>
          <p14:tracePt t="47519" x="6518275" y="5124450"/>
          <p14:tracePt t="47524" x="6510338" y="5124450"/>
          <p14:tracePt t="47534" x="6500813" y="5124450"/>
          <p14:tracePt t="47538" x="6492875" y="5124450"/>
          <p14:tracePt t="47549" x="6483350" y="5124450"/>
          <p14:tracePt t="47559" x="6467475" y="5124450"/>
          <p14:tracePt t="47654" x="6475413" y="5124450"/>
          <p14:tracePt t="47663" x="6500813" y="5124450"/>
          <p14:tracePt t="47670" x="6526213" y="5124450"/>
          <p14:tracePt t="47680" x="6569075" y="5124450"/>
          <p14:tracePt t="47686" x="6594475" y="5124450"/>
          <p14:tracePt t="47696" x="6627813" y="5124450"/>
          <p14:tracePt t="47702" x="6654800" y="5124450"/>
          <p14:tracePt t="47713" x="6713538" y="5124450"/>
          <p14:tracePt t="47720" x="6756400" y="5116513"/>
          <p14:tracePt t="47724" x="6772275" y="5116513"/>
          <p14:tracePt t="47735" x="6815138" y="5106988"/>
          <p14:tracePt t="47740" x="6858000" y="5106988"/>
          <p14:tracePt t="47751" x="6891338" y="5106988"/>
          <p14:tracePt t="47763" x="6934200" y="5106988"/>
          <p14:tracePt t="47765" x="6959600" y="5106988"/>
          <p14:tracePt t="47774" x="6969125" y="5106988"/>
          <p14:tracePt t="47780" x="6994525" y="5106988"/>
          <p14:tracePt t="47790" x="7027863" y="5106988"/>
          <p14:tracePt t="47801" x="7061200" y="5099050"/>
          <p14:tracePt t="47806" x="7104063" y="5099050"/>
          <p14:tracePt t="47818" x="7146925" y="5099050"/>
          <p14:tracePt t="47820" x="7172325" y="5099050"/>
          <p14:tracePt t="47830" x="7197725" y="5099050"/>
          <p14:tracePt t="47841" x="7223125" y="5099050"/>
          <p14:tracePt t="47846" x="7240588" y="5099050"/>
          <p14:tracePt t="47856" x="7248525" y="5099050"/>
          <p14:tracePt t="47863" x="7265988" y="5099050"/>
          <p14:tracePt t="47871" x="7291388" y="5099050"/>
          <p14:tracePt t="47880" x="7324725" y="5099050"/>
          <p14:tracePt t="47886" x="7350125" y="5091113"/>
          <p14:tracePt t="47897" x="7377113" y="5091113"/>
          <p14:tracePt t="47903" x="7402513" y="5091113"/>
          <p14:tracePt t="47912" x="7435850" y="5091113"/>
          <p14:tracePt t="47922" x="7461250" y="5091113"/>
          <p14:tracePt t="47929" x="7469188" y="5091113"/>
          <p14:tracePt t="47936" x="7486650" y="5091113"/>
          <p14:tracePt t="47946" x="7494588" y="5081588"/>
          <p14:tracePt t="48049" x="7461250" y="5081588"/>
          <p14:tracePt t="48058" x="7427913" y="5091113"/>
          <p14:tracePt t="48066" x="7410450" y="5091113"/>
          <p14:tracePt t="48074" x="7367588" y="5141913"/>
          <p14:tracePt t="48079" x="7316788" y="5157788"/>
          <p14:tracePt t="48088" x="7308850" y="5175250"/>
          <p14:tracePt t="48101" x="7273925" y="5200650"/>
          <p14:tracePt t="48104" x="7223125" y="5226050"/>
          <p14:tracePt t="48115" x="7172325" y="5268913"/>
          <p14:tracePt t="48120" x="7104063" y="5302250"/>
          <p14:tracePt t="48130" x="7045325" y="5345113"/>
          <p14:tracePt t="48140" x="6977063" y="5380038"/>
          <p14:tracePt t="48146" x="6934200" y="5405438"/>
          <p14:tracePt t="48154" x="6865938" y="5421313"/>
          <p14:tracePt t="48162" x="6824663" y="5446713"/>
          <p14:tracePt t="48170" x="6731000" y="5481638"/>
          <p14:tracePt t="48181" x="6670675" y="5507038"/>
          <p14:tracePt t="48184" x="6594475" y="5524500"/>
          <p14:tracePt t="48196" x="6535738" y="5532438"/>
          <p14:tracePt t="48201" x="6467475" y="5540375"/>
          <p14:tracePt t="48212" x="6365875" y="5549900"/>
          <p14:tracePt t="48220" x="6288088" y="5557838"/>
          <p14:tracePt t="48224" x="6203950" y="5583238"/>
          <p14:tracePt t="48234" x="6143625" y="5591175"/>
          <p14:tracePt t="48241" x="6092825" y="5600700"/>
          <p14:tracePt t="48251" x="6049963" y="5608638"/>
          <p14:tracePt t="48262" x="6016625" y="5616575"/>
          <p14:tracePt t="48268" x="5991225" y="5626100"/>
          <p14:tracePt t="48286" x="5973763" y="5626100"/>
          <p14:tracePt t="48296" x="5965825" y="5626100"/>
          <p14:tracePt t="48306" x="5948363" y="5626100"/>
          <p14:tracePt t="48313" x="5915025" y="5626100"/>
          <p14:tracePt t="48330" x="5889625" y="5626100"/>
          <p14:tracePt t="48337" x="5854700" y="5634038"/>
          <p14:tracePt t="48351" x="5838825" y="5641975"/>
          <p14:tracePt t="48362" x="5821363" y="5651500"/>
          <p14:tracePt t="48368" x="5803900" y="5659438"/>
          <p14:tracePt t="48384" x="5795963" y="5659438"/>
          <p14:tracePt t="48386" x="5770563" y="5668963"/>
          <p14:tracePt t="48403" x="5761038" y="5668963"/>
          <p14:tracePt t="48412" x="5745163" y="5668963"/>
          <p14:tracePt t="48429" x="5727700" y="5668963"/>
          <p14:tracePt t="48468" x="5719763" y="5668963"/>
          <p14:tracePt t="48635" x="5710238" y="5668963"/>
          <p14:tracePt t="48645" x="5694363" y="5676900"/>
          <p14:tracePt t="48658" x="5694363" y="5684838"/>
          <p14:tracePt t="48668" x="5694363" y="5694363"/>
          <p14:tracePt t="48684" x="5702300" y="5694363"/>
          <p14:tracePt t="48696" x="5710238" y="5702300"/>
          <p14:tracePt t="48701" x="5719763" y="5710238"/>
          <p14:tracePt t="48791" x="5727700" y="5710238"/>
          <p14:tracePt t="48797" x="5735638" y="5710238"/>
          <p14:tracePt t="48804" x="5745163" y="5710238"/>
          <p14:tracePt t="48812" x="5770563" y="5710238"/>
          <p14:tracePt t="48820" x="5778500" y="5710238"/>
          <p14:tracePt t="48830" x="5813425" y="5710238"/>
          <p14:tracePt t="48835" x="5829300" y="5710238"/>
          <p14:tracePt t="48851" x="5854700" y="5710238"/>
          <p14:tracePt t="48862" x="5880100" y="5710238"/>
          <p14:tracePt t="48881" x="5897563" y="5710238"/>
          <p14:tracePt t="48890" x="5922963" y="5710238"/>
          <p14:tracePt t="48901" x="5948363" y="5710238"/>
          <p14:tracePt t="48913" x="5957888" y="5710238"/>
          <p14:tracePt t="48919" x="5991225" y="5702300"/>
          <p14:tracePt t="48929" x="6008688" y="5702300"/>
          <p14:tracePt t="48931" x="6042025" y="5694363"/>
          <p14:tracePt t="48946" x="6059488" y="5676900"/>
          <p14:tracePt t="48952" x="6084888" y="5676900"/>
          <p14:tracePt t="48956" x="6092825" y="5676900"/>
          <p14:tracePt t="48967" x="6110288" y="5668963"/>
          <p14:tracePt t="48972" x="6135688" y="5668963"/>
          <p14:tracePt t="48984" x="6169025" y="5668963"/>
          <p14:tracePt t="48996" x="6203950" y="5668963"/>
          <p14:tracePt t="49006" x="6221413" y="5668963"/>
          <p14:tracePt t="49012" x="6246813" y="5668963"/>
          <p14:tracePt t="49022" x="6262688" y="5668963"/>
          <p14:tracePt t="49034" x="6272213" y="5668963"/>
          <p14:tracePt t="49036" x="6288088" y="5668963"/>
          <p14:tracePt t="49053" x="6297613" y="5668963"/>
          <p14:tracePt t="49441" x="6313488" y="5668963"/>
          <p14:tracePt t="49451" x="6323013" y="5668963"/>
          <p14:tracePt t="49462" x="6330950" y="5668963"/>
          <p14:tracePt t="49468" x="6338888" y="5668963"/>
          <p14:tracePt t="49479" x="6348413" y="5668963"/>
          <p14:tracePt t="49553" x="6348413" y="5676900"/>
          <p14:tracePt t="49562" x="6348413" y="5684838"/>
          <p14:tracePt t="49566" x="6348413" y="5694363"/>
          <p14:tracePt t="49579" x="6348413" y="5727700"/>
          <p14:tracePt t="49584" x="6323013" y="5761038"/>
          <p14:tracePt t="49596" x="6313488" y="5778500"/>
          <p14:tracePt t="49602" x="6305550" y="5795963"/>
          <p14:tracePt t="49606" x="6272213" y="5838825"/>
          <p14:tracePt t="49619" x="6229350" y="5889625"/>
          <p14:tracePt t="49623" x="6211888" y="5915025"/>
          <p14:tracePt t="49634" x="6186488" y="5957888"/>
          <p14:tracePt t="49646" x="6161088" y="6008688"/>
          <p14:tracePt t="49650" x="6127750" y="6059488"/>
          <p14:tracePt t="49658" x="6084888" y="6118225"/>
          <p14:tracePt t="49662" x="6067425" y="6143625"/>
          <p14:tracePt t="49672" x="6042025" y="6169025"/>
          <p14:tracePt t="49684" x="6016625" y="6211888"/>
          <p14:tracePt t="49688" x="5999163" y="6229350"/>
          <p14:tracePt t="49701" x="5965825" y="6280150"/>
          <p14:tracePt t="49702" x="5940425" y="6297613"/>
          <p14:tracePt t="49712" x="5915025" y="6323013"/>
          <p14:tracePt t="49723" x="5905500" y="6330950"/>
          <p14:tracePt t="49729" x="5897563" y="6348413"/>
          <p14:tracePt t="49738" x="5880100" y="6365875"/>
          <p14:tracePt t="49746" x="5872163" y="6373813"/>
          <p14:tracePt t="49765" x="5864225" y="6399213"/>
          <p14:tracePt t="49788" x="5846763" y="6407150"/>
          <p14:tracePt t="50083" x="5846763" y="6416675"/>
          <p14:tracePt t="50102" x="5854700" y="6416675"/>
          <p14:tracePt t="50113" x="5872163" y="6416675"/>
          <p14:tracePt t="50127" x="5889625" y="6416675"/>
          <p14:tracePt t="50133" x="5905500" y="6407150"/>
          <p14:tracePt t="50146" x="5922963" y="6399213"/>
          <p14:tracePt t="50152" x="5957888" y="6391275"/>
          <p14:tracePt t="50156" x="5983288" y="6391275"/>
          <p14:tracePt t="50167" x="5999163" y="6391275"/>
          <p14:tracePt t="50172" x="6016625" y="6381750"/>
          <p14:tracePt t="50184" x="6042025" y="6373813"/>
          <p14:tracePt t="50196" x="6084888" y="6365875"/>
          <p14:tracePt t="50201" x="6092825" y="6365875"/>
          <p14:tracePt t="50206" x="6110288" y="6365875"/>
          <p14:tracePt t="50213" x="6127750" y="6356350"/>
          <p14:tracePt t="50222" x="6135688" y="6338888"/>
          <p14:tracePt t="50234" x="6143625" y="6338888"/>
          <p14:tracePt t="50246" x="6153150" y="6330950"/>
          <p14:tracePt t="50251" x="6178550" y="6323013"/>
          <p14:tracePt t="50258" x="6203950" y="6323013"/>
          <p14:tracePt t="50269" x="6211888" y="6323013"/>
          <p14:tracePt t="50274" x="6237288" y="6323013"/>
          <p14:tracePt t="50284" x="6246813" y="6323013"/>
          <p14:tracePt t="50290" x="6254750" y="6323013"/>
          <p14:tracePt t="50301" x="6280150" y="6323013"/>
          <p14:tracePt t="50313" x="6305550" y="6323013"/>
          <p14:tracePt t="50314" x="6323013" y="6323013"/>
          <p14:tracePt t="50324" x="6338888" y="6323013"/>
          <p14:tracePt t="50329" x="6348413" y="6323013"/>
          <p14:tracePt t="50340" x="6365875" y="6323013"/>
          <p14:tracePt t="50351" x="6373813" y="6323013"/>
          <p14:tracePt t="50354" x="6407150" y="6323013"/>
          <p14:tracePt t="50366" x="6416675" y="6323013"/>
          <p14:tracePt t="50380" x="6424613" y="6323013"/>
          <p14:tracePt t="50436" x="6432550" y="6323013"/>
          <p14:tracePt t="50446" x="6442075" y="6323013"/>
          <p14:tracePt t="50456" x="6457950" y="6323013"/>
          <p14:tracePt t="50463" x="6467475" y="6323013"/>
          <p14:tracePt t="50470" x="6475413" y="6323013"/>
          <p14:tracePt t="50479" x="6483350" y="6323013"/>
          <p14:tracePt t="50486" x="6492875" y="6323013"/>
          <p14:tracePt t="50496" x="6500813" y="6323013"/>
          <p14:tracePt t="50506" x="6510338" y="6323013"/>
          <p14:tracePt t="50518" x="6518275" y="6323013"/>
          <p14:tracePt t="50536" x="6526213" y="6323013"/>
          <p14:tracePt t="51163" x="6518275" y="6323013"/>
          <p14:tracePt t="51172" x="6510338" y="6323013"/>
          <p14:tracePt t="51198" x="6500813" y="6323013"/>
          <p14:tracePt t="51343" x="6510338" y="6323013"/>
          <p14:tracePt t="51353" x="6518275" y="6323013"/>
          <p14:tracePt t="51364" x="6526213" y="6323013"/>
          <p14:tracePt t="51369" x="6543675" y="6323013"/>
          <p14:tracePt t="51379" x="6551613" y="6323013"/>
          <p14:tracePt t="51384" x="6561138" y="6323013"/>
          <p14:tracePt t="51396" x="6569075" y="6323013"/>
          <p14:tracePt t="51418" x="6577013" y="6323013"/>
          <p14:tracePt t="51429" x="6594475" y="6323013"/>
          <p14:tracePt t="51439" x="6602413" y="6323013"/>
          <p14:tracePt t="51451" x="6619875" y="6323013"/>
          <p14:tracePt t="51466" x="6637338" y="6323013"/>
          <p14:tracePt t="51480" x="6645275" y="6323013"/>
          <p14:tracePt t="51531" x="6662738" y="6323013"/>
          <p14:tracePt t="51536" x="6670675" y="6323013"/>
          <p14:tracePt t="51546" x="6680200" y="6323013"/>
          <p14:tracePt t="51554" x="6696075" y="6323013"/>
          <p14:tracePt t="51563" x="6705600" y="6323013"/>
          <p14:tracePt t="51570" x="6713538" y="6323013"/>
          <p14:tracePt t="51574" x="6721475" y="6323013"/>
          <p14:tracePt t="51599" x="6731000" y="6323013"/>
          <p14:tracePt t="51604" x="6746875" y="6323013"/>
          <p14:tracePt t="51609" x="6772275" y="6297613"/>
          <p14:tracePt t="51625" x="6789738" y="6297613"/>
          <p14:tracePt t="51636" x="6799263" y="6297613"/>
          <p14:tracePt t="51646" x="6815138" y="6297613"/>
          <p14:tracePt t="51650" x="6832600" y="6297613"/>
          <p14:tracePt t="51668" x="6840538" y="6297613"/>
          <p14:tracePt t="51681" x="6850063" y="6297613"/>
          <p14:tracePt t="51701" x="6858000" y="6297613"/>
          <p14:tracePt t="51717" x="6865938" y="6280150"/>
          <p14:tracePt t="51731" x="6875463" y="6280150"/>
          <p14:tracePt t="51751" x="6891338" y="6272213"/>
          <p14:tracePt t="51762" x="6900863" y="6272213"/>
          <p14:tracePt t="51770" x="6908800" y="6272213"/>
          <p14:tracePt t="51787" x="6916738" y="6272213"/>
          <p14:tracePt t="51790" x="6926263" y="6272213"/>
          <p14:tracePt t="51802" x="6943725" y="6262688"/>
          <p14:tracePt t="51813" x="6951663" y="6262688"/>
          <p14:tracePt t="51822" x="6959600" y="6262688"/>
          <p14:tracePt t="51830" x="6959600" y="6254750"/>
          <p14:tracePt t="51836" x="6969125" y="6254750"/>
          <p14:tracePt t="51846" x="6977063" y="6254750"/>
          <p14:tracePt t="52277" x="6969125" y="6254750"/>
          <p14:tracePt t="52281" x="6959600" y="6254750"/>
          <p14:tracePt t="52296" x="6943725" y="6262688"/>
          <p14:tracePt t="52306" x="6934200" y="6262688"/>
          <p14:tracePt t="52318" x="6916738" y="6272213"/>
          <p14:tracePt t="52320" x="6891338" y="6272213"/>
          <p14:tracePt t="52330" x="6883400" y="6280150"/>
          <p14:tracePt t="52336" x="6875463" y="6280150"/>
          <p14:tracePt t="52346" x="6865938" y="6288088"/>
          <p14:tracePt t="52356" x="6858000" y="6288088"/>
          <p14:tracePt t="52963" x="6858000" y="6297613"/>
          <p14:tracePt t="52986" x="6883400" y="6297613"/>
          <p14:tracePt t="52998" x="6908800" y="6297613"/>
          <p14:tracePt t="53004" x="6934200" y="6297613"/>
          <p14:tracePt t="53012" x="6959600" y="6297613"/>
          <p14:tracePt t="53022" x="6969125" y="6297613"/>
          <p14:tracePt t="53029" x="6985000" y="6297613"/>
          <p14:tracePt t="53046" x="6994525" y="6297613"/>
          <p14:tracePt t="53073" x="7002463" y="6297613"/>
          <p14:tracePt t="53079" x="7010400" y="6297613"/>
          <p14:tracePt t="53086" x="7027863" y="6297613"/>
          <p14:tracePt t="53101" x="7035800" y="6297613"/>
          <p14:tracePt t="53102" x="7045325" y="6297613"/>
          <p14:tracePt t="53112" x="7070725" y="6297613"/>
          <p14:tracePt t="53118" x="7096125" y="6297613"/>
          <p14:tracePt t="53129" x="7104063" y="6297613"/>
          <p14:tracePt t="53138" x="7121525" y="6297613"/>
          <p14:tracePt t="53146" x="7129463" y="6297613"/>
          <p14:tracePt t="53159" x="7146925" y="6297613"/>
          <p14:tracePt t="53168" x="7154863" y="6297613"/>
          <p14:tracePt t="53179" x="7164388" y="6297613"/>
          <p14:tracePt t="53184" x="7180263" y="6297613"/>
          <p14:tracePt t="53196" x="7197725" y="6297613"/>
          <p14:tracePt t="53201" x="7205663" y="6297613"/>
          <p14:tracePt t="53208" x="7223125" y="6297613"/>
          <p14:tracePt t="53218" x="7232650" y="6297613"/>
          <p14:tracePt t="53229" x="7240588" y="6297613"/>
          <p14:tracePt t="53246" x="7248525" y="6297613"/>
          <p14:tracePt t="53265" x="7265988" y="6297613"/>
          <p14:tracePt t="53274" x="7273925" y="6297613"/>
          <p14:tracePt t="53299" x="7283450" y="6297613"/>
          <p14:tracePt t="53312" x="7291388" y="6297613"/>
          <p14:tracePt t="53340" x="7299325" y="6297613"/>
          <p14:tracePt t="53346" x="7308850" y="6288088"/>
          <p14:tracePt t="53354" x="7316788" y="6288088"/>
          <p14:tracePt t="53366" x="7334250" y="6280150"/>
          <p14:tracePt t="53370" x="7342188" y="6280150"/>
          <p14:tracePt t="53384" x="7350125" y="6272213"/>
          <p14:tracePt t="53396" x="7359650" y="6272213"/>
          <p14:tracePt t="53404" x="7367588" y="6272213"/>
          <p14:tracePt t="53412" x="7385050" y="6262688"/>
          <p14:tracePt t="53420" x="7410450" y="6254750"/>
          <p14:tracePt t="53429" x="7418388" y="6254750"/>
          <p14:tracePt t="53446" x="7435850" y="6254750"/>
          <p14:tracePt t="53451" x="7435850" y="6246813"/>
          <p14:tracePt t="54959" x="7443788" y="6246813"/>
          <p14:tracePt t="54969" x="7443788" y="6229350"/>
          <p14:tracePt t="54979" x="7410450" y="6211888"/>
          <p14:tracePt t="54985" x="7367588" y="6153150"/>
          <p14:tracePt t="54996" x="7359650" y="6118225"/>
          <p14:tracePt t="55001" x="7359650" y="6092825"/>
          <p14:tracePt t="55008" x="7359650" y="6084888"/>
          <p14:tracePt t="55018" x="7359650" y="6059488"/>
          <p14:tracePt t="55024" x="7359650" y="6016625"/>
          <p14:tracePt t="55034" x="7359650" y="5983288"/>
          <p14:tracePt t="55038" x="7359650" y="5965825"/>
          <p14:tracePt t="55051" x="7359650" y="5957888"/>
          <p14:tracePt t="55207" x="7350125" y="5948363"/>
          <p14:tracePt t="55216" x="7350125" y="5940425"/>
          <p14:tracePt t="55221" x="7350125" y="5932488"/>
          <p14:tracePt t="55230" x="7342188" y="5905500"/>
          <p14:tracePt t="55240" x="7342188" y="5897563"/>
          <p14:tracePt t="55252" x="7342188" y="5889625"/>
          <p14:tracePt t="55256" x="7342188" y="5880100"/>
          <p14:tracePt t="55267" x="7334250" y="5872163"/>
          <p14:tracePt t="55279" x="7334250" y="5854700"/>
          <p14:tracePt t="55290" x="7334250" y="5846763"/>
          <p14:tracePt t="55322" x="7324725" y="5829300"/>
          <p14:tracePt t="55329" x="7316788" y="5829300"/>
          <p14:tracePt t="55346" x="7308850" y="5829300"/>
          <p14:tracePt t="55363" x="7299325" y="5821363"/>
          <p14:tracePt t="55372" x="7291388" y="5821363"/>
          <p14:tracePt t="55384" x="7283450" y="5821363"/>
          <p14:tracePt t="55396" x="7283450" y="5813425"/>
          <p14:tracePt t="56225" x="7273925" y="5803900"/>
          <p14:tracePt t="56232" x="7265988" y="5795963"/>
          <p14:tracePt t="56241" x="7265988" y="5788025"/>
          <p14:tracePt t="56246" x="7258050" y="5788025"/>
          <p14:tracePt t="56254" x="7248525" y="5778500"/>
          <p14:tracePt t="56265" x="7240588" y="5770563"/>
          <p14:tracePt t="56281" x="7223125" y="5770563"/>
          <p14:tracePt t="56290" x="7215188" y="5761038"/>
          <p14:tracePt t="56301" x="7215188" y="5753100"/>
          <p14:tracePt t="56304" x="7215188" y="5745163"/>
          <p14:tracePt t="56345" x="7205663" y="5735638"/>
          <p14:tracePt t="56675" x="7205663" y="5727700"/>
          <p14:tracePt t="56683" x="7205663" y="5719763"/>
          <p14:tracePt t="56696" x="7215188" y="5710238"/>
          <p14:tracePt t="56718" x="7215188" y="5694363"/>
          <p14:tracePt t="56734" x="7223125" y="5684838"/>
          <p14:tracePt t="58641" x="7232650" y="5684838"/>
          <p14:tracePt t="58651" x="7240588" y="5684838"/>
          <p14:tracePt t="58657" x="7248525" y="5684838"/>
          <p14:tracePt t="58670" x="7265988" y="5676900"/>
          <p14:tracePt t="58671" x="7273925" y="5668963"/>
          <p14:tracePt t="58680" x="7299325" y="5651500"/>
          <p14:tracePt t="58690" x="7308850" y="5634038"/>
          <p14:tracePt t="58696" x="7324725" y="5634038"/>
          <p14:tracePt t="58706" x="7334250" y="5626100"/>
          <p14:tracePt t="58740" x="7342188" y="5626100"/>
          <p14:tracePt t="58757" x="7342188" y="5616575"/>
          <p14:tracePt t="60023" x="7342188" y="5608638"/>
          <p14:tracePt t="60029" x="7308850" y="5600700"/>
          <p14:tracePt t="60038" x="7258050" y="5583238"/>
          <p14:tracePt t="60050" x="7215188" y="5575300"/>
          <p14:tracePt t="60052" x="7146925" y="5557838"/>
          <p14:tracePt t="60062" x="7121525" y="5557838"/>
          <p14:tracePt t="60068" x="7078663" y="5549900"/>
          <p14:tracePt t="60079" x="7035800" y="5514975"/>
          <p14:tracePt t="60088" x="6977063" y="5472113"/>
          <p14:tracePt t="60096" x="6908800" y="5421313"/>
          <p14:tracePt t="60102" x="6789738" y="5337175"/>
          <p14:tracePt t="60109" x="6662738" y="5226050"/>
          <p14:tracePt t="60118" x="6475413" y="5048250"/>
          <p14:tracePt t="60129" x="6237288" y="4860925"/>
          <p14:tracePt t="60134" x="5965825" y="4648200"/>
          <p14:tracePt t="60146" x="5616575" y="4394200"/>
          <p14:tracePt t="60150" x="5268913" y="4121150"/>
          <p14:tracePt t="60158" x="4894263" y="3892550"/>
          <p14:tracePt t="60168" x="4546600" y="3654425"/>
          <p14:tracePt t="60174" x="4265613" y="3475038"/>
          <p14:tracePt t="60184" x="4002088" y="3305175"/>
          <p14:tracePt t="60188" x="3832225" y="3203575"/>
          <p14:tracePt t="60201" x="3671888" y="3109913"/>
          <p14:tracePt t="60209" x="3527425" y="3033713"/>
          <p14:tracePt t="60216" x="3390900" y="2957513"/>
          <p14:tracePt t="60224" x="3271838" y="2897188"/>
          <p14:tracePt t="60229" x="3186113" y="2863850"/>
          <p14:tracePt t="60239" x="3094038" y="2830513"/>
          <p14:tracePt t="60250" x="3008313" y="2795588"/>
          <p14:tracePt t="60254" x="2932113" y="2787650"/>
          <p14:tracePt t="60266" x="2863850" y="2778125"/>
          <p14:tracePt t="60270" x="2770188" y="2770188"/>
          <p14:tracePt t="60280" x="2701925" y="2762250"/>
          <p14:tracePt t="60290" x="2608263" y="2744788"/>
          <p14:tracePt t="60296" x="2541588" y="2736850"/>
          <p14:tracePt t="60304" x="2481263" y="2736850"/>
          <p14:tracePt t="60313" x="2422525" y="2727325"/>
          <p14:tracePt t="60320" x="2362200" y="2701925"/>
          <p14:tracePt t="60330" x="2303463" y="2693988"/>
          <p14:tracePt t="60334" x="2227263" y="2676525"/>
          <p14:tracePt t="60346" x="2159000" y="2668588"/>
          <p14:tracePt t="60351" x="2090738" y="2651125"/>
          <p14:tracePt t="60362" x="2047875" y="2643188"/>
          <p14:tracePt t="60370" x="2014538" y="2633663"/>
          <p14:tracePt t="60379" x="1979613" y="2633663"/>
          <p14:tracePt t="60390" x="1963738" y="2633663"/>
          <p14:tracePt t="60411" x="1946275" y="2633663"/>
          <p14:tracePt t="60418" x="1938338" y="2633663"/>
          <p14:tracePt t="60430" x="1920875" y="2633663"/>
          <p14:tracePt t="60440" x="1878013" y="2633663"/>
          <p14:tracePt t="60451" x="1852613" y="2617788"/>
          <p14:tracePt t="60456" x="1835150" y="2617788"/>
          <p14:tracePt t="60468" x="1809750" y="2617788"/>
          <p14:tracePt t="60472" x="1776413" y="2617788"/>
          <p14:tracePt t="60484" x="1751013" y="2608263"/>
          <p14:tracePt t="60496" x="1682750" y="2600325"/>
          <p14:tracePt t="60506" x="1657350" y="2592388"/>
          <p14:tracePt t="60512" x="1639888" y="2574925"/>
          <p14:tracePt t="60522" x="1606550" y="2566988"/>
          <p14:tracePt t="60534" x="1571625" y="2557463"/>
          <p14:tracePt t="60536" x="1555750" y="2557463"/>
          <p14:tracePt t="60546" x="1504950" y="2549525"/>
          <p14:tracePt t="60552" x="1477963" y="2541588"/>
          <p14:tracePt t="60563" x="1452563" y="2532063"/>
          <p14:tracePt t="60572" x="1419225" y="2524125"/>
          <p14:tracePt t="60675" x="1436688" y="2524125"/>
          <p14:tracePt t="60678" x="1477963" y="2524125"/>
          <p14:tracePt t="60688" x="1512888" y="2524125"/>
          <p14:tracePt t="60696" x="1563688" y="2532063"/>
          <p14:tracePt t="60702" x="1674813" y="2566988"/>
          <p14:tracePt t="60712" x="1758950" y="2600325"/>
          <p14:tracePt t="60718" x="1860550" y="2625725"/>
          <p14:tracePt t="60729" x="1963738" y="2660650"/>
          <p14:tracePt t="60734" x="2065338" y="2686050"/>
          <p14:tracePt t="60746" x="2166938" y="2693988"/>
          <p14:tracePt t="60754" x="2227263" y="2701925"/>
          <p14:tracePt t="60759" x="2268538" y="2711450"/>
          <p14:tracePt t="60768" x="2303463" y="2711450"/>
          <p14:tracePt t="60774" x="2344738" y="2711450"/>
          <p14:tracePt t="60784" x="2379663" y="2711450"/>
          <p14:tracePt t="60796" x="2397125" y="2711450"/>
          <p14:tracePt t="60802" x="2422525" y="2711450"/>
          <p14:tracePt t="60812" x="2438400" y="2711450"/>
          <p14:tracePt t="60815" x="2447925" y="2711450"/>
          <p14:tracePt t="60941" x="2438400" y="2719388"/>
          <p14:tracePt t="60951" x="2413000" y="2719388"/>
          <p14:tracePt t="60962" x="2397125" y="2719388"/>
          <p14:tracePt t="60979" x="2371725" y="2719388"/>
          <p14:tracePt t="60980" x="2336800" y="2719388"/>
          <p14:tracePt t="60990" x="2328863" y="2719388"/>
          <p14:tracePt t="61001" x="2311400" y="2719388"/>
          <p14:tracePt t="61017" x="2293938" y="2719388"/>
          <p14:tracePt t="61411" x="2286000" y="2719388"/>
          <p14:tracePt t="61421" x="2260600" y="2719388"/>
          <p14:tracePt t="61424" x="2235200" y="2719388"/>
          <p14:tracePt t="61434" x="2217738" y="2719388"/>
          <p14:tracePt t="61446" x="2200275" y="2719388"/>
          <p14:tracePt t="61451" x="2174875" y="2719388"/>
          <p14:tracePt t="61463" x="2166938" y="2719388"/>
          <p14:tracePt t="61466" x="2149475" y="2719388"/>
          <p14:tracePt t="61474" x="2116138" y="2719388"/>
          <p14:tracePt t="61490" x="2108200" y="2719388"/>
          <p14:tracePt t="61601" x="2124075" y="2719388"/>
          <p14:tracePt t="61608" x="2149475" y="2736850"/>
          <p14:tracePt t="61617" x="2166938" y="2744788"/>
          <p14:tracePt t="61622" x="2192338" y="2752725"/>
          <p14:tracePt t="61634" x="2209800" y="2762250"/>
          <p14:tracePt t="61646" x="2235200" y="2762250"/>
          <p14:tracePt t="61779" x="2217738" y="2762250"/>
          <p14:tracePt t="61788" x="2200275" y="2762250"/>
          <p14:tracePt t="61795" x="2184400" y="2762250"/>
          <p14:tracePt t="61803" x="2166938" y="2762250"/>
          <p14:tracePt t="61809" x="2159000" y="2762250"/>
          <p14:tracePt t="61829" x="2149475" y="2762250"/>
          <p14:tracePt t="61835" x="2133600" y="2762250"/>
          <p14:tracePt t="61851" x="2116138" y="2762250"/>
          <p14:tracePt t="61859" x="2108200" y="2762250"/>
          <p14:tracePt t="61879" x="2090738" y="2762250"/>
          <p14:tracePt t="61885" x="2082800" y="2762250"/>
          <p14:tracePt t="61896" x="2065338" y="2762250"/>
          <p14:tracePt t="61904" x="2039938" y="2762250"/>
          <p14:tracePt t="61916" x="2030413" y="2762250"/>
          <p14:tracePt t="62091" x="2022475" y="2762250"/>
          <p14:tracePt t="62101" x="2014538" y="2762250"/>
          <p14:tracePt t="62106" x="1997075" y="2762250"/>
          <p14:tracePt t="62118" x="1971675" y="2752725"/>
          <p14:tracePt t="62129" x="1928813" y="2736850"/>
          <p14:tracePt t="62130" x="1903413" y="2736850"/>
          <p14:tracePt t="62140" x="1870075" y="2711450"/>
          <p14:tracePt t="62146" x="1844675" y="2693988"/>
          <p14:tracePt t="62156" x="1819275" y="2676525"/>
          <p14:tracePt t="62168" x="1819275" y="2668588"/>
          <p14:tracePt t="62170" x="1819275" y="2660650"/>
          <p14:tracePt t="62180" x="1809750" y="2660650"/>
          <p14:tracePt t="62186" x="1801813" y="2660650"/>
          <p14:tracePt t="62202" x="1793875" y="2660650"/>
          <p14:tracePt t="62212" x="1784350" y="2651125"/>
          <p14:tracePt t="62222" x="1776413" y="2651125"/>
          <p14:tracePt t="62247" x="1776413" y="2643188"/>
          <p14:tracePt t="62485" x="1776413" y="2625725"/>
          <p14:tracePt t="62495" x="1776413" y="2617788"/>
          <p14:tracePt t="62516" x="1784350" y="2617788"/>
          <p14:tracePt t="62524" x="1793875" y="2617788"/>
          <p14:tracePt t="62529" x="1801813" y="2617788"/>
          <p14:tracePt t="62538" x="1819275" y="2617788"/>
          <p14:tracePt t="62546" x="1835150" y="2617788"/>
          <p14:tracePt t="62554" x="1870075" y="2617788"/>
          <p14:tracePt t="62565" x="1903413" y="2617788"/>
          <p14:tracePt t="62570" x="1938338" y="2617788"/>
          <p14:tracePt t="62580" x="1963738" y="2617788"/>
          <p14:tracePt t="62584" x="1997075" y="2617788"/>
          <p14:tracePt t="62596" x="2047875" y="2617788"/>
          <p14:tracePt t="62604" x="2090738" y="2617788"/>
          <p14:tracePt t="62612" x="2116138" y="2617788"/>
          <p14:tracePt t="62620" x="2159000" y="2617788"/>
          <p14:tracePt t="62624" x="2200275" y="2617788"/>
          <p14:tracePt t="62634" x="2260600" y="2617788"/>
          <p14:tracePt t="62646" x="2293938" y="2617788"/>
          <p14:tracePt t="62651" x="2328863" y="2617788"/>
          <p14:tracePt t="62662" x="2344738" y="2617788"/>
          <p14:tracePt t="62667" x="2362200" y="2617788"/>
          <p14:tracePt t="62674" x="2387600" y="2608263"/>
          <p14:tracePt t="62686" x="2387600" y="2600325"/>
          <p14:tracePt t="62690" x="2405063" y="2600325"/>
          <p14:tracePt t="62701" x="2422525" y="2600325"/>
          <p14:tracePt t="62706" x="2438400" y="2592388"/>
          <p14:tracePt t="62718" x="2455863" y="2582863"/>
          <p14:tracePt t="62729" x="2463800" y="2582863"/>
          <p14:tracePt t="62746" x="2489200" y="2566988"/>
          <p14:tracePt t="62772" x="2498725" y="2557463"/>
          <p14:tracePt t="62786" x="2506663" y="2557463"/>
          <p14:tracePt t="62796" x="2516188" y="2549525"/>
          <p14:tracePt t="62801" x="2524125" y="2549525"/>
          <p14:tracePt t="62812" x="2541588" y="2549525"/>
          <p14:tracePt t="62822" x="2549525" y="2549525"/>
          <p14:tracePt t="62829" x="2557463" y="2549525"/>
          <p14:tracePt t="62836" x="2566988" y="2549525"/>
          <p14:tracePt t="62846" x="2574925" y="2549525"/>
          <p14:tracePt t="62862" x="2592388" y="2541588"/>
          <p14:tracePt t="62879" x="2608263" y="2541588"/>
          <p14:tracePt t="62886" x="2617788" y="2541588"/>
          <p14:tracePt t="62896" x="2651125" y="2541588"/>
          <p14:tracePt t="62903" x="2686050" y="2541588"/>
          <p14:tracePt t="62912" x="2727325" y="2541588"/>
          <p14:tracePt t="62922" x="2752725" y="2541588"/>
          <p14:tracePt t="62929" x="2795588" y="2541588"/>
          <p14:tracePt t="62938" x="2838450" y="2541588"/>
          <p14:tracePt t="62946" x="2897188" y="2541588"/>
          <p14:tracePt t="62952" x="2949575" y="2541588"/>
          <p14:tracePt t="62963" x="3000375" y="2541588"/>
          <p14:tracePt t="62968" x="3025775" y="2541588"/>
          <p14:tracePt t="62979" x="3059113" y="2541588"/>
          <p14:tracePt t="62984" x="3094038" y="2541588"/>
          <p14:tracePt t="62996" x="3101975" y="2541588"/>
          <p14:tracePt t="63002" x="3119438" y="2541588"/>
          <p14:tracePt t="63008" x="3127375" y="2541588"/>
          <p14:tracePt t="63019" x="3144838" y="2541588"/>
          <p14:tracePt t="63024" x="3170238" y="2541588"/>
          <p14:tracePt t="63034" x="3195638" y="2541588"/>
          <p14:tracePt t="63046" x="3228975" y="2541588"/>
          <p14:tracePt t="63051" x="3263900" y="2541588"/>
          <p14:tracePt t="63058" x="3297238" y="2541588"/>
          <p14:tracePt t="63066" x="3330575" y="2541588"/>
          <p14:tracePt t="63074" x="3348038" y="2549525"/>
          <p14:tracePt t="63084" x="3355975" y="2549525"/>
          <p14:tracePt t="63096" x="3365500" y="2549525"/>
          <p14:tracePt t="63116" x="3373438" y="2549525"/>
          <p14:tracePt t="63124" x="3382963" y="2549525"/>
          <p14:tracePt t="63134" x="3390900" y="2557463"/>
          <p14:tracePt t="63146" x="3433763" y="2557463"/>
          <p14:tracePt t="63151" x="3459163" y="2566988"/>
          <p14:tracePt t="63162" x="3484563" y="2574925"/>
          <p14:tracePt t="63165" x="3509963" y="2582863"/>
          <p14:tracePt t="63174" x="3527425" y="2582863"/>
          <p14:tracePt t="63186" x="3552825" y="2592388"/>
          <p14:tracePt t="63191" x="3560763" y="2592388"/>
          <p14:tracePt t="63206" x="3568700" y="2600325"/>
          <p14:tracePt t="63257" x="3578225" y="2600325"/>
          <p14:tracePt t="63266" x="3586163" y="2600325"/>
          <p14:tracePt t="63284" x="3603625" y="2600325"/>
          <p14:tracePt t="63296" x="3611563" y="2600325"/>
          <p14:tracePt t="63307" x="3619500" y="2600325"/>
          <p14:tracePt t="63318" x="3629025" y="2600325"/>
          <p14:tracePt t="63334" x="3662363" y="2600325"/>
          <p14:tracePt t="63346" x="3705225" y="2600325"/>
          <p14:tracePt t="63356" x="3722688" y="2600325"/>
          <p14:tracePt t="63368" x="3730625" y="2600325"/>
          <p14:tracePt t="63374" x="3738563" y="2600325"/>
          <p14:tracePt t="63380" x="3748088" y="2600325"/>
          <p14:tracePt t="63390" x="3756025" y="2600325"/>
          <p14:tracePt t="63401" x="3763963" y="2600325"/>
          <p14:tracePt t="63416" x="3773488" y="2600325"/>
          <p14:tracePt t="63435" x="3781425" y="2600325"/>
          <p14:tracePt t="63446" x="3798888" y="2600325"/>
          <p14:tracePt t="63468" x="3806825" y="2600325"/>
          <p14:tracePt t="63470" x="3824288" y="2617788"/>
          <p14:tracePt t="63603" x="3806825" y="2625725"/>
          <p14:tracePt t="63606" x="3773488" y="2625725"/>
          <p14:tracePt t="63616" x="3748088" y="2625725"/>
          <p14:tracePt t="63629" x="3722688" y="2625725"/>
          <p14:tracePt t="63634" x="3705225" y="2625725"/>
          <p14:tracePt t="63646" x="3654425" y="2625725"/>
          <p14:tracePt t="63656" x="3619500" y="2625725"/>
          <p14:tracePt t="63668" x="3594100" y="2625725"/>
          <p14:tracePt t="63672" x="3543300" y="2625725"/>
          <p14:tracePt t="63684" x="3502025" y="2625725"/>
          <p14:tracePt t="63688" x="3475038" y="2625725"/>
          <p14:tracePt t="63701" x="3416300" y="2617788"/>
          <p14:tracePt t="63708" x="3340100" y="2608263"/>
          <p14:tracePt t="63712" x="3271838" y="2600325"/>
          <p14:tracePt t="63723" x="3170238" y="2582863"/>
          <p14:tracePt t="63729" x="3067050" y="2566988"/>
          <p14:tracePt t="63738" x="2982913" y="2549525"/>
          <p14:tracePt t="63750" x="2871788" y="2549525"/>
          <p14:tracePt t="63752" x="2752725" y="2541588"/>
          <p14:tracePt t="63763" x="2643188" y="2532063"/>
          <p14:tracePt t="63768" x="2532063" y="2532063"/>
          <p14:tracePt t="63779" x="2413000" y="2532063"/>
          <p14:tracePt t="63788" x="2286000" y="2532063"/>
          <p14:tracePt t="63796" x="2192338" y="2516188"/>
          <p14:tracePt t="63804" x="2098675" y="2506663"/>
          <p14:tracePt t="63809" x="2014538" y="2498725"/>
          <p14:tracePt t="63818" x="1979613" y="2498725"/>
          <p14:tracePt t="63829" x="1954213" y="2498725"/>
          <p14:tracePt t="63834" x="1946275" y="2498725"/>
          <p14:tracePt t="63846" x="1928813" y="2498725"/>
          <p14:tracePt t="63850" x="1920875" y="2498725"/>
          <p14:tracePt t="63859" x="1903413" y="2498725"/>
          <p14:tracePt t="63879" x="1895475" y="2498725"/>
          <p14:tracePt t="63888" x="1885950" y="2498725"/>
          <p14:tracePt t="63896" x="1878013" y="2498725"/>
          <p14:tracePt t="63904" x="1870075" y="2498725"/>
          <p14:tracePt t="63920" x="1860550" y="2498725"/>
          <p14:tracePt t="63924" x="1852613" y="2498725"/>
          <p14:tracePt t="63954" x="1844675" y="2498725"/>
          <p14:tracePt t="63981" x="1835150" y="2498725"/>
          <p14:tracePt t="64020" x="1827213" y="2498725"/>
          <p14:tracePt t="64213" x="1819275" y="2498725"/>
          <p14:tracePt t="64243" x="1819275" y="2516188"/>
          <p14:tracePt t="64256" x="1819275" y="2532063"/>
          <p14:tracePt t="64263" x="1819275" y="2541588"/>
          <p14:tracePt t="64284" x="1819275" y="2549525"/>
          <p14:tracePt t="64286" x="1819275" y="2557463"/>
          <p14:tracePt t="64309" x="1819275" y="2566988"/>
          <p14:tracePt t="64312" x="1819275" y="2582863"/>
          <p14:tracePt t="64323" x="1827213" y="2592388"/>
          <p14:tracePt t="64329" x="1835150" y="2600325"/>
          <p14:tracePt t="64338" x="1860550" y="2600325"/>
          <p14:tracePt t="64350" x="1885950" y="2600325"/>
          <p14:tracePt t="64352" x="1911350" y="2600325"/>
          <p14:tracePt t="64362" x="1946275" y="2608263"/>
          <p14:tracePt t="64368" x="1979613" y="2625725"/>
          <p14:tracePt t="64379" x="2005013" y="2625725"/>
          <p14:tracePt t="64388" x="2055813" y="2625725"/>
          <p14:tracePt t="64396" x="2116138" y="2625725"/>
          <p14:tracePt t="64404" x="2141538" y="2625725"/>
          <p14:tracePt t="64409" x="2192338" y="2625725"/>
          <p14:tracePt t="64420" x="2268538" y="2625725"/>
          <p14:tracePt t="64424" x="2354263" y="2625725"/>
          <p14:tracePt t="64434" x="2481263" y="2625725"/>
          <p14:tracePt t="64446" x="2592388" y="2625725"/>
          <p14:tracePt t="64451" x="2686050" y="2625725"/>
          <p14:tracePt t="64462" x="2805113" y="2625725"/>
          <p14:tracePt t="64465" x="2932113" y="2617788"/>
          <p14:tracePt t="64474" x="3033713" y="2600325"/>
          <p14:tracePt t="64484" x="3127375" y="2600325"/>
          <p14:tracePt t="64490" x="3186113" y="2600325"/>
          <p14:tracePt t="64501" x="3228975" y="2600325"/>
          <p14:tracePt t="64506" x="3246438" y="2600325"/>
          <p14:tracePt t="64611" x="3263900" y="2600325"/>
          <p14:tracePt t="64621" x="3289300" y="2600325"/>
          <p14:tracePt t="64629" x="3297238" y="2600325"/>
          <p14:tracePt t="64636" x="3305175" y="2600325"/>
          <p14:tracePt t="64693" x="3314700" y="2600325"/>
          <p14:tracePt t="64698" x="3322638" y="2600325"/>
          <p14:tracePt t="64706" x="3330575" y="2600325"/>
          <p14:tracePt t="64773" x="3340100" y="2600325"/>
          <p14:tracePt t="64779" x="3355975" y="2582863"/>
          <p14:tracePt t="64788" x="3373438" y="2574925"/>
          <p14:tracePt t="64800" x="3408363" y="2574925"/>
          <p14:tracePt t="64802" x="3433763" y="2574925"/>
          <p14:tracePt t="64812" x="3449638" y="2574925"/>
          <p14:tracePt t="64818" x="3475038" y="2574925"/>
          <p14:tracePt t="64829" x="3484563" y="2574925"/>
          <p14:tracePt t="64838" x="3492500" y="2574925"/>
          <p14:tracePt t="65127" x="3509963" y="2574925"/>
          <p14:tracePt t="65141" x="3517900" y="2574925"/>
          <p14:tracePt t="65243" x="3527425" y="2574925"/>
          <p14:tracePt t="65253" x="3543300" y="2574925"/>
          <p14:tracePt t="65256" x="3568700" y="2574925"/>
          <p14:tracePt t="65268" x="3586163" y="2574925"/>
          <p14:tracePt t="65279" x="3594100" y="2574925"/>
          <p14:tracePt t="65284" x="3611563" y="2574925"/>
          <p14:tracePt t="65489" x="3619500" y="2574925"/>
          <p14:tracePt t="65498" x="3646488" y="2574925"/>
          <p14:tracePt t="65509" x="3671888" y="2574925"/>
          <p14:tracePt t="65517" x="3687763" y="2574925"/>
          <p14:tracePt t="65524" x="3713163" y="2574925"/>
          <p14:tracePt t="65529" x="3748088" y="2574925"/>
          <p14:tracePt t="65538" x="3763963" y="2574925"/>
          <p14:tracePt t="65551" x="3798888" y="2574925"/>
          <p14:tracePt t="65554" x="3824288" y="2574925"/>
          <p14:tracePt t="65565" x="3832225" y="2574925"/>
          <p14:tracePt t="65757" x="3841750" y="2574925"/>
          <p14:tracePt t="65782" x="3832225" y="2574925"/>
          <p14:tracePt t="65787" x="3824288" y="2574925"/>
          <p14:tracePt t="65873" x="3841750" y="2574925"/>
          <p14:tracePt t="65883" x="3883025" y="2574925"/>
          <p14:tracePt t="65886" x="3925888" y="2574925"/>
          <p14:tracePt t="65896" x="3994150" y="2574925"/>
          <p14:tracePt t="65902" x="4095750" y="2574925"/>
          <p14:tracePt t="65912" x="4206875" y="2574925"/>
          <p14:tracePt t="65922" x="4333875" y="2574925"/>
          <p14:tracePt t="65929" x="4460875" y="2574925"/>
          <p14:tracePt t="65938" x="4597400" y="2574925"/>
          <p14:tracePt t="65946" x="4724400" y="2574925"/>
          <p14:tracePt t="65952" x="4852988" y="2574925"/>
          <p14:tracePt t="65962" x="5005388" y="2592388"/>
          <p14:tracePt t="65968" x="5208588" y="2625725"/>
          <p14:tracePt t="65979" x="5464175" y="2676525"/>
          <p14:tracePt t="65984" x="5753100" y="2744788"/>
          <p14:tracePt t="65996" x="6110288" y="2795588"/>
          <p14:tracePt t="66004" x="6356350" y="2830513"/>
          <p14:tracePt t="66009" x="6627813" y="2863850"/>
          <p14:tracePt t="66018" x="6824663" y="2889250"/>
          <p14:tracePt t="66022" x="6951663" y="2914650"/>
          <p14:tracePt t="66034" x="7078663" y="2922588"/>
          <p14:tracePt t="66046" x="7146925" y="2932113"/>
          <p14:tracePt t="66051" x="7240588" y="2940050"/>
          <p14:tracePt t="66058" x="7308850" y="2957513"/>
          <p14:tracePt t="66065" x="7392988" y="2965450"/>
          <p14:tracePt t="66074" x="7469188" y="2974975"/>
          <p14:tracePt t="66084" x="7554913" y="2982913"/>
          <p14:tracePt t="66088" x="7673975" y="2982913"/>
          <p14:tracePt t="66101" x="7810500" y="3000375"/>
          <p14:tracePt t="66104" x="7962900" y="3008313"/>
          <p14:tracePt t="66114" x="8140700" y="3008313"/>
          <p14:tracePt t="66124" x="8310563" y="3008313"/>
          <p14:tracePt t="66130" x="8489950" y="3008313"/>
          <p14:tracePt t="66138" x="8616950" y="3008313"/>
          <p14:tracePt t="66146" x="8743950" y="3008313"/>
          <p14:tracePt t="66154" x="8855075" y="3008313"/>
          <p14:tracePt t="66164" x="8966200" y="3008313"/>
          <p14:tracePt t="66170" x="9067800" y="3033713"/>
          <p14:tracePt t="66277" x="8642350" y="3467100"/>
          <p14:tracePt t="66549" x="8624888" y="3467100"/>
          <p14:tracePt t="66558" x="8624888" y="3441700"/>
          <p14:tracePt t="66562" x="8624888" y="3416300"/>
          <p14:tracePt t="66572" x="8659813" y="3390900"/>
          <p14:tracePt t="66579" x="8710613" y="3373438"/>
          <p14:tracePt t="66588" x="8769350" y="3365500"/>
          <p14:tracePt t="66600" x="8829675" y="3348038"/>
          <p14:tracePt t="66604" x="8888413" y="3314700"/>
          <p14:tracePt t="66614" x="8966200" y="3289300"/>
          <p14:tracePt t="66620" x="9050338" y="3279775"/>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95AE87-4E77-EF77-8F31-00B74A41FE4E}"/>
              </a:ext>
            </a:extLst>
          </p:cNvPr>
          <p:cNvSpPr txBox="1"/>
          <p:nvPr/>
        </p:nvSpPr>
        <p:spPr>
          <a:xfrm>
            <a:off x="2529841" y="2895513"/>
            <a:ext cx="4031873" cy="400110"/>
          </a:xfrm>
          <a:prstGeom prst="rect">
            <a:avLst/>
          </a:prstGeom>
          <a:noFill/>
        </p:spPr>
        <p:txBody>
          <a:bodyPr wrap="none" rtlCol="0">
            <a:spAutoFit/>
          </a:bodyPr>
          <a:lstStyle/>
          <a:p>
            <a:r>
              <a:rPr kumimoji="1" lang="en-US" altLang="ja-JP" sz="2000" b="1" dirty="0">
                <a:solidFill>
                  <a:srgbClr val="002060"/>
                </a:solidFill>
              </a:rPr>
              <a:t>1. </a:t>
            </a:r>
            <a:r>
              <a:rPr kumimoji="1" lang="ja-JP" altLang="en-US" sz="2000" b="1" dirty="0">
                <a:solidFill>
                  <a:srgbClr val="002060"/>
                </a:solidFill>
              </a:rPr>
              <a:t>第一回目、二回目講習会の概要</a:t>
            </a:r>
          </a:p>
        </p:txBody>
      </p:sp>
    </p:spTree>
    <p:extLst>
      <p:ext uri="{BB962C8B-B14F-4D97-AF65-F5344CB8AC3E}">
        <p14:creationId xmlns:p14="http://schemas.microsoft.com/office/powerpoint/2010/main" val="188707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正方形/長方形 151"/>
          <p:cNvSpPr/>
          <p:nvPr/>
        </p:nvSpPr>
        <p:spPr>
          <a:xfrm>
            <a:off x="299866" y="1478546"/>
            <a:ext cx="8666165" cy="5285706"/>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正方形/長方形 150"/>
          <p:cNvSpPr/>
          <p:nvPr/>
        </p:nvSpPr>
        <p:spPr>
          <a:xfrm>
            <a:off x="299866" y="614406"/>
            <a:ext cx="8666165" cy="8548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a:extLst>
              <a:ext uri="{FF2B5EF4-FFF2-40B4-BE49-F238E27FC236}">
                <a16:creationId xmlns:a16="http://schemas.microsoft.com/office/drawing/2014/main" id="{78A51C6E-28A9-40E4-943C-F1C69CA55008}"/>
              </a:ext>
            </a:extLst>
          </p:cNvPr>
          <p:cNvGrpSpPr/>
          <p:nvPr/>
        </p:nvGrpSpPr>
        <p:grpSpPr>
          <a:xfrm>
            <a:off x="2513204" y="1907177"/>
            <a:ext cx="424304" cy="384470"/>
            <a:chOff x="1392537" y="1019102"/>
            <a:chExt cx="771310" cy="729429"/>
          </a:xfrm>
        </p:grpSpPr>
        <p:sp>
          <p:nvSpPr>
            <p:cNvPr id="10"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FF0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3618608" y="1719350"/>
            <a:ext cx="592765" cy="583225"/>
            <a:chOff x="2765832" y="1085850"/>
            <a:chExt cx="720317" cy="683719"/>
          </a:xfrm>
        </p:grpSpPr>
        <p:sp>
          <p:nvSpPr>
            <p:cNvPr id="13" name="楕円 70">
              <a:extLst>
                <a:ext uri="{FF2B5EF4-FFF2-40B4-BE49-F238E27FC236}">
                  <a16:creationId xmlns:a16="http://schemas.microsoft.com/office/drawing/2014/main" id="{7A7C6478-E9E0-4F04-87B6-DDAA6DF592F0}"/>
                </a:ext>
              </a:extLst>
            </p:cNvPr>
            <p:cNvSpPr/>
            <p:nvPr/>
          </p:nvSpPr>
          <p:spPr>
            <a:xfrm>
              <a:off x="2765832" y="1085850"/>
              <a:ext cx="720317" cy="68371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5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71">
              <a:extLst>
                <a:ext uri="{FF2B5EF4-FFF2-40B4-BE49-F238E27FC236}">
                  <a16:creationId xmlns:a16="http://schemas.microsoft.com/office/drawing/2014/main" id="{BE9E722B-0F0F-4FDD-B24D-2AB048BCBB56}"/>
                </a:ext>
              </a:extLst>
            </p:cNvPr>
            <p:cNvSpPr/>
            <p:nvPr/>
          </p:nvSpPr>
          <p:spPr>
            <a:xfrm>
              <a:off x="2879171" y="1175389"/>
              <a:ext cx="493637" cy="504640"/>
            </a:xfrm>
            <a:prstGeom prst="ellipse">
              <a:avLst/>
            </a:prstGeom>
            <a:gradFill flip="none" rotWithShape="1">
              <a:gsLst>
                <a:gs pos="0">
                  <a:schemeClr val="bg1"/>
                </a:gs>
                <a:gs pos="34000">
                  <a:schemeClr val="bg2"/>
                </a:gs>
                <a:gs pos="70000">
                  <a:schemeClr val="accent4">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0AAEAA0-4695-4232-992C-CBD14369756D}"/>
              </a:ext>
            </a:extLst>
          </p:cNvPr>
          <p:cNvGrpSpPr/>
          <p:nvPr/>
        </p:nvGrpSpPr>
        <p:grpSpPr>
          <a:xfrm>
            <a:off x="2494954" y="857038"/>
            <a:ext cx="460805" cy="428626"/>
            <a:chOff x="1392537" y="1019102"/>
            <a:chExt cx="771310" cy="729429"/>
          </a:xfrm>
        </p:grpSpPr>
        <p:sp>
          <p:nvSpPr>
            <p:cNvPr id="17" name="楕円 22">
              <a:extLst>
                <a:ext uri="{FF2B5EF4-FFF2-40B4-BE49-F238E27FC236}">
                  <a16:creationId xmlns:a16="http://schemas.microsoft.com/office/drawing/2014/main" id="{21D6A141-0268-4824-8B1C-D5DDB0EEBE30}"/>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4"/>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23">
              <a:extLst>
                <a:ext uri="{FF2B5EF4-FFF2-40B4-BE49-F238E27FC236}">
                  <a16:creationId xmlns:a16="http://schemas.microsoft.com/office/drawing/2014/main" id="{A5F91381-F0B7-45AB-835E-71EA7129AFC2}"/>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78A51C6E-28A9-40E4-943C-F1C69CA55008}"/>
              </a:ext>
            </a:extLst>
          </p:cNvPr>
          <p:cNvGrpSpPr/>
          <p:nvPr/>
        </p:nvGrpSpPr>
        <p:grpSpPr>
          <a:xfrm>
            <a:off x="491940" y="4230694"/>
            <a:ext cx="629667" cy="592369"/>
            <a:chOff x="1392537" y="1019102"/>
            <a:chExt cx="771310" cy="729429"/>
          </a:xfrm>
        </p:grpSpPr>
        <p:sp>
          <p:nvSpPr>
            <p:cNvPr id="20"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00"/>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9933"/>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8A51C6E-28A9-40E4-943C-F1C69CA55008}"/>
              </a:ext>
            </a:extLst>
          </p:cNvPr>
          <p:cNvGrpSpPr/>
          <p:nvPr/>
        </p:nvGrpSpPr>
        <p:grpSpPr>
          <a:xfrm>
            <a:off x="1164522" y="4237948"/>
            <a:ext cx="627691" cy="585116"/>
            <a:chOff x="1392537" y="1019102"/>
            <a:chExt cx="771310" cy="729429"/>
          </a:xfrm>
        </p:grpSpPr>
        <p:sp>
          <p:nvSpPr>
            <p:cNvPr id="23"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66"/>
                </a:gs>
              </a:gsLst>
              <a:path path="shape">
                <a:fillToRect l="50000" t="50000" r="50000" b="50000"/>
              </a:path>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C000"/>
                </a:gs>
              </a:gsLst>
              <a:path path="circle">
                <a:fillToRect l="50000" t="50000" r="50000" b="50000"/>
              </a:path>
              <a:tileRect/>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78A51C6E-28A9-40E4-943C-F1C69CA55008}"/>
              </a:ext>
            </a:extLst>
          </p:cNvPr>
          <p:cNvGrpSpPr/>
          <p:nvPr/>
        </p:nvGrpSpPr>
        <p:grpSpPr>
          <a:xfrm>
            <a:off x="2527933" y="4240182"/>
            <a:ext cx="604025" cy="592369"/>
            <a:chOff x="1392537" y="1019102"/>
            <a:chExt cx="771310" cy="729429"/>
          </a:xfrm>
        </p:grpSpPr>
        <p:sp>
          <p:nvSpPr>
            <p:cNvPr id="29"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60000"/>
                    <a:lumOff val="40000"/>
                  </a:schemeClr>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FF00"/>
                </a:gs>
              </a:gsLst>
              <a:path path="circl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78A51C6E-28A9-40E4-943C-F1C69CA55008}"/>
              </a:ext>
            </a:extLst>
          </p:cNvPr>
          <p:cNvGrpSpPr/>
          <p:nvPr/>
        </p:nvGrpSpPr>
        <p:grpSpPr>
          <a:xfrm>
            <a:off x="3858090" y="4230695"/>
            <a:ext cx="644285" cy="629006"/>
            <a:chOff x="1392537" y="1019102"/>
            <a:chExt cx="771310" cy="729429"/>
          </a:xfrm>
        </p:grpSpPr>
        <p:sp>
          <p:nvSpPr>
            <p:cNvPr id="41"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00206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rgbClr val="00B0F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480185" y="3945988"/>
            <a:ext cx="535724" cy="369332"/>
          </a:xfrm>
          <a:prstGeom prst="rect">
            <a:avLst/>
          </a:prstGeom>
          <a:noFill/>
        </p:spPr>
        <p:txBody>
          <a:bodyPr wrap="none" rtlCol="0">
            <a:spAutoFit/>
          </a:bodyPr>
          <a:lstStyle/>
          <a:p>
            <a:r>
              <a:rPr kumimoji="1" lang="en-US" altLang="ja-JP" dirty="0"/>
              <a:t>Th1</a:t>
            </a:r>
            <a:endParaRPr kumimoji="1" lang="ja-JP" altLang="en-US" dirty="0"/>
          </a:p>
        </p:txBody>
      </p:sp>
      <p:sp>
        <p:nvSpPr>
          <p:cNvPr id="46" name="テキスト ボックス 45"/>
          <p:cNvSpPr txBox="1"/>
          <p:nvPr/>
        </p:nvSpPr>
        <p:spPr>
          <a:xfrm>
            <a:off x="1211466" y="3945988"/>
            <a:ext cx="535724" cy="369332"/>
          </a:xfrm>
          <a:prstGeom prst="rect">
            <a:avLst/>
          </a:prstGeom>
          <a:noFill/>
        </p:spPr>
        <p:txBody>
          <a:bodyPr wrap="none" rtlCol="0">
            <a:spAutoFit/>
          </a:bodyPr>
          <a:lstStyle/>
          <a:p>
            <a:r>
              <a:rPr kumimoji="1" lang="en-US" altLang="ja-JP" dirty="0"/>
              <a:t>Th2</a:t>
            </a:r>
            <a:endParaRPr kumimoji="1" lang="ja-JP" altLang="en-US" dirty="0"/>
          </a:p>
        </p:txBody>
      </p:sp>
      <p:sp>
        <p:nvSpPr>
          <p:cNvPr id="47" name="テキスト ボックス 46"/>
          <p:cNvSpPr txBox="1"/>
          <p:nvPr/>
        </p:nvSpPr>
        <p:spPr>
          <a:xfrm>
            <a:off x="1894444" y="3945988"/>
            <a:ext cx="535724" cy="369332"/>
          </a:xfrm>
          <a:prstGeom prst="rect">
            <a:avLst/>
          </a:prstGeom>
          <a:noFill/>
        </p:spPr>
        <p:txBody>
          <a:bodyPr wrap="none" rtlCol="0">
            <a:spAutoFit/>
          </a:bodyPr>
          <a:lstStyle/>
          <a:p>
            <a:r>
              <a:rPr kumimoji="1" lang="en-US" altLang="ja-JP" dirty="0"/>
              <a:t>Th9</a:t>
            </a:r>
            <a:endParaRPr kumimoji="1" lang="ja-JP" altLang="en-US" dirty="0"/>
          </a:p>
        </p:txBody>
      </p:sp>
      <p:sp>
        <p:nvSpPr>
          <p:cNvPr id="48" name="テキスト ボックス 47"/>
          <p:cNvSpPr txBox="1"/>
          <p:nvPr/>
        </p:nvSpPr>
        <p:spPr>
          <a:xfrm>
            <a:off x="2493594" y="3945988"/>
            <a:ext cx="652743" cy="369332"/>
          </a:xfrm>
          <a:prstGeom prst="rect">
            <a:avLst/>
          </a:prstGeom>
          <a:noFill/>
        </p:spPr>
        <p:txBody>
          <a:bodyPr wrap="none" rtlCol="0">
            <a:spAutoFit/>
          </a:bodyPr>
          <a:lstStyle/>
          <a:p>
            <a:r>
              <a:rPr kumimoji="1" lang="en-US" altLang="ja-JP" dirty="0"/>
              <a:t>Th17</a:t>
            </a:r>
            <a:endParaRPr kumimoji="1" lang="ja-JP" altLang="en-US" dirty="0"/>
          </a:p>
        </p:txBody>
      </p:sp>
      <p:sp>
        <p:nvSpPr>
          <p:cNvPr id="49" name="テキスト ボックス 48"/>
          <p:cNvSpPr txBox="1"/>
          <p:nvPr/>
        </p:nvSpPr>
        <p:spPr>
          <a:xfrm>
            <a:off x="3211116" y="3945988"/>
            <a:ext cx="652743" cy="369332"/>
          </a:xfrm>
          <a:prstGeom prst="rect">
            <a:avLst/>
          </a:prstGeom>
          <a:noFill/>
        </p:spPr>
        <p:txBody>
          <a:bodyPr wrap="none" rtlCol="0">
            <a:spAutoFit/>
          </a:bodyPr>
          <a:lstStyle/>
          <a:p>
            <a:r>
              <a:rPr kumimoji="1" lang="en-US" altLang="ja-JP" dirty="0"/>
              <a:t>Th22</a:t>
            </a:r>
            <a:endParaRPr kumimoji="1" lang="ja-JP" altLang="en-US" dirty="0"/>
          </a:p>
        </p:txBody>
      </p:sp>
      <p:sp>
        <p:nvSpPr>
          <p:cNvPr id="50" name="テキスト ボックス 49"/>
          <p:cNvSpPr txBox="1"/>
          <p:nvPr/>
        </p:nvSpPr>
        <p:spPr>
          <a:xfrm>
            <a:off x="3954932" y="3945988"/>
            <a:ext cx="489236" cy="369332"/>
          </a:xfrm>
          <a:prstGeom prst="rect">
            <a:avLst/>
          </a:prstGeom>
          <a:noFill/>
        </p:spPr>
        <p:txBody>
          <a:bodyPr wrap="none" rtlCol="0">
            <a:spAutoFit/>
          </a:bodyPr>
          <a:lstStyle/>
          <a:p>
            <a:r>
              <a:rPr kumimoji="1" lang="en-US" altLang="ja-JP" dirty="0" err="1"/>
              <a:t>Tfh</a:t>
            </a:r>
            <a:endParaRPr kumimoji="1" lang="ja-JP" altLang="en-US" dirty="0"/>
          </a:p>
        </p:txBody>
      </p:sp>
      <p:grpSp>
        <p:nvGrpSpPr>
          <p:cNvPr id="51" name="グループ化 50">
            <a:extLst>
              <a:ext uri="{FF2B5EF4-FFF2-40B4-BE49-F238E27FC236}">
                <a16:creationId xmlns:a16="http://schemas.microsoft.com/office/drawing/2014/main" id="{78A51C6E-28A9-40E4-943C-F1C69CA55008}"/>
              </a:ext>
            </a:extLst>
          </p:cNvPr>
          <p:cNvGrpSpPr/>
          <p:nvPr/>
        </p:nvGrpSpPr>
        <p:grpSpPr>
          <a:xfrm>
            <a:off x="1845334" y="4234643"/>
            <a:ext cx="609840" cy="585116"/>
            <a:chOff x="1392537" y="1019102"/>
            <a:chExt cx="771310" cy="729429"/>
          </a:xfrm>
        </p:grpSpPr>
        <p:sp>
          <p:nvSpPr>
            <p:cNvPr id="52"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chemeClr val="accent2">
                    <a:lumMod val="40000"/>
                    <a:lumOff val="60000"/>
                  </a:schemeClr>
                </a:gs>
              </a:gsLst>
              <a:path path="shape">
                <a:fillToRect l="50000" t="50000" r="50000" b="50000"/>
              </a:path>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2">
                    <a:lumMod val="60000"/>
                    <a:lumOff val="40000"/>
                  </a:schemeClr>
                </a:gs>
              </a:gsLst>
              <a:path path="circle">
                <a:fillToRect l="50000" t="50000" r="50000" b="50000"/>
              </a:path>
              <a:tileRect/>
            </a:gra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78A51C6E-28A9-40E4-943C-F1C69CA55008}"/>
              </a:ext>
            </a:extLst>
          </p:cNvPr>
          <p:cNvGrpSpPr/>
          <p:nvPr/>
        </p:nvGrpSpPr>
        <p:grpSpPr>
          <a:xfrm>
            <a:off x="3211116" y="4230694"/>
            <a:ext cx="597225" cy="601857"/>
            <a:chOff x="1392537" y="1019102"/>
            <a:chExt cx="771310" cy="729429"/>
          </a:xfrm>
        </p:grpSpPr>
        <p:sp>
          <p:nvSpPr>
            <p:cNvPr id="55"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FF0000"/>
                </a:gs>
              </a:gsLst>
              <a:path path="shape">
                <a:fillToRect l="50000" t="50000" r="50000" b="50000"/>
              </a:path>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2">
                    <a:lumMod val="60000"/>
                    <a:lumOff val="40000"/>
                  </a:schemeClr>
                </a:gs>
              </a:gsLst>
              <a:path path="circle">
                <a:fillToRect l="50000" t="50000" r="50000" b="50000"/>
              </a:path>
              <a:tileRect/>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6F96F09E-C6AF-4E13-B0EA-205E802AF290}"/>
              </a:ext>
            </a:extLst>
          </p:cNvPr>
          <p:cNvGrpSpPr/>
          <p:nvPr/>
        </p:nvGrpSpPr>
        <p:grpSpPr>
          <a:xfrm>
            <a:off x="6926247" y="844050"/>
            <a:ext cx="448078" cy="434396"/>
            <a:chOff x="1392537" y="1019102"/>
            <a:chExt cx="771310" cy="729429"/>
          </a:xfrm>
        </p:grpSpPr>
        <p:sp>
          <p:nvSpPr>
            <p:cNvPr id="58" name="楕円 25">
              <a:extLst>
                <a:ext uri="{FF2B5EF4-FFF2-40B4-BE49-F238E27FC236}">
                  <a16:creationId xmlns:a16="http://schemas.microsoft.com/office/drawing/2014/main" id="{0DFFA7F8-9DB3-416D-AD71-042D45634DD6}"/>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26">
              <a:extLst>
                <a:ext uri="{FF2B5EF4-FFF2-40B4-BE49-F238E27FC236}">
                  <a16:creationId xmlns:a16="http://schemas.microsoft.com/office/drawing/2014/main" id="{B078441F-18EE-4B63-B2E0-A5630035AB65}"/>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bg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ABFB6C4F-AE09-4EB7-AE19-FAA13B5111F9}"/>
              </a:ext>
            </a:extLst>
          </p:cNvPr>
          <p:cNvGrpSpPr/>
          <p:nvPr/>
        </p:nvGrpSpPr>
        <p:grpSpPr>
          <a:xfrm>
            <a:off x="5899253" y="3914304"/>
            <a:ext cx="621012" cy="561816"/>
            <a:chOff x="1392537" y="1019102"/>
            <a:chExt cx="771310" cy="729429"/>
          </a:xfrm>
        </p:grpSpPr>
        <p:sp>
          <p:nvSpPr>
            <p:cNvPr id="61"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a:extLst>
              <a:ext uri="{FF2B5EF4-FFF2-40B4-BE49-F238E27FC236}">
                <a16:creationId xmlns:a16="http://schemas.microsoft.com/office/drawing/2014/main" id="{ABFB6C4F-AE09-4EB7-AE19-FAA13B5111F9}"/>
              </a:ext>
            </a:extLst>
          </p:cNvPr>
          <p:cNvGrpSpPr/>
          <p:nvPr/>
        </p:nvGrpSpPr>
        <p:grpSpPr>
          <a:xfrm>
            <a:off x="6659603" y="3900070"/>
            <a:ext cx="634782" cy="581060"/>
            <a:chOff x="1392537" y="1019102"/>
            <a:chExt cx="771310" cy="729429"/>
          </a:xfrm>
        </p:grpSpPr>
        <p:sp>
          <p:nvSpPr>
            <p:cNvPr id="85"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グループ化 86">
            <a:extLst>
              <a:ext uri="{FF2B5EF4-FFF2-40B4-BE49-F238E27FC236}">
                <a16:creationId xmlns:a16="http://schemas.microsoft.com/office/drawing/2014/main" id="{ABFB6C4F-AE09-4EB7-AE19-FAA13B5111F9}"/>
              </a:ext>
            </a:extLst>
          </p:cNvPr>
          <p:cNvGrpSpPr/>
          <p:nvPr/>
        </p:nvGrpSpPr>
        <p:grpSpPr>
          <a:xfrm>
            <a:off x="7430472" y="3914303"/>
            <a:ext cx="610321" cy="561817"/>
            <a:chOff x="1392537" y="1019102"/>
            <a:chExt cx="771310" cy="729429"/>
          </a:xfrm>
        </p:grpSpPr>
        <p:sp>
          <p:nvSpPr>
            <p:cNvPr id="88"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0" name="グループ化 89">
            <a:extLst>
              <a:ext uri="{FF2B5EF4-FFF2-40B4-BE49-F238E27FC236}">
                <a16:creationId xmlns:a16="http://schemas.microsoft.com/office/drawing/2014/main" id="{ABFB6C4F-AE09-4EB7-AE19-FAA13B5111F9}"/>
              </a:ext>
            </a:extLst>
          </p:cNvPr>
          <p:cNvGrpSpPr/>
          <p:nvPr/>
        </p:nvGrpSpPr>
        <p:grpSpPr>
          <a:xfrm>
            <a:off x="8148945" y="3907298"/>
            <a:ext cx="631589" cy="584756"/>
            <a:chOff x="1392537" y="1019102"/>
            <a:chExt cx="771310" cy="729429"/>
          </a:xfrm>
        </p:grpSpPr>
        <p:sp>
          <p:nvSpPr>
            <p:cNvPr id="91"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7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rgbClr val="FF9933"/>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 name="テキスト ボックス 92"/>
          <p:cNvSpPr txBox="1"/>
          <p:nvPr/>
        </p:nvSpPr>
        <p:spPr>
          <a:xfrm>
            <a:off x="5949102" y="3600462"/>
            <a:ext cx="491738" cy="369332"/>
          </a:xfrm>
          <a:prstGeom prst="rect">
            <a:avLst/>
          </a:prstGeom>
          <a:noFill/>
        </p:spPr>
        <p:txBody>
          <a:bodyPr wrap="none" rtlCol="0">
            <a:spAutoFit/>
          </a:bodyPr>
          <a:lstStyle/>
          <a:p>
            <a:r>
              <a:rPr kumimoji="1" lang="en-US" altLang="ja-JP" dirty="0"/>
              <a:t>Tc1</a:t>
            </a:r>
            <a:endParaRPr kumimoji="1" lang="ja-JP" altLang="en-US" dirty="0"/>
          </a:p>
        </p:txBody>
      </p:sp>
      <p:sp>
        <p:nvSpPr>
          <p:cNvPr id="94" name="テキスト ボックス 93"/>
          <p:cNvSpPr txBox="1"/>
          <p:nvPr/>
        </p:nvSpPr>
        <p:spPr>
          <a:xfrm>
            <a:off x="6732432" y="3562561"/>
            <a:ext cx="491738" cy="369332"/>
          </a:xfrm>
          <a:prstGeom prst="rect">
            <a:avLst/>
          </a:prstGeom>
          <a:noFill/>
        </p:spPr>
        <p:txBody>
          <a:bodyPr wrap="none" rtlCol="0">
            <a:spAutoFit/>
          </a:bodyPr>
          <a:lstStyle/>
          <a:p>
            <a:r>
              <a:rPr kumimoji="1" lang="en-US" altLang="ja-JP" dirty="0"/>
              <a:t>Tc2</a:t>
            </a:r>
            <a:endParaRPr kumimoji="1" lang="ja-JP" altLang="en-US" dirty="0"/>
          </a:p>
        </p:txBody>
      </p:sp>
      <p:sp>
        <p:nvSpPr>
          <p:cNvPr id="95" name="テキスト ボックス 94"/>
          <p:cNvSpPr txBox="1"/>
          <p:nvPr/>
        </p:nvSpPr>
        <p:spPr>
          <a:xfrm>
            <a:off x="7518737" y="3575973"/>
            <a:ext cx="491738" cy="369332"/>
          </a:xfrm>
          <a:prstGeom prst="rect">
            <a:avLst/>
          </a:prstGeom>
          <a:noFill/>
        </p:spPr>
        <p:txBody>
          <a:bodyPr wrap="none" rtlCol="0">
            <a:spAutoFit/>
          </a:bodyPr>
          <a:lstStyle/>
          <a:p>
            <a:r>
              <a:rPr kumimoji="1" lang="en-US" altLang="ja-JP" dirty="0"/>
              <a:t>Tc9</a:t>
            </a:r>
            <a:endParaRPr kumimoji="1" lang="ja-JP" altLang="en-US" dirty="0"/>
          </a:p>
        </p:txBody>
      </p:sp>
      <p:sp>
        <p:nvSpPr>
          <p:cNvPr id="96" name="テキスト ボックス 95"/>
          <p:cNvSpPr txBox="1"/>
          <p:nvPr/>
        </p:nvSpPr>
        <p:spPr>
          <a:xfrm>
            <a:off x="8167140" y="3570993"/>
            <a:ext cx="608756" cy="369332"/>
          </a:xfrm>
          <a:prstGeom prst="rect">
            <a:avLst/>
          </a:prstGeom>
          <a:noFill/>
        </p:spPr>
        <p:txBody>
          <a:bodyPr wrap="none" rtlCol="0">
            <a:spAutoFit/>
          </a:bodyPr>
          <a:lstStyle/>
          <a:p>
            <a:r>
              <a:rPr kumimoji="1" lang="en-US" altLang="ja-JP" dirty="0"/>
              <a:t>Tc17</a:t>
            </a:r>
            <a:endParaRPr kumimoji="1" lang="ja-JP" altLang="en-US" dirty="0"/>
          </a:p>
        </p:txBody>
      </p:sp>
      <p:grpSp>
        <p:nvGrpSpPr>
          <p:cNvPr id="99" name="グループ化 98">
            <a:extLst>
              <a:ext uri="{FF2B5EF4-FFF2-40B4-BE49-F238E27FC236}">
                <a16:creationId xmlns:a16="http://schemas.microsoft.com/office/drawing/2014/main" id="{ABFB6C4F-AE09-4EB7-AE19-FAA13B5111F9}"/>
              </a:ext>
            </a:extLst>
          </p:cNvPr>
          <p:cNvGrpSpPr/>
          <p:nvPr/>
        </p:nvGrpSpPr>
        <p:grpSpPr>
          <a:xfrm>
            <a:off x="6945331" y="1891678"/>
            <a:ext cx="448078" cy="395774"/>
            <a:chOff x="1392537" y="1019102"/>
            <a:chExt cx="771310" cy="729429"/>
          </a:xfrm>
        </p:grpSpPr>
        <p:sp>
          <p:nvSpPr>
            <p:cNvPr id="100" name="楕円 76">
              <a:extLst>
                <a:ext uri="{FF2B5EF4-FFF2-40B4-BE49-F238E27FC236}">
                  <a16:creationId xmlns:a16="http://schemas.microsoft.com/office/drawing/2014/main" id="{5F33C058-515A-4C84-BA2F-97E3EF50E71D}"/>
                </a:ext>
              </a:extLst>
            </p:cNvPr>
            <p:cNvSpPr/>
            <p:nvPr/>
          </p:nvSpPr>
          <p:spPr>
            <a:xfrm>
              <a:off x="1392537" y="1019102"/>
              <a:ext cx="771310" cy="729429"/>
            </a:xfrm>
            <a:prstGeom prst="ellipse">
              <a:avLst/>
            </a:prstGeom>
            <a:gradFill flip="none" rotWithShape="1">
              <a:gsLst>
                <a:gs pos="34000">
                  <a:schemeClr val="bg1"/>
                </a:gs>
                <a:gs pos="71000">
                  <a:schemeClr val="accent3">
                    <a:lumMod val="0"/>
                    <a:lumOff val="100000"/>
                  </a:schemeClr>
                </a:gs>
                <a:gs pos="100000">
                  <a:schemeClr val="accent6">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楕円 77">
              <a:extLst>
                <a:ext uri="{FF2B5EF4-FFF2-40B4-BE49-F238E27FC236}">
                  <a16:creationId xmlns:a16="http://schemas.microsoft.com/office/drawing/2014/main" id="{18FD531D-2FC9-4D1B-8698-93335D5487C9}"/>
                </a:ext>
              </a:extLst>
            </p:cNvPr>
            <p:cNvSpPr/>
            <p:nvPr/>
          </p:nvSpPr>
          <p:spPr>
            <a:xfrm>
              <a:off x="1513900" y="1114627"/>
              <a:ext cx="528583" cy="538378"/>
            </a:xfrm>
            <a:prstGeom prst="ellipse">
              <a:avLst/>
            </a:prstGeom>
            <a:gradFill flip="none" rotWithShape="1">
              <a:gsLst>
                <a:gs pos="0">
                  <a:schemeClr val="bg1"/>
                </a:gs>
                <a:gs pos="34000">
                  <a:schemeClr val="bg2"/>
                </a:gs>
                <a:gs pos="70000">
                  <a:schemeClr val="accent6">
                    <a:lumMod val="60000"/>
                    <a:lumOff val="4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3505662" y="1435124"/>
            <a:ext cx="705962" cy="369332"/>
          </a:xfrm>
          <a:prstGeom prst="rect">
            <a:avLst/>
          </a:prstGeom>
          <a:noFill/>
        </p:spPr>
        <p:txBody>
          <a:bodyPr wrap="none" rtlCol="0">
            <a:spAutoFit/>
          </a:bodyPr>
          <a:lstStyle/>
          <a:p>
            <a:r>
              <a:rPr kumimoji="1" lang="en-US" altLang="ja-JP" dirty="0" err="1"/>
              <a:t>nTreg</a:t>
            </a:r>
            <a:endParaRPr kumimoji="1" lang="ja-JP" altLang="en-US" dirty="0"/>
          </a:p>
        </p:txBody>
      </p:sp>
      <p:grpSp>
        <p:nvGrpSpPr>
          <p:cNvPr id="103" name="グループ化 102">
            <a:extLst>
              <a:ext uri="{FF2B5EF4-FFF2-40B4-BE49-F238E27FC236}">
                <a16:creationId xmlns:a16="http://schemas.microsoft.com/office/drawing/2014/main" id="{78A51C6E-28A9-40E4-943C-F1C69CA55008}"/>
              </a:ext>
            </a:extLst>
          </p:cNvPr>
          <p:cNvGrpSpPr/>
          <p:nvPr/>
        </p:nvGrpSpPr>
        <p:grpSpPr>
          <a:xfrm>
            <a:off x="4587262" y="4230694"/>
            <a:ext cx="626446" cy="636013"/>
            <a:chOff x="1392537" y="1019102"/>
            <a:chExt cx="771310" cy="729429"/>
          </a:xfrm>
        </p:grpSpPr>
        <p:sp>
          <p:nvSpPr>
            <p:cNvPr id="104" name="楕円 67">
              <a:extLst>
                <a:ext uri="{FF2B5EF4-FFF2-40B4-BE49-F238E27FC236}">
                  <a16:creationId xmlns:a16="http://schemas.microsoft.com/office/drawing/2014/main" id="{70DD113B-5F1A-4D0B-A74E-977426749F0A}"/>
                </a:ext>
              </a:extLst>
            </p:cNvPr>
            <p:cNvSpPr/>
            <p:nvPr/>
          </p:nvSpPr>
          <p:spPr>
            <a:xfrm>
              <a:off x="1392537" y="1019102"/>
              <a:ext cx="771310" cy="729429"/>
            </a:xfrm>
            <a:prstGeom prst="ellipse">
              <a:avLst/>
            </a:prstGeom>
            <a:gradFill flip="none" rotWithShape="1">
              <a:gsLst>
                <a:gs pos="34000">
                  <a:schemeClr val="accent4">
                    <a:lumMod val="20000"/>
                    <a:lumOff val="80000"/>
                  </a:schemeClr>
                </a:gs>
                <a:gs pos="79000">
                  <a:schemeClr val="accent4">
                    <a:lumMod val="20000"/>
                    <a:lumOff val="80000"/>
                  </a:schemeClr>
                </a:gs>
                <a:gs pos="100000">
                  <a:srgbClr val="002060"/>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楕円 68">
              <a:extLst>
                <a:ext uri="{FF2B5EF4-FFF2-40B4-BE49-F238E27FC236}">
                  <a16:creationId xmlns:a16="http://schemas.microsoft.com/office/drawing/2014/main" id="{301C9480-786F-482B-835A-FDC606130EBB}"/>
                </a:ext>
              </a:extLst>
            </p:cNvPr>
            <p:cNvSpPr/>
            <p:nvPr/>
          </p:nvSpPr>
          <p:spPr>
            <a:xfrm>
              <a:off x="1513900" y="1114627"/>
              <a:ext cx="528583" cy="538378"/>
            </a:xfrm>
            <a:prstGeom prst="ellipse">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テキスト ボックス 105"/>
          <p:cNvSpPr txBox="1"/>
          <p:nvPr/>
        </p:nvSpPr>
        <p:spPr>
          <a:xfrm>
            <a:off x="4592656" y="3945988"/>
            <a:ext cx="637034" cy="369332"/>
          </a:xfrm>
          <a:prstGeom prst="rect">
            <a:avLst/>
          </a:prstGeom>
          <a:noFill/>
        </p:spPr>
        <p:txBody>
          <a:bodyPr wrap="none" rtlCol="0">
            <a:spAutoFit/>
          </a:bodyPr>
          <a:lstStyle/>
          <a:p>
            <a:r>
              <a:rPr kumimoji="1" lang="en-US" altLang="ja-JP" dirty="0" err="1"/>
              <a:t>iTreg</a:t>
            </a:r>
            <a:endParaRPr kumimoji="1" lang="ja-JP" altLang="en-US" dirty="0"/>
          </a:p>
        </p:txBody>
      </p:sp>
      <p:sp>
        <p:nvSpPr>
          <p:cNvPr id="107" name="テキスト ボックス 106"/>
          <p:cNvSpPr txBox="1"/>
          <p:nvPr/>
        </p:nvSpPr>
        <p:spPr>
          <a:xfrm>
            <a:off x="2450013" y="1621246"/>
            <a:ext cx="535724" cy="369332"/>
          </a:xfrm>
          <a:prstGeom prst="rect">
            <a:avLst/>
          </a:prstGeom>
          <a:noFill/>
        </p:spPr>
        <p:txBody>
          <a:bodyPr wrap="none" rtlCol="0">
            <a:spAutoFit/>
          </a:bodyPr>
          <a:lstStyle/>
          <a:p>
            <a:r>
              <a:rPr kumimoji="1" lang="en-US" altLang="ja-JP" dirty="0"/>
              <a:t>Th0</a:t>
            </a:r>
            <a:endParaRPr kumimoji="1" lang="ja-JP" altLang="en-US" dirty="0"/>
          </a:p>
        </p:txBody>
      </p:sp>
      <p:sp>
        <p:nvSpPr>
          <p:cNvPr id="108" name="テキスト ボックス 107"/>
          <p:cNvSpPr txBox="1"/>
          <p:nvPr/>
        </p:nvSpPr>
        <p:spPr>
          <a:xfrm>
            <a:off x="1401340" y="769898"/>
            <a:ext cx="1136850" cy="489878"/>
          </a:xfrm>
          <a:prstGeom prst="rect">
            <a:avLst/>
          </a:prstGeom>
          <a:noFill/>
        </p:spPr>
        <p:txBody>
          <a:bodyPr wrap="none" rtlCol="0">
            <a:spAutoFit/>
          </a:bodyPr>
          <a:lstStyle/>
          <a:p>
            <a:pPr algn="ctr">
              <a:lnSpc>
                <a:spcPts val="1500"/>
              </a:lnSpc>
            </a:pPr>
            <a:r>
              <a:rPr kumimoji="1" lang="en-US" altLang="ja-JP" dirty="0"/>
              <a:t>SP</a:t>
            </a:r>
          </a:p>
          <a:p>
            <a:pPr algn="ctr">
              <a:lnSpc>
                <a:spcPts val="1500"/>
              </a:lnSpc>
            </a:pPr>
            <a:r>
              <a:rPr kumimoji="1" lang="en-US" altLang="ja-JP" dirty="0"/>
              <a:t>CD4+CD8-</a:t>
            </a:r>
            <a:endParaRPr kumimoji="1" lang="ja-JP" altLang="en-US" dirty="0"/>
          </a:p>
        </p:txBody>
      </p:sp>
      <p:cxnSp>
        <p:nvCxnSpPr>
          <p:cNvPr id="110" name="直線コネクタ 109"/>
          <p:cNvCxnSpPr>
            <a:cxnSpLocks/>
          </p:cNvCxnSpPr>
          <p:nvPr/>
        </p:nvCxnSpPr>
        <p:spPr>
          <a:xfrm>
            <a:off x="2725356" y="1316540"/>
            <a:ext cx="0" cy="395838"/>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2993406" y="1229531"/>
            <a:ext cx="624087" cy="30340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cxnSpLocks/>
          </p:cNvCxnSpPr>
          <p:nvPr/>
        </p:nvCxnSpPr>
        <p:spPr>
          <a:xfrm>
            <a:off x="2712745" y="2343938"/>
            <a:ext cx="0" cy="4121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直線コネクタ 120"/>
          <p:cNvCxnSpPr>
            <a:cxnSpLocks/>
          </p:cNvCxnSpPr>
          <p:nvPr/>
        </p:nvCxnSpPr>
        <p:spPr>
          <a:xfrm>
            <a:off x="690282" y="2558779"/>
            <a:ext cx="4239046" cy="300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a:off x="700620" y="2566863"/>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1376805" y="2577854"/>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H="1">
            <a:off x="3411175" y="259363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4183714" y="259363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4919648" y="2585072"/>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a:off x="2050691" y="2584284"/>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5847656" y="721420"/>
            <a:ext cx="1136851" cy="477054"/>
          </a:xfrm>
          <a:prstGeom prst="rect">
            <a:avLst/>
          </a:prstGeom>
          <a:noFill/>
        </p:spPr>
        <p:txBody>
          <a:bodyPr wrap="none" rtlCol="0">
            <a:spAutoFit/>
          </a:bodyPr>
          <a:lstStyle/>
          <a:p>
            <a:pPr algn="ctr">
              <a:lnSpc>
                <a:spcPts val="1500"/>
              </a:lnSpc>
            </a:pPr>
            <a:r>
              <a:rPr kumimoji="1" lang="en-US" altLang="ja-JP" dirty="0"/>
              <a:t>SP</a:t>
            </a:r>
          </a:p>
          <a:p>
            <a:pPr algn="ctr">
              <a:lnSpc>
                <a:spcPts val="1500"/>
              </a:lnSpc>
            </a:pPr>
            <a:r>
              <a:rPr kumimoji="1" lang="en-US" altLang="ja-JP" dirty="0"/>
              <a:t>CD4-CD8+</a:t>
            </a:r>
            <a:endParaRPr kumimoji="1" lang="ja-JP" altLang="en-US" dirty="0"/>
          </a:p>
        </p:txBody>
      </p:sp>
      <p:sp>
        <p:nvSpPr>
          <p:cNvPr id="138" name="テキスト ボックス 137"/>
          <p:cNvSpPr txBox="1"/>
          <p:nvPr/>
        </p:nvSpPr>
        <p:spPr>
          <a:xfrm>
            <a:off x="6922055" y="1608155"/>
            <a:ext cx="491738" cy="369332"/>
          </a:xfrm>
          <a:prstGeom prst="rect">
            <a:avLst/>
          </a:prstGeom>
          <a:noFill/>
        </p:spPr>
        <p:txBody>
          <a:bodyPr wrap="none" rtlCol="0">
            <a:spAutoFit/>
          </a:bodyPr>
          <a:lstStyle/>
          <a:p>
            <a:r>
              <a:rPr kumimoji="1" lang="en-US" altLang="ja-JP" dirty="0"/>
              <a:t>Tc0</a:t>
            </a:r>
            <a:endParaRPr kumimoji="1" lang="ja-JP" altLang="en-US" dirty="0"/>
          </a:p>
        </p:txBody>
      </p:sp>
      <p:cxnSp>
        <p:nvCxnSpPr>
          <p:cNvPr id="139" name="直線コネクタ 138"/>
          <p:cNvCxnSpPr>
            <a:cxnSpLocks/>
          </p:cNvCxnSpPr>
          <p:nvPr/>
        </p:nvCxnSpPr>
        <p:spPr>
          <a:xfrm>
            <a:off x="7167924" y="1316540"/>
            <a:ext cx="0" cy="354999"/>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cxnSpLocks/>
          </p:cNvCxnSpPr>
          <p:nvPr/>
        </p:nvCxnSpPr>
        <p:spPr>
          <a:xfrm>
            <a:off x="6174931" y="2558779"/>
            <a:ext cx="2372604" cy="229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4" name="直線コネクタ 143"/>
          <p:cNvCxnSpPr>
            <a:cxnSpLocks/>
          </p:cNvCxnSpPr>
          <p:nvPr/>
        </p:nvCxnSpPr>
        <p:spPr>
          <a:xfrm>
            <a:off x="7172690" y="2343938"/>
            <a:ext cx="0" cy="2128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H="1">
            <a:off x="6165252" y="2547390"/>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8538773" y="2563336"/>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7814655" y="2563337"/>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1686887" y="1243929"/>
            <a:ext cx="1029449" cy="307777"/>
          </a:xfrm>
          <a:prstGeom prst="rect">
            <a:avLst/>
          </a:prstGeom>
          <a:noFill/>
        </p:spPr>
        <p:txBody>
          <a:bodyPr wrap="none" rtlCol="0">
            <a:spAutoFit/>
          </a:bodyPr>
          <a:lstStyle/>
          <a:p>
            <a:r>
              <a:rPr kumimoji="1" lang="en-US" altLang="ja-JP" sz="1400" dirty="0"/>
              <a:t>weak signal</a:t>
            </a:r>
            <a:endParaRPr kumimoji="1" lang="ja-JP" altLang="en-US" sz="1400" dirty="0"/>
          </a:p>
        </p:txBody>
      </p:sp>
      <p:sp>
        <p:nvSpPr>
          <p:cNvPr id="149" name="テキスト ボックス 148"/>
          <p:cNvSpPr txBox="1"/>
          <p:nvPr/>
        </p:nvSpPr>
        <p:spPr>
          <a:xfrm>
            <a:off x="6203268" y="1232476"/>
            <a:ext cx="1029449" cy="307777"/>
          </a:xfrm>
          <a:prstGeom prst="rect">
            <a:avLst/>
          </a:prstGeom>
          <a:noFill/>
        </p:spPr>
        <p:txBody>
          <a:bodyPr wrap="none" rtlCol="0">
            <a:spAutoFit/>
          </a:bodyPr>
          <a:lstStyle/>
          <a:p>
            <a:r>
              <a:rPr kumimoji="1" lang="en-US" altLang="ja-JP" sz="1400" dirty="0"/>
              <a:t>weak signal</a:t>
            </a:r>
            <a:endParaRPr kumimoji="1" lang="ja-JP" altLang="en-US" sz="1400" dirty="0"/>
          </a:p>
        </p:txBody>
      </p:sp>
      <p:sp>
        <p:nvSpPr>
          <p:cNvPr id="150" name="テキスト ボックス 149"/>
          <p:cNvSpPr txBox="1"/>
          <p:nvPr/>
        </p:nvSpPr>
        <p:spPr>
          <a:xfrm>
            <a:off x="3122386" y="1090040"/>
            <a:ext cx="1592937" cy="307777"/>
          </a:xfrm>
          <a:prstGeom prst="rect">
            <a:avLst/>
          </a:prstGeom>
          <a:noFill/>
        </p:spPr>
        <p:txBody>
          <a:bodyPr wrap="none" rtlCol="0">
            <a:spAutoFit/>
          </a:bodyPr>
          <a:lstStyle/>
          <a:p>
            <a:r>
              <a:rPr kumimoji="1" lang="en-US" altLang="ja-JP" sz="1400" dirty="0"/>
              <a:t>intermediate signal</a:t>
            </a:r>
            <a:endParaRPr kumimoji="1" lang="ja-JP" altLang="en-US" sz="1400" dirty="0"/>
          </a:p>
        </p:txBody>
      </p:sp>
      <p:sp>
        <p:nvSpPr>
          <p:cNvPr id="154" name="正方形/長方形 153">
            <a:extLst>
              <a:ext uri="{FF2B5EF4-FFF2-40B4-BE49-F238E27FC236}">
                <a16:creationId xmlns:a16="http://schemas.microsoft.com/office/drawing/2014/main" id="{2E50B8A9-F6FD-463C-B6E1-41F8FB85E5AD}"/>
              </a:ext>
            </a:extLst>
          </p:cNvPr>
          <p:cNvSpPr/>
          <p:nvPr/>
        </p:nvSpPr>
        <p:spPr>
          <a:xfrm>
            <a:off x="2250262" y="75616"/>
            <a:ext cx="5259773" cy="461665"/>
          </a:xfrm>
          <a:prstGeom prst="rect">
            <a:avLst/>
          </a:prstGeom>
        </p:spPr>
        <p:txBody>
          <a:bodyPr wrap="none">
            <a:spAutoFit/>
          </a:bodyPr>
          <a:lstStyle/>
          <a:p>
            <a:r>
              <a:rPr kumimoji="1" lang="ja-JP" altLang="en-US" sz="2400" b="1" dirty="0">
                <a:solidFill>
                  <a:srgbClr val="C00000"/>
                </a:solidFill>
              </a:rPr>
              <a:t>ヒト末梢血</a:t>
            </a:r>
            <a:r>
              <a:rPr kumimoji="1" lang="en-US" altLang="ja-JP" sz="2400" b="1" dirty="0">
                <a:solidFill>
                  <a:srgbClr val="C00000"/>
                </a:solidFill>
              </a:rPr>
              <a:t>T</a:t>
            </a:r>
            <a:r>
              <a:rPr kumimoji="1" lang="ja-JP" altLang="en-US" sz="2400" b="1" dirty="0">
                <a:solidFill>
                  <a:srgbClr val="C00000"/>
                </a:solidFill>
              </a:rPr>
              <a:t>細胞サブセットについて</a:t>
            </a:r>
            <a:endParaRPr lang="ja-JP" altLang="en-US" sz="2400" b="1" dirty="0">
              <a:solidFill>
                <a:srgbClr val="C00000"/>
              </a:solidFill>
            </a:endParaRPr>
          </a:p>
        </p:txBody>
      </p:sp>
      <p:sp>
        <p:nvSpPr>
          <p:cNvPr id="155" name="テキスト ボックス 154"/>
          <p:cNvSpPr txBox="1"/>
          <p:nvPr/>
        </p:nvSpPr>
        <p:spPr>
          <a:xfrm>
            <a:off x="4527058" y="594383"/>
            <a:ext cx="914546" cy="369332"/>
          </a:xfrm>
          <a:prstGeom prst="rect">
            <a:avLst/>
          </a:prstGeom>
          <a:noFill/>
        </p:spPr>
        <p:txBody>
          <a:bodyPr wrap="none" rtlCol="0">
            <a:spAutoFit/>
          </a:bodyPr>
          <a:lstStyle/>
          <a:p>
            <a:r>
              <a:rPr kumimoji="1" lang="en-US" altLang="ja-JP" i="1" dirty="0"/>
              <a:t>Thymus</a:t>
            </a:r>
            <a:endParaRPr kumimoji="1" lang="ja-JP" altLang="en-US" i="1" dirty="0"/>
          </a:p>
        </p:txBody>
      </p:sp>
      <p:sp>
        <p:nvSpPr>
          <p:cNvPr id="156" name="テキスト ボックス 155"/>
          <p:cNvSpPr txBox="1"/>
          <p:nvPr/>
        </p:nvSpPr>
        <p:spPr>
          <a:xfrm>
            <a:off x="4837830" y="1447489"/>
            <a:ext cx="1070934" cy="369332"/>
          </a:xfrm>
          <a:prstGeom prst="rect">
            <a:avLst/>
          </a:prstGeom>
          <a:noFill/>
        </p:spPr>
        <p:txBody>
          <a:bodyPr wrap="none" rtlCol="0">
            <a:spAutoFit/>
          </a:bodyPr>
          <a:lstStyle/>
          <a:p>
            <a:r>
              <a:rPr kumimoji="1" lang="en-US" altLang="ja-JP" i="1" dirty="0"/>
              <a:t>Periphery</a:t>
            </a:r>
            <a:endParaRPr kumimoji="1" lang="ja-JP" altLang="en-US" i="1" dirty="0"/>
          </a:p>
        </p:txBody>
      </p:sp>
      <p:sp>
        <p:nvSpPr>
          <p:cNvPr id="8" name="正方形/長方形 7">
            <a:extLst>
              <a:ext uri="{FF2B5EF4-FFF2-40B4-BE49-F238E27FC236}">
                <a16:creationId xmlns:a16="http://schemas.microsoft.com/office/drawing/2014/main" id="{86183B6A-05D8-4E17-BAC5-D4EAD5D577F8}"/>
              </a:ext>
            </a:extLst>
          </p:cNvPr>
          <p:cNvSpPr/>
          <p:nvPr/>
        </p:nvSpPr>
        <p:spPr>
          <a:xfrm>
            <a:off x="5955335" y="6000923"/>
            <a:ext cx="3010696" cy="461665"/>
          </a:xfrm>
          <a:prstGeom prst="rect">
            <a:avLst/>
          </a:prstGeom>
        </p:spPr>
        <p:txBody>
          <a:bodyPr wrap="none">
            <a:spAutoFit/>
          </a:bodyPr>
          <a:lstStyle/>
          <a:p>
            <a:r>
              <a:rPr lang="en-US" altLang="ja-JP" sz="1200" dirty="0"/>
              <a:t>Arch. Immunol. </a:t>
            </a:r>
            <a:r>
              <a:rPr lang="en-US" altLang="ja-JP" sz="1200" dirty="0" err="1"/>
              <a:t>Ther</a:t>
            </a:r>
            <a:r>
              <a:rPr lang="en-US" altLang="ja-JP" sz="1200" dirty="0"/>
              <a:t>. Exp. (2014) 62:449–458</a:t>
            </a:r>
          </a:p>
          <a:p>
            <a:r>
              <a:rPr lang="en-US" altLang="ja-JP" sz="1200" dirty="0"/>
              <a:t>J Allergy Clinical </a:t>
            </a:r>
            <a:r>
              <a:rPr lang="en-US" altLang="ja-JP" sz="1200" dirty="0" err="1"/>
              <a:t>immnol</a:t>
            </a:r>
            <a:r>
              <a:rPr lang="en-US" altLang="ja-JP" sz="1200" dirty="0"/>
              <a:t>. (2011) 127:701-21</a:t>
            </a:r>
            <a:endParaRPr lang="ja-JP" altLang="en-US" sz="1200" dirty="0"/>
          </a:p>
        </p:txBody>
      </p:sp>
      <p:sp>
        <p:nvSpPr>
          <p:cNvPr id="44" name="テキスト ボックス 43">
            <a:extLst>
              <a:ext uri="{FF2B5EF4-FFF2-40B4-BE49-F238E27FC236}">
                <a16:creationId xmlns:a16="http://schemas.microsoft.com/office/drawing/2014/main" id="{5EA5390B-BB56-E5B8-5E68-AD9618075D27}"/>
              </a:ext>
            </a:extLst>
          </p:cNvPr>
          <p:cNvSpPr txBox="1"/>
          <p:nvPr/>
        </p:nvSpPr>
        <p:spPr>
          <a:xfrm>
            <a:off x="445564" y="3135135"/>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IL-12</a:t>
            </a:r>
            <a:endParaRPr kumimoji="1" lang="ja-JP" altLang="en-US" sz="1600" dirty="0">
              <a:latin typeface="Times New Roman" panose="02020603050405020304" pitchFamily="18" charset="0"/>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A0C2DD0A-6287-AC18-7E2C-DAACF9EC8F99}"/>
              </a:ext>
            </a:extLst>
          </p:cNvPr>
          <p:cNvSpPr txBox="1"/>
          <p:nvPr/>
        </p:nvSpPr>
        <p:spPr>
          <a:xfrm>
            <a:off x="440579" y="3349016"/>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IL-18</a:t>
            </a:r>
            <a:endParaRPr kumimoji="1" lang="ja-JP" altLang="en-US" sz="1600" dirty="0">
              <a:latin typeface="Times New Roman" panose="02020603050405020304" pitchFamily="18" charset="0"/>
              <a:cs typeface="Times New Roman" panose="02020603050405020304" pitchFamily="18" charset="0"/>
            </a:endParaRPr>
          </a:p>
        </p:txBody>
      </p:sp>
      <p:cxnSp>
        <p:nvCxnSpPr>
          <p:cNvPr id="71" name="直線コネクタ 70">
            <a:extLst>
              <a:ext uri="{FF2B5EF4-FFF2-40B4-BE49-F238E27FC236}">
                <a16:creationId xmlns:a16="http://schemas.microsoft.com/office/drawing/2014/main" id="{DF689ACD-7404-94B2-EDC7-FD7A3E6E1B46}"/>
              </a:ext>
            </a:extLst>
          </p:cNvPr>
          <p:cNvCxnSpPr/>
          <p:nvPr/>
        </p:nvCxnSpPr>
        <p:spPr>
          <a:xfrm flipH="1">
            <a:off x="7034731" y="2572299"/>
            <a:ext cx="1" cy="174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5C9DAF96-B635-BB9D-6905-AEDE25EBC61E}"/>
              </a:ext>
            </a:extLst>
          </p:cNvPr>
          <p:cNvSpPr txBox="1"/>
          <p:nvPr/>
        </p:nvSpPr>
        <p:spPr>
          <a:xfrm>
            <a:off x="1084481" y="3156429"/>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76" name="テキスト ボックス 75">
            <a:extLst>
              <a:ext uri="{FF2B5EF4-FFF2-40B4-BE49-F238E27FC236}">
                <a16:creationId xmlns:a16="http://schemas.microsoft.com/office/drawing/2014/main" id="{781822CC-666F-E428-D336-D6CD73D27B2D}"/>
              </a:ext>
            </a:extLst>
          </p:cNvPr>
          <p:cNvSpPr txBox="1"/>
          <p:nvPr/>
        </p:nvSpPr>
        <p:spPr>
          <a:xfrm>
            <a:off x="2430090" y="3115702"/>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18CF9BEC-088E-0A3F-9800-33517F1C7EA5}"/>
              </a:ext>
            </a:extLst>
          </p:cNvPr>
          <p:cNvSpPr txBox="1"/>
          <p:nvPr/>
        </p:nvSpPr>
        <p:spPr>
          <a:xfrm>
            <a:off x="2334453" y="3326259"/>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78" name="テキスト ボックス 77">
            <a:extLst>
              <a:ext uri="{FF2B5EF4-FFF2-40B4-BE49-F238E27FC236}">
                <a16:creationId xmlns:a16="http://schemas.microsoft.com/office/drawing/2014/main" id="{427BEBB3-5B77-3055-BF96-91A38BD16126}"/>
              </a:ext>
            </a:extLst>
          </p:cNvPr>
          <p:cNvSpPr txBox="1"/>
          <p:nvPr/>
        </p:nvSpPr>
        <p:spPr>
          <a:xfrm>
            <a:off x="3854309" y="3228404"/>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IL-21</a:t>
            </a:r>
            <a:endParaRPr kumimoji="1" lang="ja-JP" altLang="en-US" sz="1600" dirty="0">
              <a:latin typeface="Times New Roman" panose="02020603050405020304" pitchFamily="18" charset="0"/>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2C32EDC2-ABA0-D800-B1CA-D16C4D155F63}"/>
              </a:ext>
            </a:extLst>
          </p:cNvPr>
          <p:cNvSpPr txBox="1"/>
          <p:nvPr/>
        </p:nvSpPr>
        <p:spPr>
          <a:xfrm>
            <a:off x="3173703" y="3228404"/>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81" name="テキスト ボックス 80">
            <a:extLst>
              <a:ext uri="{FF2B5EF4-FFF2-40B4-BE49-F238E27FC236}">
                <a16:creationId xmlns:a16="http://schemas.microsoft.com/office/drawing/2014/main" id="{BA226F41-9461-7125-4881-EB4AEADC4302}"/>
              </a:ext>
            </a:extLst>
          </p:cNvPr>
          <p:cNvSpPr txBox="1"/>
          <p:nvPr/>
        </p:nvSpPr>
        <p:spPr>
          <a:xfrm>
            <a:off x="4520944" y="3212701"/>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5E7F9A08-2328-5B5C-E9A6-39ADFF10C43F}"/>
              </a:ext>
            </a:extLst>
          </p:cNvPr>
          <p:cNvSpPr txBox="1"/>
          <p:nvPr/>
        </p:nvSpPr>
        <p:spPr>
          <a:xfrm>
            <a:off x="5832653" y="2773598"/>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IL-12</a:t>
            </a:r>
            <a:endParaRPr kumimoji="1" lang="ja-JP" altLang="en-US" sz="1600" dirty="0">
              <a:latin typeface="Times New Roman" panose="02020603050405020304" pitchFamily="18" charset="0"/>
              <a:cs typeface="Times New Roman" panose="02020603050405020304" pitchFamily="18" charset="0"/>
            </a:endParaRPr>
          </a:p>
        </p:txBody>
      </p:sp>
      <p:sp>
        <p:nvSpPr>
          <p:cNvPr id="83" name="テキスト ボックス 82">
            <a:extLst>
              <a:ext uri="{FF2B5EF4-FFF2-40B4-BE49-F238E27FC236}">
                <a16:creationId xmlns:a16="http://schemas.microsoft.com/office/drawing/2014/main" id="{B8A17221-5169-CA13-F403-C7CEBCF65A84}"/>
              </a:ext>
            </a:extLst>
          </p:cNvPr>
          <p:cNvSpPr txBox="1"/>
          <p:nvPr/>
        </p:nvSpPr>
        <p:spPr>
          <a:xfrm>
            <a:off x="5828723" y="2960904"/>
            <a:ext cx="652743"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IL-18</a:t>
            </a:r>
            <a:endParaRPr kumimoji="1" lang="ja-JP" altLang="en-US" sz="1600" dirty="0">
              <a:latin typeface="Times New Roman" panose="02020603050405020304" pitchFamily="18" charset="0"/>
              <a:cs typeface="Times New Roman" panose="02020603050405020304" pitchFamily="18" charset="0"/>
            </a:endParaRPr>
          </a:p>
        </p:txBody>
      </p:sp>
      <p:sp>
        <p:nvSpPr>
          <p:cNvPr id="97" name="テキスト ボックス 96">
            <a:extLst>
              <a:ext uri="{FF2B5EF4-FFF2-40B4-BE49-F238E27FC236}">
                <a16:creationId xmlns:a16="http://schemas.microsoft.com/office/drawing/2014/main" id="{63A2038D-BFD7-5C15-92C4-148B0AA1D854}"/>
              </a:ext>
            </a:extLst>
          </p:cNvPr>
          <p:cNvSpPr txBox="1"/>
          <p:nvPr/>
        </p:nvSpPr>
        <p:spPr>
          <a:xfrm>
            <a:off x="6740759" y="2860757"/>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98" name="テキスト ボックス 97">
            <a:extLst>
              <a:ext uri="{FF2B5EF4-FFF2-40B4-BE49-F238E27FC236}">
                <a16:creationId xmlns:a16="http://schemas.microsoft.com/office/drawing/2014/main" id="{D3975ACE-85B6-DDFB-0277-F3B9B18E3ED7}"/>
              </a:ext>
            </a:extLst>
          </p:cNvPr>
          <p:cNvSpPr txBox="1"/>
          <p:nvPr/>
        </p:nvSpPr>
        <p:spPr>
          <a:xfrm>
            <a:off x="7535360" y="2807859"/>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109" name="テキスト ボックス 108">
            <a:extLst>
              <a:ext uri="{FF2B5EF4-FFF2-40B4-BE49-F238E27FC236}">
                <a16:creationId xmlns:a16="http://schemas.microsoft.com/office/drawing/2014/main" id="{DA1844A0-F3CB-5116-4AE5-530C76E2B658}"/>
              </a:ext>
            </a:extLst>
          </p:cNvPr>
          <p:cNvSpPr txBox="1"/>
          <p:nvPr/>
        </p:nvSpPr>
        <p:spPr>
          <a:xfrm>
            <a:off x="7439179" y="3007389"/>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5250FEB9-8C59-9F00-4418-E39901301EE0}"/>
              </a:ext>
            </a:extLst>
          </p:cNvPr>
          <p:cNvSpPr txBox="1"/>
          <p:nvPr/>
        </p:nvSpPr>
        <p:spPr>
          <a:xfrm>
            <a:off x="8247235" y="2820356"/>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IL-6</a:t>
            </a:r>
            <a:endParaRPr kumimoji="1" lang="ja-JP" altLang="en-US" sz="1600" dirty="0">
              <a:latin typeface="Times New Roman" panose="02020603050405020304" pitchFamily="18" charset="0"/>
              <a:cs typeface="Times New Roman" panose="02020603050405020304" pitchFamily="18" charset="0"/>
            </a:endParaRPr>
          </a:p>
        </p:txBody>
      </p:sp>
      <p:sp>
        <p:nvSpPr>
          <p:cNvPr id="112" name="テキスト ボックス 111">
            <a:extLst>
              <a:ext uri="{FF2B5EF4-FFF2-40B4-BE49-F238E27FC236}">
                <a16:creationId xmlns:a16="http://schemas.microsoft.com/office/drawing/2014/main" id="{7DFA10F2-D317-E05B-FAEF-6BD9160A4556}"/>
              </a:ext>
            </a:extLst>
          </p:cNvPr>
          <p:cNvSpPr txBox="1"/>
          <p:nvPr/>
        </p:nvSpPr>
        <p:spPr>
          <a:xfrm>
            <a:off x="8180550" y="3001131"/>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114" name="テキスト ボックス 113">
            <a:extLst>
              <a:ext uri="{FF2B5EF4-FFF2-40B4-BE49-F238E27FC236}">
                <a16:creationId xmlns:a16="http://schemas.microsoft.com/office/drawing/2014/main" id="{1B991DB9-B3E3-CF23-EDFB-C9CBD3CB61BD}"/>
              </a:ext>
            </a:extLst>
          </p:cNvPr>
          <p:cNvSpPr txBox="1"/>
          <p:nvPr/>
        </p:nvSpPr>
        <p:spPr>
          <a:xfrm>
            <a:off x="512985" y="4366301"/>
            <a:ext cx="586571"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T-bet</a:t>
            </a:r>
            <a:endParaRPr kumimoji="1" lang="ja-JP" altLang="en-US" sz="1400" b="1" dirty="0">
              <a:latin typeface="Times New Roman" panose="02020603050405020304" pitchFamily="18" charset="0"/>
              <a:cs typeface="Times New Roman" panose="02020603050405020304" pitchFamily="18" charset="0"/>
            </a:endParaRPr>
          </a:p>
        </p:txBody>
      </p:sp>
      <p:sp>
        <p:nvSpPr>
          <p:cNvPr id="116" name="テキスト ボックス 115">
            <a:extLst>
              <a:ext uri="{FF2B5EF4-FFF2-40B4-BE49-F238E27FC236}">
                <a16:creationId xmlns:a16="http://schemas.microsoft.com/office/drawing/2014/main" id="{23AA79B2-C317-E91E-9642-A95B52AF55E7}"/>
              </a:ext>
            </a:extLst>
          </p:cNvPr>
          <p:cNvSpPr txBox="1"/>
          <p:nvPr/>
        </p:nvSpPr>
        <p:spPr>
          <a:xfrm>
            <a:off x="1090651" y="4371115"/>
            <a:ext cx="767133"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GATA3</a:t>
            </a:r>
            <a:endParaRPr kumimoji="1" lang="ja-JP" altLang="en-US" sz="1400" b="1" dirty="0">
              <a:latin typeface="Times New Roman" panose="02020603050405020304" pitchFamily="18" charset="0"/>
              <a:cs typeface="Times New Roman" panose="02020603050405020304" pitchFamily="18" charset="0"/>
            </a:endParaRPr>
          </a:p>
        </p:txBody>
      </p:sp>
      <p:sp>
        <p:nvSpPr>
          <p:cNvPr id="117" name="テキスト ボックス 116">
            <a:extLst>
              <a:ext uri="{FF2B5EF4-FFF2-40B4-BE49-F238E27FC236}">
                <a16:creationId xmlns:a16="http://schemas.microsoft.com/office/drawing/2014/main" id="{DCA8EE3A-4149-385D-A05D-ABF61F0FC4B1}"/>
              </a:ext>
            </a:extLst>
          </p:cNvPr>
          <p:cNvSpPr txBox="1"/>
          <p:nvPr/>
        </p:nvSpPr>
        <p:spPr>
          <a:xfrm>
            <a:off x="1889026" y="4357596"/>
            <a:ext cx="583814"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IRF4</a:t>
            </a:r>
            <a:endParaRPr kumimoji="1" lang="ja-JP" altLang="en-US" sz="1400" b="1" dirty="0">
              <a:latin typeface="Times New Roman" panose="02020603050405020304" pitchFamily="18" charset="0"/>
              <a:cs typeface="Times New Roman" panose="02020603050405020304" pitchFamily="18" charset="0"/>
            </a:endParaRPr>
          </a:p>
        </p:txBody>
      </p:sp>
      <p:sp>
        <p:nvSpPr>
          <p:cNvPr id="118" name="テキスト ボックス 117">
            <a:extLst>
              <a:ext uri="{FF2B5EF4-FFF2-40B4-BE49-F238E27FC236}">
                <a16:creationId xmlns:a16="http://schemas.microsoft.com/office/drawing/2014/main" id="{6D566831-1A98-86AA-1E6A-A7DAD48FEE88}"/>
              </a:ext>
            </a:extLst>
          </p:cNvPr>
          <p:cNvSpPr txBox="1"/>
          <p:nvPr/>
        </p:nvSpPr>
        <p:spPr>
          <a:xfrm>
            <a:off x="2442452" y="4379845"/>
            <a:ext cx="793807" cy="307777"/>
          </a:xfrm>
          <a:prstGeom prst="rect">
            <a:avLst/>
          </a:prstGeom>
          <a:noFill/>
        </p:spPr>
        <p:txBody>
          <a:bodyPr wrap="none" rtlCol="0">
            <a:spAutoFit/>
          </a:bodyPr>
          <a:lstStyle/>
          <a:p>
            <a:r>
              <a:rPr kumimoji="1" lang="en-US" altLang="ja-JP" sz="1400" b="1" dirty="0" err="1">
                <a:latin typeface="Times New Roman" panose="02020603050405020304" pitchFamily="18" charset="0"/>
                <a:cs typeface="Times New Roman" panose="02020603050405020304" pitchFamily="18" charset="0"/>
              </a:rPr>
              <a:t>RORgT</a:t>
            </a:r>
            <a:endParaRPr kumimoji="1" lang="ja-JP" altLang="en-US" sz="1400" b="1" dirty="0">
              <a:latin typeface="Times New Roman" panose="02020603050405020304" pitchFamily="18" charset="0"/>
              <a:cs typeface="Times New Roman" panose="02020603050405020304" pitchFamily="18" charset="0"/>
            </a:endParaRPr>
          </a:p>
        </p:txBody>
      </p:sp>
      <p:sp>
        <p:nvSpPr>
          <p:cNvPr id="119" name="テキスト ボックス 118">
            <a:extLst>
              <a:ext uri="{FF2B5EF4-FFF2-40B4-BE49-F238E27FC236}">
                <a16:creationId xmlns:a16="http://schemas.microsoft.com/office/drawing/2014/main" id="{FA7CDB73-5923-4D70-D0C6-EE505FBAFCF4}"/>
              </a:ext>
            </a:extLst>
          </p:cNvPr>
          <p:cNvSpPr txBox="1"/>
          <p:nvPr/>
        </p:nvSpPr>
        <p:spPr>
          <a:xfrm>
            <a:off x="3222714" y="4382392"/>
            <a:ext cx="583813" cy="284693"/>
          </a:xfrm>
          <a:prstGeom prst="rect">
            <a:avLst/>
          </a:prstGeom>
          <a:noFill/>
        </p:spPr>
        <p:txBody>
          <a:bodyPr wrap="none" rtlCol="0">
            <a:spAutoFit/>
          </a:bodyPr>
          <a:lstStyle/>
          <a:p>
            <a:pPr algn="ctr">
              <a:lnSpc>
                <a:spcPts val="1500"/>
              </a:lnSpc>
            </a:pPr>
            <a:r>
              <a:rPr kumimoji="1" lang="en-US" altLang="ja-JP" sz="1400" b="1" dirty="0">
                <a:latin typeface="Times New Roman" panose="02020603050405020304" pitchFamily="18" charset="0"/>
                <a:cs typeface="Times New Roman" panose="02020603050405020304" pitchFamily="18" charset="0"/>
              </a:rPr>
              <a:t>AHR</a:t>
            </a:r>
            <a:endParaRPr kumimoji="1" lang="ja-JP" altLang="en-US" sz="1400" b="1" dirty="0">
              <a:latin typeface="Times New Roman" panose="02020603050405020304" pitchFamily="18" charset="0"/>
              <a:cs typeface="Times New Roman" panose="02020603050405020304" pitchFamily="18" charset="0"/>
            </a:endParaRPr>
          </a:p>
        </p:txBody>
      </p:sp>
      <p:sp>
        <p:nvSpPr>
          <p:cNvPr id="120" name="テキスト ボックス 119">
            <a:extLst>
              <a:ext uri="{FF2B5EF4-FFF2-40B4-BE49-F238E27FC236}">
                <a16:creationId xmlns:a16="http://schemas.microsoft.com/office/drawing/2014/main" id="{23C0F0A3-9657-2346-2171-4922BCBA2727}"/>
              </a:ext>
            </a:extLst>
          </p:cNvPr>
          <p:cNvSpPr txBox="1"/>
          <p:nvPr/>
        </p:nvSpPr>
        <p:spPr>
          <a:xfrm>
            <a:off x="3887810" y="4401142"/>
            <a:ext cx="644728"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BCL6</a:t>
            </a:r>
            <a:endParaRPr kumimoji="1" lang="ja-JP" altLang="en-US" sz="1400" b="1" dirty="0">
              <a:latin typeface="Times New Roman" panose="02020603050405020304" pitchFamily="18" charset="0"/>
              <a:cs typeface="Times New Roman" panose="02020603050405020304" pitchFamily="18" charset="0"/>
            </a:endParaRPr>
          </a:p>
        </p:txBody>
      </p:sp>
      <p:sp>
        <p:nvSpPr>
          <p:cNvPr id="122" name="テキスト ボックス 121">
            <a:extLst>
              <a:ext uri="{FF2B5EF4-FFF2-40B4-BE49-F238E27FC236}">
                <a16:creationId xmlns:a16="http://schemas.microsoft.com/office/drawing/2014/main" id="{6D0C3937-05C0-4FE4-AD8C-F6ACA0AA8B16}"/>
              </a:ext>
            </a:extLst>
          </p:cNvPr>
          <p:cNvSpPr txBox="1"/>
          <p:nvPr/>
        </p:nvSpPr>
        <p:spPr>
          <a:xfrm>
            <a:off x="4542029" y="4389738"/>
            <a:ext cx="761747" cy="307777"/>
          </a:xfrm>
          <a:prstGeom prst="rect">
            <a:avLst/>
          </a:prstGeom>
          <a:noFill/>
          <a:ln>
            <a:noFill/>
          </a:ln>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FOXP3</a:t>
            </a:r>
            <a:endParaRPr kumimoji="1" lang="ja-JP" altLang="en-US" sz="1400" b="1" dirty="0">
              <a:latin typeface="Times New Roman" panose="02020603050405020304" pitchFamily="18" charset="0"/>
              <a:cs typeface="Times New Roman" panose="02020603050405020304" pitchFamily="18" charset="0"/>
            </a:endParaRPr>
          </a:p>
        </p:txBody>
      </p:sp>
      <p:sp>
        <p:nvSpPr>
          <p:cNvPr id="123" name="テキスト ボックス 122">
            <a:extLst>
              <a:ext uri="{FF2B5EF4-FFF2-40B4-BE49-F238E27FC236}">
                <a16:creationId xmlns:a16="http://schemas.microsoft.com/office/drawing/2014/main" id="{79EF64F0-FADE-AD99-A0DC-635FFFFA7B75}"/>
              </a:ext>
            </a:extLst>
          </p:cNvPr>
          <p:cNvSpPr txBox="1"/>
          <p:nvPr/>
        </p:nvSpPr>
        <p:spPr>
          <a:xfrm>
            <a:off x="5936766" y="4026729"/>
            <a:ext cx="586571"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T-bet</a:t>
            </a:r>
            <a:endParaRPr kumimoji="1" lang="ja-JP" altLang="en-US" sz="1400" b="1" dirty="0">
              <a:latin typeface="Times New Roman" panose="02020603050405020304" pitchFamily="18" charset="0"/>
              <a:cs typeface="Times New Roman" panose="02020603050405020304" pitchFamily="18" charset="0"/>
            </a:endParaRPr>
          </a:p>
        </p:txBody>
      </p:sp>
      <p:sp>
        <p:nvSpPr>
          <p:cNvPr id="125" name="テキスト ボックス 124">
            <a:extLst>
              <a:ext uri="{FF2B5EF4-FFF2-40B4-BE49-F238E27FC236}">
                <a16:creationId xmlns:a16="http://schemas.microsoft.com/office/drawing/2014/main" id="{0FE12B04-4FB3-B544-7FA5-3512B2C62A40}"/>
              </a:ext>
            </a:extLst>
          </p:cNvPr>
          <p:cNvSpPr txBox="1"/>
          <p:nvPr/>
        </p:nvSpPr>
        <p:spPr>
          <a:xfrm>
            <a:off x="6595360" y="4033494"/>
            <a:ext cx="767133"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GATA3</a:t>
            </a:r>
            <a:endParaRPr kumimoji="1" lang="ja-JP" altLang="en-US" sz="1400" b="1" dirty="0">
              <a:latin typeface="Times New Roman" panose="02020603050405020304" pitchFamily="18" charset="0"/>
              <a:cs typeface="Times New Roman" panose="02020603050405020304" pitchFamily="18" charset="0"/>
            </a:endParaRPr>
          </a:p>
        </p:txBody>
      </p:sp>
      <p:sp>
        <p:nvSpPr>
          <p:cNvPr id="126" name="テキスト ボックス 125">
            <a:extLst>
              <a:ext uri="{FF2B5EF4-FFF2-40B4-BE49-F238E27FC236}">
                <a16:creationId xmlns:a16="http://schemas.microsoft.com/office/drawing/2014/main" id="{F52BC6F1-06EC-5A2F-D1FF-21AB1DE6FF97}"/>
              </a:ext>
            </a:extLst>
          </p:cNvPr>
          <p:cNvSpPr txBox="1"/>
          <p:nvPr/>
        </p:nvSpPr>
        <p:spPr>
          <a:xfrm>
            <a:off x="8085993" y="4041322"/>
            <a:ext cx="793807" cy="307777"/>
          </a:xfrm>
          <a:prstGeom prst="rect">
            <a:avLst/>
          </a:prstGeom>
          <a:noFill/>
        </p:spPr>
        <p:txBody>
          <a:bodyPr wrap="none" rtlCol="0">
            <a:spAutoFit/>
          </a:bodyPr>
          <a:lstStyle/>
          <a:p>
            <a:r>
              <a:rPr kumimoji="1" lang="en-US" altLang="ja-JP" sz="1400" b="1" dirty="0" err="1">
                <a:latin typeface="Times New Roman" panose="02020603050405020304" pitchFamily="18" charset="0"/>
                <a:cs typeface="Times New Roman" panose="02020603050405020304" pitchFamily="18" charset="0"/>
              </a:rPr>
              <a:t>RORgT</a:t>
            </a:r>
            <a:endParaRPr kumimoji="1" lang="ja-JP" altLang="en-US" sz="1400" b="1" dirty="0">
              <a:latin typeface="Times New Roman" panose="02020603050405020304" pitchFamily="18" charset="0"/>
              <a:cs typeface="Times New Roman" panose="02020603050405020304" pitchFamily="18" charset="0"/>
            </a:endParaRPr>
          </a:p>
        </p:txBody>
      </p:sp>
      <p:cxnSp>
        <p:nvCxnSpPr>
          <p:cNvPr id="128" name="直線矢印コネクタ 127">
            <a:extLst>
              <a:ext uri="{FF2B5EF4-FFF2-40B4-BE49-F238E27FC236}">
                <a16:creationId xmlns:a16="http://schemas.microsoft.com/office/drawing/2014/main" id="{B64B2D9C-F0BC-7E5D-D9AE-858471845843}"/>
              </a:ext>
            </a:extLst>
          </p:cNvPr>
          <p:cNvCxnSpPr>
            <a:cxnSpLocks/>
          </p:cNvCxnSpPr>
          <p:nvPr/>
        </p:nvCxnSpPr>
        <p:spPr>
          <a:xfrm>
            <a:off x="737965" y="3623484"/>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3F22CB4B-F86F-F886-6EE7-23380E18D324}"/>
              </a:ext>
            </a:extLst>
          </p:cNvPr>
          <p:cNvCxnSpPr>
            <a:cxnSpLocks/>
          </p:cNvCxnSpPr>
          <p:nvPr/>
        </p:nvCxnSpPr>
        <p:spPr>
          <a:xfrm>
            <a:off x="7034731" y="3263185"/>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8D34DB28-D89E-4D7B-DD73-E79367335C61}"/>
              </a:ext>
            </a:extLst>
          </p:cNvPr>
          <p:cNvCxnSpPr>
            <a:cxnSpLocks/>
          </p:cNvCxnSpPr>
          <p:nvPr/>
        </p:nvCxnSpPr>
        <p:spPr>
          <a:xfrm>
            <a:off x="6155094" y="329945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4BAD2A4C-4007-C3C4-92C2-7C7E6431346D}"/>
              </a:ext>
            </a:extLst>
          </p:cNvPr>
          <p:cNvCxnSpPr>
            <a:cxnSpLocks/>
          </p:cNvCxnSpPr>
          <p:nvPr/>
        </p:nvCxnSpPr>
        <p:spPr>
          <a:xfrm>
            <a:off x="1431642" y="3589224"/>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a:extLst>
              <a:ext uri="{FF2B5EF4-FFF2-40B4-BE49-F238E27FC236}">
                <a16:creationId xmlns:a16="http://schemas.microsoft.com/office/drawing/2014/main" id="{C68124D0-FA53-CD8E-6100-B7AB8E91CBE5}"/>
              </a:ext>
            </a:extLst>
          </p:cNvPr>
          <p:cNvCxnSpPr>
            <a:cxnSpLocks/>
          </p:cNvCxnSpPr>
          <p:nvPr/>
        </p:nvCxnSpPr>
        <p:spPr>
          <a:xfrm>
            <a:off x="2135183" y="36088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3A3F9DF4-AF5B-A929-58E5-EE29441A45B3}"/>
              </a:ext>
            </a:extLst>
          </p:cNvPr>
          <p:cNvCxnSpPr>
            <a:cxnSpLocks/>
          </p:cNvCxnSpPr>
          <p:nvPr/>
        </p:nvCxnSpPr>
        <p:spPr>
          <a:xfrm>
            <a:off x="3487496" y="3591316"/>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9" name="直線矢印コネクタ 188">
            <a:extLst>
              <a:ext uri="{FF2B5EF4-FFF2-40B4-BE49-F238E27FC236}">
                <a16:creationId xmlns:a16="http://schemas.microsoft.com/office/drawing/2014/main" id="{70BB9792-D135-D3B2-AED9-0BE45EAC84D1}"/>
              </a:ext>
            </a:extLst>
          </p:cNvPr>
          <p:cNvCxnSpPr>
            <a:cxnSpLocks/>
          </p:cNvCxnSpPr>
          <p:nvPr/>
        </p:nvCxnSpPr>
        <p:spPr>
          <a:xfrm>
            <a:off x="4211374" y="361312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4" name="直線矢印コネクタ 193">
            <a:extLst>
              <a:ext uri="{FF2B5EF4-FFF2-40B4-BE49-F238E27FC236}">
                <a16:creationId xmlns:a16="http://schemas.microsoft.com/office/drawing/2014/main" id="{8E7485C0-A9FE-8030-5C02-1F39E19889D2}"/>
              </a:ext>
            </a:extLst>
          </p:cNvPr>
          <p:cNvCxnSpPr>
            <a:cxnSpLocks/>
          </p:cNvCxnSpPr>
          <p:nvPr/>
        </p:nvCxnSpPr>
        <p:spPr>
          <a:xfrm>
            <a:off x="4923222" y="361312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5" name="直線矢印コネクタ 194">
            <a:extLst>
              <a:ext uri="{FF2B5EF4-FFF2-40B4-BE49-F238E27FC236}">
                <a16:creationId xmlns:a16="http://schemas.microsoft.com/office/drawing/2014/main" id="{E6AD3555-1B31-A58C-2B6A-C3BE6B1746B8}"/>
              </a:ext>
            </a:extLst>
          </p:cNvPr>
          <p:cNvCxnSpPr>
            <a:cxnSpLocks/>
          </p:cNvCxnSpPr>
          <p:nvPr/>
        </p:nvCxnSpPr>
        <p:spPr>
          <a:xfrm>
            <a:off x="7810434" y="3299458"/>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9" name="直線矢印コネクタ 198">
            <a:extLst>
              <a:ext uri="{FF2B5EF4-FFF2-40B4-BE49-F238E27FC236}">
                <a16:creationId xmlns:a16="http://schemas.microsoft.com/office/drawing/2014/main" id="{9F5B365C-51E5-4D5B-98EB-B77EAB28C63A}"/>
              </a:ext>
            </a:extLst>
          </p:cNvPr>
          <p:cNvCxnSpPr>
            <a:cxnSpLocks/>
          </p:cNvCxnSpPr>
          <p:nvPr/>
        </p:nvCxnSpPr>
        <p:spPr>
          <a:xfrm flipH="1">
            <a:off x="8502890" y="3304893"/>
            <a:ext cx="872" cy="328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5" name="直線矢印コネクタ 204">
            <a:extLst>
              <a:ext uri="{FF2B5EF4-FFF2-40B4-BE49-F238E27FC236}">
                <a16:creationId xmlns:a16="http://schemas.microsoft.com/office/drawing/2014/main" id="{F9863F36-3B6E-068E-53FD-137D8649121E}"/>
              </a:ext>
            </a:extLst>
          </p:cNvPr>
          <p:cNvCxnSpPr>
            <a:cxnSpLocks/>
          </p:cNvCxnSpPr>
          <p:nvPr/>
        </p:nvCxnSpPr>
        <p:spPr>
          <a:xfrm>
            <a:off x="2725356" y="3632881"/>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6" name="テキスト ボックス 205">
            <a:extLst>
              <a:ext uri="{FF2B5EF4-FFF2-40B4-BE49-F238E27FC236}">
                <a16:creationId xmlns:a16="http://schemas.microsoft.com/office/drawing/2014/main" id="{D3962EE0-2C74-1EB5-5864-6D90CFD4D563}"/>
              </a:ext>
            </a:extLst>
          </p:cNvPr>
          <p:cNvSpPr txBox="1"/>
          <p:nvPr/>
        </p:nvSpPr>
        <p:spPr>
          <a:xfrm>
            <a:off x="456961" y="5240003"/>
            <a:ext cx="686406"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IFN-g</a:t>
            </a:r>
          </a:p>
        </p:txBody>
      </p:sp>
      <p:cxnSp>
        <p:nvCxnSpPr>
          <p:cNvPr id="207" name="直線矢印コネクタ 206">
            <a:extLst>
              <a:ext uri="{FF2B5EF4-FFF2-40B4-BE49-F238E27FC236}">
                <a16:creationId xmlns:a16="http://schemas.microsoft.com/office/drawing/2014/main" id="{50F4F48C-40E0-5302-0C21-61A106F6D743}"/>
              </a:ext>
            </a:extLst>
          </p:cNvPr>
          <p:cNvCxnSpPr>
            <a:cxnSpLocks/>
          </p:cNvCxnSpPr>
          <p:nvPr/>
        </p:nvCxnSpPr>
        <p:spPr>
          <a:xfrm>
            <a:off x="800164"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8" name="直線矢印コネクタ 207">
            <a:extLst>
              <a:ext uri="{FF2B5EF4-FFF2-40B4-BE49-F238E27FC236}">
                <a16:creationId xmlns:a16="http://schemas.microsoft.com/office/drawing/2014/main" id="{4D0D2CF1-015B-765B-CB70-6DFC0FF6509E}"/>
              </a:ext>
            </a:extLst>
          </p:cNvPr>
          <p:cNvCxnSpPr>
            <a:cxnSpLocks/>
          </p:cNvCxnSpPr>
          <p:nvPr/>
        </p:nvCxnSpPr>
        <p:spPr>
          <a:xfrm>
            <a:off x="1519042"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線矢印コネクタ 208">
            <a:extLst>
              <a:ext uri="{FF2B5EF4-FFF2-40B4-BE49-F238E27FC236}">
                <a16:creationId xmlns:a16="http://schemas.microsoft.com/office/drawing/2014/main" id="{7F02612E-FBC5-7773-678E-9A49A2E7E945}"/>
              </a:ext>
            </a:extLst>
          </p:cNvPr>
          <p:cNvCxnSpPr>
            <a:cxnSpLocks/>
          </p:cNvCxnSpPr>
          <p:nvPr/>
        </p:nvCxnSpPr>
        <p:spPr>
          <a:xfrm>
            <a:off x="7018103"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線矢印コネクタ 209">
            <a:extLst>
              <a:ext uri="{FF2B5EF4-FFF2-40B4-BE49-F238E27FC236}">
                <a16:creationId xmlns:a16="http://schemas.microsoft.com/office/drawing/2014/main" id="{0183EBD8-51DF-1025-232F-329645F9CEFD}"/>
              </a:ext>
            </a:extLst>
          </p:cNvPr>
          <p:cNvCxnSpPr>
            <a:cxnSpLocks/>
          </p:cNvCxnSpPr>
          <p:nvPr/>
        </p:nvCxnSpPr>
        <p:spPr>
          <a:xfrm>
            <a:off x="6192256"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線矢印コネクタ 210">
            <a:extLst>
              <a:ext uri="{FF2B5EF4-FFF2-40B4-BE49-F238E27FC236}">
                <a16:creationId xmlns:a16="http://schemas.microsoft.com/office/drawing/2014/main" id="{E0C2F252-4DE1-0123-DD88-15BB2447412F}"/>
              </a:ext>
            </a:extLst>
          </p:cNvPr>
          <p:cNvCxnSpPr>
            <a:cxnSpLocks/>
          </p:cNvCxnSpPr>
          <p:nvPr/>
        </p:nvCxnSpPr>
        <p:spPr>
          <a:xfrm>
            <a:off x="2172345"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線矢印コネクタ 211">
            <a:extLst>
              <a:ext uri="{FF2B5EF4-FFF2-40B4-BE49-F238E27FC236}">
                <a16:creationId xmlns:a16="http://schemas.microsoft.com/office/drawing/2014/main" id="{0AF4A541-632F-BF91-D0F4-468AFAFDE570}"/>
              </a:ext>
            </a:extLst>
          </p:cNvPr>
          <p:cNvCxnSpPr>
            <a:cxnSpLocks/>
          </p:cNvCxnSpPr>
          <p:nvPr/>
        </p:nvCxnSpPr>
        <p:spPr>
          <a:xfrm>
            <a:off x="3505662"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線矢印コネクタ 212">
            <a:extLst>
              <a:ext uri="{FF2B5EF4-FFF2-40B4-BE49-F238E27FC236}">
                <a16:creationId xmlns:a16="http://schemas.microsoft.com/office/drawing/2014/main" id="{5E04AC8D-AABF-511F-E2F6-5913CD1D869A}"/>
              </a:ext>
            </a:extLst>
          </p:cNvPr>
          <p:cNvCxnSpPr>
            <a:cxnSpLocks/>
          </p:cNvCxnSpPr>
          <p:nvPr/>
        </p:nvCxnSpPr>
        <p:spPr>
          <a:xfrm>
            <a:off x="4183714"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4" name="直線矢印コネクタ 213">
            <a:extLst>
              <a:ext uri="{FF2B5EF4-FFF2-40B4-BE49-F238E27FC236}">
                <a16:creationId xmlns:a16="http://schemas.microsoft.com/office/drawing/2014/main" id="{5A29A8B9-FBC6-E1B0-26AC-482560115A73}"/>
              </a:ext>
            </a:extLst>
          </p:cNvPr>
          <p:cNvCxnSpPr>
            <a:cxnSpLocks/>
          </p:cNvCxnSpPr>
          <p:nvPr/>
        </p:nvCxnSpPr>
        <p:spPr>
          <a:xfrm>
            <a:off x="4929328"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5" name="直線矢印コネクタ 214">
            <a:extLst>
              <a:ext uri="{FF2B5EF4-FFF2-40B4-BE49-F238E27FC236}">
                <a16:creationId xmlns:a16="http://schemas.microsoft.com/office/drawing/2014/main" id="{42F5A86C-CAC8-4FCA-32E0-6255C41F6DFE}"/>
              </a:ext>
            </a:extLst>
          </p:cNvPr>
          <p:cNvCxnSpPr>
            <a:cxnSpLocks/>
          </p:cNvCxnSpPr>
          <p:nvPr/>
        </p:nvCxnSpPr>
        <p:spPr>
          <a:xfrm>
            <a:off x="7784841" y="4544190"/>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6" name="直線矢印コネクタ 215">
            <a:extLst>
              <a:ext uri="{FF2B5EF4-FFF2-40B4-BE49-F238E27FC236}">
                <a16:creationId xmlns:a16="http://schemas.microsoft.com/office/drawing/2014/main" id="{4E4110A6-6A7F-8049-AD6C-08F3EA6ECE93}"/>
              </a:ext>
            </a:extLst>
          </p:cNvPr>
          <p:cNvCxnSpPr>
            <a:cxnSpLocks/>
          </p:cNvCxnSpPr>
          <p:nvPr/>
        </p:nvCxnSpPr>
        <p:spPr>
          <a:xfrm flipH="1">
            <a:off x="8495227" y="4544190"/>
            <a:ext cx="872" cy="328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a:extLst>
              <a:ext uri="{FF2B5EF4-FFF2-40B4-BE49-F238E27FC236}">
                <a16:creationId xmlns:a16="http://schemas.microsoft.com/office/drawing/2014/main" id="{44902B72-CBAE-204F-3BE5-001D370E3394}"/>
              </a:ext>
            </a:extLst>
          </p:cNvPr>
          <p:cNvCxnSpPr>
            <a:cxnSpLocks/>
          </p:cNvCxnSpPr>
          <p:nvPr/>
        </p:nvCxnSpPr>
        <p:spPr>
          <a:xfrm>
            <a:off x="2835601" y="4884842"/>
            <a:ext cx="0" cy="31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8" name="テキスト ボックス 217">
            <a:extLst>
              <a:ext uri="{FF2B5EF4-FFF2-40B4-BE49-F238E27FC236}">
                <a16:creationId xmlns:a16="http://schemas.microsoft.com/office/drawing/2014/main" id="{97623834-8C23-54EC-2F78-56124A711A9D}"/>
              </a:ext>
            </a:extLst>
          </p:cNvPr>
          <p:cNvSpPr txBox="1"/>
          <p:nvPr/>
        </p:nvSpPr>
        <p:spPr>
          <a:xfrm>
            <a:off x="7447336" y="4054168"/>
            <a:ext cx="583814" cy="307777"/>
          </a:xfrm>
          <a:prstGeom prst="rect">
            <a:avLst/>
          </a:prstGeom>
          <a:noFill/>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IRF4</a:t>
            </a:r>
            <a:endParaRPr kumimoji="1" lang="ja-JP" altLang="en-US" sz="1400" b="1" dirty="0">
              <a:latin typeface="Times New Roman" panose="02020603050405020304" pitchFamily="18" charset="0"/>
              <a:cs typeface="Times New Roman" panose="02020603050405020304" pitchFamily="18" charset="0"/>
            </a:endParaRPr>
          </a:p>
        </p:txBody>
      </p:sp>
      <p:sp>
        <p:nvSpPr>
          <p:cNvPr id="219" name="テキスト ボックス 218">
            <a:extLst>
              <a:ext uri="{FF2B5EF4-FFF2-40B4-BE49-F238E27FC236}">
                <a16:creationId xmlns:a16="http://schemas.microsoft.com/office/drawing/2014/main" id="{F94AAB65-8318-024D-8D96-A97F65CECC86}"/>
              </a:ext>
            </a:extLst>
          </p:cNvPr>
          <p:cNvSpPr txBox="1"/>
          <p:nvPr/>
        </p:nvSpPr>
        <p:spPr>
          <a:xfrm>
            <a:off x="1211522" y="5207070"/>
            <a:ext cx="652743"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IL-4</a:t>
            </a:r>
          </a:p>
          <a:p>
            <a:pPr>
              <a:lnSpc>
                <a:spcPts val="1500"/>
              </a:lnSpc>
            </a:pPr>
            <a:r>
              <a:rPr kumimoji="1" lang="en-US" altLang="ja-JP" sz="1600" dirty="0">
                <a:latin typeface="Times New Roman" panose="02020603050405020304" pitchFamily="18" charset="0"/>
                <a:cs typeface="Times New Roman" panose="02020603050405020304" pitchFamily="18" charset="0"/>
              </a:rPr>
              <a:t>IL-5</a:t>
            </a:r>
          </a:p>
          <a:p>
            <a:pPr>
              <a:lnSpc>
                <a:spcPts val="1500"/>
              </a:lnSpc>
            </a:pPr>
            <a:r>
              <a:rPr kumimoji="1" lang="en-US" altLang="ja-JP" sz="1600" dirty="0">
                <a:latin typeface="Times New Roman" panose="02020603050405020304" pitchFamily="18" charset="0"/>
                <a:cs typeface="Times New Roman" panose="02020603050405020304" pitchFamily="18" charset="0"/>
              </a:rPr>
              <a:t>IL-13</a:t>
            </a:r>
          </a:p>
        </p:txBody>
      </p:sp>
      <p:sp>
        <p:nvSpPr>
          <p:cNvPr id="220" name="テキスト ボックス 219">
            <a:extLst>
              <a:ext uri="{FF2B5EF4-FFF2-40B4-BE49-F238E27FC236}">
                <a16:creationId xmlns:a16="http://schemas.microsoft.com/office/drawing/2014/main" id="{B9D7E056-9723-CBA7-5C5A-098DA71AE869}"/>
              </a:ext>
            </a:extLst>
          </p:cNvPr>
          <p:cNvSpPr txBox="1"/>
          <p:nvPr/>
        </p:nvSpPr>
        <p:spPr>
          <a:xfrm>
            <a:off x="1754945" y="3101340"/>
            <a:ext cx="55015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IL-4</a:t>
            </a:r>
            <a:endParaRPr kumimoji="1" lang="ja-JP" altLang="en-US" sz="1600" dirty="0">
              <a:latin typeface="Times New Roman" panose="02020603050405020304" pitchFamily="18" charset="0"/>
              <a:cs typeface="Times New Roman" panose="02020603050405020304" pitchFamily="18" charset="0"/>
            </a:endParaRPr>
          </a:p>
        </p:txBody>
      </p:sp>
      <p:sp>
        <p:nvSpPr>
          <p:cNvPr id="221" name="テキスト ボックス 220">
            <a:extLst>
              <a:ext uri="{FF2B5EF4-FFF2-40B4-BE49-F238E27FC236}">
                <a16:creationId xmlns:a16="http://schemas.microsoft.com/office/drawing/2014/main" id="{F1434A50-B7A3-4ED1-CDC3-B4D0346E43EE}"/>
              </a:ext>
            </a:extLst>
          </p:cNvPr>
          <p:cNvSpPr txBox="1"/>
          <p:nvPr/>
        </p:nvSpPr>
        <p:spPr>
          <a:xfrm>
            <a:off x="1715435" y="3308930"/>
            <a:ext cx="742511"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222" name="テキスト ボックス 221">
            <a:extLst>
              <a:ext uri="{FF2B5EF4-FFF2-40B4-BE49-F238E27FC236}">
                <a16:creationId xmlns:a16="http://schemas.microsoft.com/office/drawing/2014/main" id="{11FAC063-BFB3-F231-66BF-C0242F8FEC38}"/>
              </a:ext>
            </a:extLst>
          </p:cNvPr>
          <p:cNvSpPr txBox="1"/>
          <p:nvPr/>
        </p:nvSpPr>
        <p:spPr>
          <a:xfrm>
            <a:off x="1872386" y="5207070"/>
            <a:ext cx="55015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IL-9</a:t>
            </a:r>
            <a:endParaRPr kumimoji="1" lang="ja-JP" altLang="en-US" sz="1600" dirty="0">
              <a:latin typeface="Times New Roman" panose="02020603050405020304" pitchFamily="18" charset="0"/>
              <a:cs typeface="Times New Roman" panose="02020603050405020304" pitchFamily="18" charset="0"/>
            </a:endParaRPr>
          </a:p>
        </p:txBody>
      </p:sp>
      <p:sp>
        <p:nvSpPr>
          <p:cNvPr id="223" name="テキスト ボックス 222">
            <a:extLst>
              <a:ext uri="{FF2B5EF4-FFF2-40B4-BE49-F238E27FC236}">
                <a16:creationId xmlns:a16="http://schemas.microsoft.com/office/drawing/2014/main" id="{68959DC4-4B08-2A5E-5EB5-453E7AE9E71B}"/>
              </a:ext>
            </a:extLst>
          </p:cNvPr>
          <p:cNvSpPr txBox="1"/>
          <p:nvPr/>
        </p:nvSpPr>
        <p:spPr>
          <a:xfrm>
            <a:off x="2503168" y="5207069"/>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IL-17</a:t>
            </a:r>
            <a:endParaRPr kumimoji="1" lang="ja-JP" altLang="en-US" sz="1600" dirty="0">
              <a:latin typeface="Times New Roman" panose="02020603050405020304" pitchFamily="18" charset="0"/>
              <a:cs typeface="Times New Roman" panose="02020603050405020304" pitchFamily="18" charset="0"/>
            </a:endParaRPr>
          </a:p>
        </p:txBody>
      </p:sp>
      <p:sp>
        <p:nvSpPr>
          <p:cNvPr id="224" name="テキスト ボックス 223">
            <a:extLst>
              <a:ext uri="{FF2B5EF4-FFF2-40B4-BE49-F238E27FC236}">
                <a16:creationId xmlns:a16="http://schemas.microsoft.com/office/drawing/2014/main" id="{C21B2CB5-3288-7F86-BADC-A9086315009F}"/>
              </a:ext>
            </a:extLst>
          </p:cNvPr>
          <p:cNvSpPr txBox="1"/>
          <p:nvPr/>
        </p:nvSpPr>
        <p:spPr>
          <a:xfrm>
            <a:off x="3166808" y="5225635"/>
            <a:ext cx="731290"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IL-22</a:t>
            </a:r>
          </a:p>
          <a:p>
            <a:pPr>
              <a:lnSpc>
                <a:spcPts val="1500"/>
              </a:lnSpc>
            </a:pPr>
            <a:r>
              <a:rPr kumimoji="1" lang="en-US" altLang="ja-JP" sz="1600" dirty="0">
                <a:latin typeface="Times New Roman" panose="02020603050405020304" pitchFamily="18" charset="0"/>
                <a:cs typeface="Times New Roman" panose="02020603050405020304" pitchFamily="18" charset="0"/>
              </a:rPr>
              <a:t>TNF-a</a:t>
            </a:r>
            <a:endParaRPr kumimoji="1" lang="ja-JP" altLang="en-US" sz="1600" dirty="0">
              <a:latin typeface="Times New Roman" panose="02020603050405020304" pitchFamily="18" charset="0"/>
              <a:cs typeface="Times New Roman" panose="02020603050405020304" pitchFamily="18" charset="0"/>
            </a:endParaRPr>
          </a:p>
        </p:txBody>
      </p:sp>
      <p:sp>
        <p:nvSpPr>
          <p:cNvPr id="225" name="テキスト ボックス 224">
            <a:extLst>
              <a:ext uri="{FF2B5EF4-FFF2-40B4-BE49-F238E27FC236}">
                <a16:creationId xmlns:a16="http://schemas.microsoft.com/office/drawing/2014/main" id="{70E3238D-0A7F-5F19-9752-B026D4B06ADD}"/>
              </a:ext>
            </a:extLst>
          </p:cNvPr>
          <p:cNvSpPr txBox="1"/>
          <p:nvPr/>
        </p:nvSpPr>
        <p:spPr>
          <a:xfrm>
            <a:off x="3873178" y="5224445"/>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IL-21</a:t>
            </a:r>
            <a:endParaRPr kumimoji="1" lang="ja-JP" altLang="en-US" sz="1600" dirty="0">
              <a:latin typeface="Times New Roman" panose="02020603050405020304" pitchFamily="18" charset="0"/>
              <a:cs typeface="Times New Roman" panose="02020603050405020304" pitchFamily="18" charset="0"/>
            </a:endParaRPr>
          </a:p>
        </p:txBody>
      </p:sp>
      <p:sp>
        <p:nvSpPr>
          <p:cNvPr id="226" name="テキスト ボックス 225">
            <a:extLst>
              <a:ext uri="{FF2B5EF4-FFF2-40B4-BE49-F238E27FC236}">
                <a16:creationId xmlns:a16="http://schemas.microsoft.com/office/drawing/2014/main" id="{55DFF24F-D375-4678-CB06-43F0F06FD2EE}"/>
              </a:ext>
            </a:extLst>
          </p:cNvPr>
          <p:cNvSpPr txBox="1"/>
          <p:nvPr/>
        </p:nvSpPr>
        <p:spPr>
          <a:xfrm>
            <a:off x="4600798" y="5228855"/>
            <a:ext cx="742511"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IL-10</a:t>
            </a:r>
          </a:p>
          <a:p>
            <a:pPr>
              <a:lnSpc>
                <a:spcPts val="1500"/>
              </a:lnSpc>
            </a:pPr>
            <a:r>
              <a:rPr kumimoji="1" lang="en-US" altLang="ja-JP" sz="1600" dirty="0">
                <a:latin typeface="Times New Roman" panose="02020603050405020304" pitchFamily="18" charset="0"/>
                <a:cs typeface="Times New Roman" panose="02020603050405020304" pitchFamily="18" charset="0"/>
              </a:rPr>
              <a:t>TGF-b</a:t>
            </a:r>
            <a:endParaRPr kumimoji="1" lang="ja-JP" altLang="en-US" sz="1600" dirty="0">
              <a:latin typeface="Times New Roman" panose="02020603050405020304" pitchFamily="18" charset="0"/>
              <a:cs typeface="Times New Roman" panose="02020603050405020304" pitchFamily="18" charset="0"/>
            </a:endParaRPr>
          </a:p>
        </p:txBody>
      </p:sp>
      <p:sp>
        <p:nvSpPr>
          <p:cNvPr id="227" name="テキスト ボックス 226">
            <a:extLst>
              <a:ext uri="{FF2B5EF4-FFF2-40B4-BE49-F238E27FC236}">
                <a16:creationId xmlns:a16="http://schemas.microsoft.com/office/drawing/2014/main" id="{09A87C3D-155B-A804-C174-7CD0C72BAD8B}"/>
              </a:ext>
            </a:extLst>
          </p:cNvPr>
          <p:cNvSpPr txBox="1"/>
          <p:nvPr/>
        </p:nvSpPr>
        <p:spPr>
          <a:xfrm>
            <a:off x="5937213" y="4871723"/>
            <a:ext cx="686406"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IFN-g</a:t>
            </a:r>
          </a:p>
        </p:txBody>
      </p:sp>
      <p:sp>
        <p:nvSpPr>
          <p:cNvPr id="228" name="テキスト ボックス 227">
            <a:extLst>
              <a:ext uri="{FF2B5EF4-FFF2-40B4-BE49-F238E27FC236}">
                <a16:creationId xmlns:a16="http://schemas.microsoft.com/office/drawing/2014/main" id="{6980759A-4D3B-CC02-6A02-5DE5DB045F66}"/>
              </a:ext>
            </a:extLst>
          </p:cNvPr>
          <p:cNvSpPr txBox="1"/>
          <p:nvPr/>
        </p:nvSpPr>
        <p:spPr>
          <a:xfrm>
            <a:off x="6717992" y="4839422"/>
            <a:ext cx="652743"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IL-4</a:t>
            </a:r>
          </a:p>
          <a:p>
            <a:pPr>
              <a:lnSpc>
                <a:spcPts val="1500"/>
              </a:lnSpc>
            </a:pPr>
            <a:r>
              <a:rPr kumimoji="1" lang="en-US" altLang="ja-JP" sz="1600" dirty="0">
                <a:latin typeface="Times New Roman" panose="02020603050405020304" pitchFamily="18" charset="0"/>
                <a:cs typeface="Times New Roman" panose="02020603050405020304" pitchFamily="18" charset="0"/>
              </a:rPr>
              <a:t>IL-5</a:t>
            </a:r>
          </a:p>
          <a:p>
            <a:pPr>
              <a:lnSpc>
                <a:spcPts val="1500"/>
              </a:lnSpc>
            </a:pPr>
            <a:r>
              <a:rPr kumimoji="1" lang="en-US" altLang="ja-JP" sz="1600" dirty="0">
                <a:latin typeface="Times New Roman" panose="02020603050405020304" pitchFamily="18" charset="0"/>
                <a:cs typeface="Times New Roman" panose="02020603050405020304" pitchFamily="18" charset="0"/>
              </a:rPr>
              <a:t>IL-13</a:t>
            </a:r>
          </a:p>
        </p:txBody>
      </p:sp>
      <p:sp>
        <p:nvSpPr>
          <p:cNvPr id="229" name="テキスト ボックス 228">
            <a:extLst>
              <a:ext uri="{FF2B5EF4-FFF2-40B4-BE49-F238E27FC236}">
                <a16:creationId xmlns:a16="http://schemas.microsoft.com/office/drawing/2014/main" id="{392EEED9-CC26-758E-FAC9-D66DC77BE3C0}"/>
              </a:ext>
            </a:extLst>
          </p:cNvPr>
          <p:cNvSpPr txBox="1"/>
          <p:nvPr/>
        </p:nvSpPr>
        <p:spPr>
          <a:xfrm>
            <a:off x="7469817" y="4885809"/>
            <a:ext cx="55015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IL-9</a:t>
            </a:r>
            <a:endParaRPr kumimoji="1" lang="ja-JP" altLang="en-US" sz="1600" dirty="0">
              <a:latin typeface="Times New Roman" panose="02020603050405020304" pitchFamily="18" charset="0"/>
              <a:cs typeface="Times New Roman" panose="02020603050405020304" pitchFamily="18" charset="0"/>
            </a:endParaRPr>
          </a:p>
        </p:txBody>
      </p:sp>
      <p:sp>
        <p:nvSpPr>
          <p:cNvPr id="230" name="テキスト ボックス 229">
            <a:extLst>
              <a:ext uri="{FF2B5EF4-FFF2-40B4-BE49-F238E27FC236}">
                <a16:creationId xmlns:a16="http://schemas.microsoft.com/office/drawing/2014/main" id="{9030408F-8597-B074-D87F-A186A079A9DD}"/>
              </a:ext>
            </a:extLst>
          </p:cNvPr>
          <p:cNvSpPr txBox="1"/>
          <p:nvPr/>
        </p:nvSpPr>
        <p:spPr>
          <a:xfrm>
            <a:off x="8188526" y="4864488"/>
            <a:ext cx="652743"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IL-17</a:t>
            </a:r>
            <a:endParaRPr kumimoji="1" lang="ja-JP" altLang="en-US" sz="1600" dirty="0">
              <a:latin typeface="Times New Roman" panose="02020603050405020304" pitchFamily="18" charset="0"/>
              <a:cs typeface="Times New Roman" panose="02020603050405020304" pitchFamily="18" charset="0"/>
            </a:endParaRPr>
          </a:p>
        </p:txBody>
      </p:sp>
      <p:sp>
        <p:nvSpPr>
          <p:cNvPr id="231" name="テキスト ボックス 230">
            <a:extLst>
              <a:ext uri="{FF2B5EF4-FFF2-40B4-BE49-F238E27FC236}">
                <a16:creationId xmlns:a16="http://schemas.microsoft.com/office/drawing/2014/main" id="{FEDFE2BB-8D78-41B9-7799-ABEF814C9F3B}"/>
              </a:ext>
            </a:extLst>
          </p:cNvPr>
          <p:cNvSpPr txBox="1"/>
          <p:nvPr/>
        </p:nvSpPr>
        <p:spPr>
          <a:xfrm>
            <a:off x="3534115" y="1861305"/>
            <a:ext cx="761747" cy="307777"/>
          </a:xfrm>
          <a:prstGeom prst="rect">
            <a:avLst/>
          </a:prstGeom>
          <a:noFill/>
          <a:ln>
            <a:noFill/>
          </a:ln>
        </p:spPr>
        <p:txBody>
          <a:bodyPr wrap="none" rtlCol="0">
            <a:spAutoFit/>
          </a:bodyPr>
          <a:lstStyle/>
          <a:p>
            <a:r>
              <a:rPr kumimoji="1" lang="en-US" altLang="ja-JP" sz="1400" b="1" dirty="0">
                <a:latin typeface="Times New Roman" panose="02020603050405020304" pitchFamily="18" charset="0"/>
                <a:cs typeface="Times New Roman" panose="02020603050405020304" pitchFamily="18" charset="0"/>
              </a:rPr>
              <a:t>FOXP3</a:t>
            </a:r>
            <a:endParaRPr kumimoji="1" lang="ja-JP" altLang="en-US" sz="1400" b="1" dirty="0">
              <a:latin typeface="Times New Roman" panose="02020603050405020304" pitchFamily="18" charset="0"/>
              <a:cs typeface="Times New Roman" panose="02020603050405020304" pitchFamily="18" charset="0"/>
            </a:endParaRPr>
          </a:p>
        </p:txBody>
      </p:sp>
      <p:sp>
        <p:nvSpPr>
          <p:cNvPr id="232" name="テキスト ボックス 231">
            <a:extLst>
              <a:ext uri="{FF2B5EF4-FFF2-40B4-BE49-F238E27FC236}">
                <a16:creationId xmlns:a16="http://schemas.microsoft.com/office/drawing/2014/main" id="{75668F79-160C-8C50-F1B2-7F3334AAA4AC}"/>
              </a:ext>
            </a:extLst>
          </p:cNvPr>
          <p:cNvSpPr txBox="1"/>
          <p:nvPr/>
        </p:nvSpPr>
        <p:spPr>
          <a:xfrm>
            <a:off x="4039276" y="2139409"/>
            <a:ext cx="623889" cy="307777"/>
          </a:xfrm>
          <a:prstGeom prst="rect">
            <a:avLst/>
          </a:prstGeom>
          <a:noFill/>
          <a:ln>
            <a:noFill/>
          </a:ln>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CD25</a:t>
            </a:r>
            <a:endParaRPr kumimoji="1" lang="ja-JP" altLang="en-US" sz="1400" dirty="0">
              <a:latin typeface="Times New Roman" panose="02020603050405020304" pitchFamily="18" charset="0"/>
              <a:cs typeface="Times New Roman" panose="02020603050405020304" pitchFamily="18" charset="0"/>
            </a:endParaRPr>
          </a:p>
        </p:txBody>
      </p:sp>
      <p:sp>
        <p:nvSpPr>
          <p:cNvPr id="233" name="テキスト ボックス 232">
            <a:extLst>
              <a:ext uri="{FF2B5EF4-FFF2-40B4-BE49-F238E27FC236}">
                <a16:creationId xmlns:a16="http://schemas.microsoft.com/office/drawing/2014/main" id="{405EDCB3-5095-A097-B1D7-26D827496641}"/>
              </a:ext>
            </a:extLst>
          </p:cNvPr>
          <p:cNvSpPr txBox="1"/>
          <p:nvPr/>
        </p:nvSpPr>
        <p:spPr>
          <a:xfrm>
            <a:off x="299866" y="5941766"/>
            <a:ext cx="843501" cy="284693"/>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CXCR3</a:t>
            </a:r>
          </a:p>
        </p:txBody>
      </p:sp>
      <p:sp>
        <p:nvSpPr>
          <p:cNvPr id="234" name="テキスト ボックス 233">
            <a:extLst>
              <a:ext uri="{FF2B5EF4-FFF2-40B4-BE49-F238E27FC236}">
                <a16:creationId xmlns:a16="http://schemas.microsoft.com/office/drawing/2014/main" id="{3F51CBEF-EE73-B526-4FB8-6E7260340048}"/>
              </a:ext>
            </a:extLst>
          </p:cNvPr>
          <p:cNvSpPr txBox="1"/>
          <p:nvPr/>
        </p:nvSpPr>
        <p:spPr>
          <a:xfrm>
            <a:off x="1164522" y="5891752"/>
            <a:ext cx="819968"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CCR4</a:t>
            </a:r>
          </a:p>
          <a:p>
            <a:pPr>
              <a:lnSpc>
                <a:spcPts val="1500"/>
              </a:lnSpc>
            </a:pPr>
            <a:r>
              <a:rPr kumimoji="1" lang="en-US" altLang="ja-JP" sz="1600" dirty="0">
                <a:latin typeface="Times New Roman" panose="02020603050405020304" pitchFamily="18" charset="0"/>
                <a:cs typeface="Times New Roman" panose="02020603050405020304" pitchFamily="18" charset="0"/>
              </a:rPr>
              <a:t>CCR8</a:t>
            </a:r>
          </a:p>
          <a:p>
            <a:pPr>
              <a:lnSpc>
                <a:spcPts val="1500"/>
              </a:lnSpc>
            </a:pPr>
            <a:r>
              <a:rPr kumimoji="1" lang="en-US" altLang="ja-JP" sz="1600" dirty="0">
                <a:latin typeface="Times New Roman" panose="02020603050405020304" pitchFamily="18" charset="0"/>
                <a:cs typeface="Times New Roman" panose="02020603050405020304" pitchFamily="18" charset="0"/>
              </a:rPr>
              <a:t>CRTH2</a:t>
            </a:r>
          </a:p>
        </p:txBody>
      </p:sp>
      <p:sp>
        <p:nvSpPr>
          <p:cNvPr id="235" name="テキスト ボックス 234">
            <a:extLst>
              <a:ext uri="{FF2B5EF4-FFF2-40B4-BE49-F238E27FC236}">
                <a16:creationId xmlns:a16="http://schemas.microsoft.com/office/drawing/2014/main" id="{7D3C74F2-28D1-879F-B04E-21F714C75DB8}"/>
              </a:ext>
            </a:extLst>
          </p:cNvPr>
          <p:cNvSpPr txBox="1"/>
          <p:nvPr/>
        </p:nvSpPr>
        <p:spPr>
          <a:xfrm>
            <a:off x="2469516" y="5891752"/>
            <a:ext cx="696024" cy="47705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CCR6</a:t>
            </a:r>
          </a:p>
          <a:p>
            <a:pPr>
              <a:lnSpc>
                <a:spcPts val="1500"/>
              </a:lnSpc>
            </a:pPr>
            <a:r>
              <a:rPr kumimoji="1" lang="en-US" altLang="ja-JP" sz="1600" dirty="0">
                <a:latin typeface="Times New Roman" panose="02020603050405020304" pitchFamily="18" charset="0"/>
                <a:cs typeface="Times New Roman" panose="02020603050405020304" pitchFamily="18" charset="0"/>
              </a:rPr>
              <a:t>CCR4</a:t>
            </a:r>
          </a:p>
        </p:txBody>
      </p:sp>
      <p:sp>
        <p:nvSpPr>
          <p:cNvPr id="236" name="テキスト ボックス 235">
            <a:extLst>
              <a:ext uri="{FF2B5EF4-FFF2-40B4-BE49-F238E27FC236}">
                <a16:creationId xmlns:a16="http://schemas.microsoft.com/office/drawing/2014/main" id="{5133091C-FE75-FA16-B55B-3BC451507B9D}"/>
              </a:ext>
            </a:extLst>
          </p:cNvPr>
          <p:cNvSpPr txBox="1"/>
          <p:nvPr/>
        </p:nvSpPr>
        <p:spPr>
          <a:xfrm>
            <a:off x="3855212" y="5855457"/>
            <a:ext cx="843501" cy="66941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CXCR5</a:t>
            </a:r>
          </a:p>
          <a:p>
            <a:pPr>
              <a:lnSpc>
                <a:spcPts val="1500"/>
              </a:lnSpc>
            </a:pPr>
            <a:r>
              <a:rPr kumimoji="1" lang="en-US" altLang="ja-JP" sz="1600" dirty="0">
                <a:latin typeface="Times New Roman" panose="02020603050405020304" pitchFamily="18" charset="0"/>
                <a:cs typeface="Times New Roman" panose="02020603050405020304" pitchFamily="18" charset="0"/>
              </a:rPr>
              <a:t>PD-1</a:t>
            </a:r>
          </a:p>
          <a:p>
            <a:pPr>
              <a:lnSpc>
                <a:spcPts val="1500"/>
              </a:lnSpc>
            </a:pPr>
            <a:r>
              <a:rPr kumimoji="1" lang="en-US" altLang="ja-JP" sz="1600" dirty="0">
                <a:latin typeface="Times New Roman" panose="02020603050405020304" pitchFamily="18" charset="0"/>
                <a:cs typeface="Times New Roman" panose="02020603050405020304" pitchFamily="18" charset="0"/>
              </a:rPr>
              <a:t>ICOS</a:t>
            </a:r>
          </a:p>
        </p:txBody>
      </p:sp>
      <p:sp>
        <p:nvSpPr>
          <p:cNvPr id="237" name="テキスト ボックス 236">
            <a:extLst>
              <a:ext uri="{FF2B5EF4-FFF2-40B4-BE49-F238E27FC236}">
                <a16:creationId xmlns:a16="http://schemas.microsoft.com/office/drawing/2014/main" id="{9E441591-31B2-65B9-AF07-6055BFB9AFC2}"/>
              </a:ext>
            </a:extLst>
          </p:cNvPr>
          <p:cNvSpPr txBox="1"/>
          <p:nvPr/>
        </p:nvSpPr>
        <p:spPr>
          <a:xfrm>
            <a:off x="4613226" y="5841739"/>
            <a:ext cx="696024" cy="861774"/>
          </a:xfrm>
          <a:prstGeom prst="rect">
            <a:avLst/>
          </a:prstGeom>
          <a:noFill/>
        </p:spPr>
        <p:txBody>
          <a:bodyPr wrap="none" rtlCol="0">
            <a:spAutoFit/>
          </a:bodyPr>
          <a:lstStyle/>
          <a:p>
            <a:pPr>
              <a:lnSpc>
                <a:spcPts val="1500"/>
              </a:lnSpc>
            </a:pPr>
            <a:r>
              <a:rPr kumimoji="1" lang="en-US" altLang="ja-JP" sz="1600" dirty="0">
                <a:latin typeface="Times New Roman" panose="02020603050405020304" pitchFamily="18" charset="0"/>
                <a:cs typeface="Times New Roman" panose="02020603050405020304" pitchFamily="18" charset="0"/>
              </a:rPr>
              <a:t>CD25</a:t>
            </a:r>
          </a:p>
          <a:p>
            <a:pPr>
              <a:lnSpc>
                <a:spcPts val="1500"/>
              </a:lnSpc>
            </a:pPr>
            <a:r>
              <a:rPr kumimoji="1" lang="en-US" altLang="ja-JP" sz="1600" dirty="0">
                <a:latin typeface="Times New Roman" panose="02020603050405020304" pitchFamily="18" charset="0"/>
                <a:cs typeface="Times New Roman" panose="02020603050405020304" pitchFamily="18" charset="0"/>
              </a:rPr>
              <a:t>CCR4</a:t>
            </a:r>
          </a:p>
          <a:p>
            <a:pPr>
              <a:lnSpc>
                <a:spcPts val="1500"/>
              </a:lnSpc>
            </a:pPr>
            <a:r>
              <a:rPr kumimoji="1" lang="en-US" altLang="ja-JP" sz="1600" dirty="0">
                <a:latin typeface="Times New Roman" panose="02020603050405020304" pitchFamily="18" charset="0"/>
                <a:cs typeface="Times New Roman" panose="02020603050405020304" pitchFamily="18" charset="0"/>
              </a:rPr>
              <a:t>CCR6</a:t>
            </a:r>
          </a:p>
          <a:p>
            <a:pPr>
              <a:lnSpc>
                <a:spcPts val="1500"/>
              </a:lnSpc>
            </a:pPr>
            <a:r>
              <a:rPr kumimoji="1" lang="en-US" altLang="ja-JP" sz="1600" dirty="0">
                <a:latin typeface="Times New Roman" panose="02020603050405020304" pitchFamily="18" charset="0"/>
                <a:cs typeface="Times New Roman" panose="02020603050405020304" pitchFamily="18" charset="0"/>
              </a:rPr>
              <a:t>CCR8</a:t>
            </a:r>
          </a:p>
        </p:txBody>
      </p:sp>
      <p:sp>
        <p:nvSpPr>
          <p:cNvPr id="2" name="テキスト ボックス 1">
            <a:extLst>
              <a:ext uri="{FF2B5EF4-FFF2-40B4-BE49-F238E27FC236}">
                <a16:creationId xmlns:a16="http://schemas.microsoft.com/office/drawing/2014/main" id="{0A4C395E-4C55-E71D-D5F2-7FD690CCD45B}"/>
              </a:ext>
            </a:extLst>
          </p:cNvPr>
          <p:cNvSpPr txBox="1"/>
          <p:nvPr/>
        </p:nvSpPr>
        <p:spPr>
          <a:xfrm>
            <a:off x="405235" y="2778667"/>
            <a:ext cx="656013" cy="409023"/>
          </a:xfrm>
          <a:prstGeom prst="rect">
            <a:avLst/>
          </a:prstGeom>
          <a:noFill/>
        </p:spPr>
        <p:txBody>
          <a:bodyPr wrap="none" rtlCol="0">
            <a:spAutoFit/>
          </a:bodyPr>
          <a:lstStyle/>
          <a:p>
            <a:pPr>
              <a:lnSpc>
                <a:spcPts val="1200"/>
              </a:lnSpc>
            </a:pPr>
            <a:r>
              <a:rPr kumimoji="1" lang="en-US" altLang="ja-JP" sz="1400" dirty="0">
                <a:solidFill>
                  <a:srgbClr val="FF0000"/>
                </a:solidFill>
              </a:rPr>
              <a:t>Virus,</a:t>
            </a:r>
          </a:p>
          <a:p>
            <a:pPr>
              <a:lnSpc>
                <a:spcPts val="1200"/>
              </a:lnSpc>
            </a:pPr>
            <a:r>
              <a:rPr kumimoji="1" lang="en-US" altLang="ja-JP" sz="1400" dirty="0">
                <a:solidFill>
                  <a:srgbClr val="FF0000"/>
                </a:solidFill>
              </a:rPr>
              <a:t>Tumor</a:t>
            </a:r>
            <a:endParaRPr kumimoji="1" lang="ja-JP" altLang="en-US" sz="1400" dirty="0">
              <a:solidFill>
                <a:srgbClr val="FF0000"/>
              </a:solidFill>
            </a:endParaRPr>
          </a:p>
        </p:txBody>
      </p:sp>
      <p:sp>
        <p:nvSpPr>
          <p:cNvPr id="3" name="テキスト ボックス 2">
            <a:extLst>
              <a:ext uri="{FF2B5EF4-FFF2-40B4-BE49-F238E27FC236}">
                <a16:creationId xmlns:a16="http://schemas.microsoft.com/office/drawing/2014/main" id="{58394BB3-848A-4903-6E15-B2482D72BD9E}"/>
              </a:ext>
            </a:extLst>
          </p:cNvPr>
          <p:cNvSpPr txBox="1"/>
          <p:nvPr/>
        </p:nvSpPr>
        <p:spPr>
          <a:xfrm>
            <a:off x="986340" y="2782501"/>
            <a:ext cx="789896" cy="409023"/>
          </a:xfrm>
          <a:prstGeom prst="rect">
            <a:avLst/>
          </a:prstGeom>
          <a:noFill/>
        </p:spPr>
        <p:txBody>
          <a:bodyPr wrap="none" rtlCol="0">
            <a:spAutoFit/>
          </a:bodyPr>
          <a:lstStyle/>
          <a:p>
            <a:pPr>
              <a:lnSpc>
                <a:spcPts val="1200"/>
              </a:lnSpc>
            </a:pPr>
            <a:r>
              <a:rPr kumimoji="1" lang="en-US" altLang="ja-JP" sz="1400" dirty="0">
                <a:solidFill>
                  <a:srgbClr val="FF0000"/>
                </a:solidFill>
              </a:rPr>
              <a:t>Parasite</a:t>
            </a:r>
          </a:p>
          <a:p>
            <a:pPr>
              <a:lnSpc>
                <a:spcPts val="1200"/>
              </a:lnSpc>
            </a:pPr>
            <a:r>
              <a:rPr kumimoji="1" lang="en-US" altLang="ja-JP" sz="1400" dirty="0">
                <a:solidFill>
                  <a:srgbClr val="FF0000"/>
                </a:solidFill>
              </a:rPr>
              <a:t>Allergen</a:t>
            </a:r>
            <a:endParaRPr kumimoji="1" lang="ja-JP" altLang="en-US" sz="1400" dirty="0">
              <a:solidFill>
                <a:srgbClr val="FF0000"/>
              </a:solidFill>
            </a:endParaRPr>
          </a:p>
        </p:txBody>
      </p:sp>
      <p:sp>
        <p:nvSpPr>
          <p:cNvPr id="4" name="テキスト ボックス 3">
            <a:extLst>
              <a:ext uri="{FF2B5EF4-FFF2-40B4-BE49-F238E27FC236}">
                <a16:creationId xmlns:a16="http://schemas.microsoft.com/office/drawing/2014/main" id="{BB456624-B21F-7C79-3EFB-E29A91459C72}"/>
              </a:ext>
            </a:extLst>
          </p:cNvPr>
          <p:cNvSpPr txBox="1"/>
          <p:nvPr/>
        </p:nvSpPr>
        <p:spPr>
          <a:xfrm>
            <a:off x="2320810" y="2765247"/>
            <a:ext cx="783869" cy="409023"/>
          </a:xfrm>
          <a:prstGeom prst="rect">
            <a:avLst/>
          </a:prstGeom>
          <a:noFill/>
        </p:spPr>
        <p:txBody>
          <a:bodyPr wrap="none" rtlCol="0">
            <a:spAutoFit/>
          </a:bodyPr>
          <a:lstStyle/>
          <a:p>
            <a:pPr>
              <a:lnSpc>
                <a:spcPts val="1200"/>
              </a:lnSpc>
            </a:pPr>
            <a:r>
              <a:rPr kumimoji="1" lang="en-US" altLang="ja-JP" sz="1400" dirty="0">
                <a:solidFill>
                  <a:srgbClr val="FF0000"/>
                </a:solidFill>
              </a:rPr>
              <a:t>Bacteria</a:t>
            </a:r>
          </a:p>
          <a:p>
            <a:pPr>
              <a:lnSpc>
                <a:spcPts val="1200"/>
              </a:lnSpc>
            </a:pPr>
            <a:r>
              <a:rPr kumimoji="1" lang="en-US" altLang="ja-JP" sz="1400" dirty="0">
                <a:solidFill>
                  <a:srgbClr val="FF0000"/>
                </a:solidFill>
              </a:rPr>
              <a:t>Fungi</a:t>
            </a:r>
            <a:endParaRPr kumimoji="1" lang="ja-JP" altLang="en-US" sz="1400" dirty="0">
              <a:solidFill>
                <a:srgbClr val="FF0000"/>
              </a:solidFill>
            </a:endParaRPr>
          </a:p>
        </p:txBody>
      </p:sp>
      <p:sp>
        <p:nvSpPr>
          <p:cNvPr id="6" name="テキスト ボックス 5">
            <a:extLst>
              <a:ext uri="{FF2B5EF4-FFF2-40B4-BE49-F238E27FC236}">
                <a16:creationId xmlns:a16="http://schemas.microsoft.com/office/drawing/2014/main" id="{369EE0F3-F2AB-4BB4-1BEE-A0FEEE4F6132}"/>
              </a:ext>
            </a:extLst>
          </p:cNvPr>
          <p:cNvSpPr txBox="1"/>
          <p:nvPr/>
        </p:nvSpPr>
        <p:spPr>
          <a:xfrm>
            <a:off x="1648147" y="2784024"/>
            <a:ext cx="789896" cy="409023"/>
          </a:xfrm>
          <a:prstGeom prst="rect">
            <a:avLst/>
          </a:prstGeom>
          <a:noFill/>
        </p:spPr>
        <p:txBody>
          <a:bodyPr wrap="none" rtlCol="0">
            <a:spAutoFit/>
          </a:bodyPr>
          <a:lstStyle/>
          <a:p>
            <a:pPr>
              <a:lnSpc>
                <a:spcPts val="1200"/>
              </a:lnSpc>
            </a:pPr>
            <a:r>
              <a:rPr kumimoji="1" lang="en-US" altLang="ja-JP" sz="1400" dirty="0">
                <a:solidFill>
                  <a:srgbClr val="FF0000"/>
                </a:solidFill>
              </a:rPr>
              <a:t>Parasite</a:t>
            </a:r>
          </a:p>
          <a:p>
            <a:pPr>
              <a:lnSpc>
                <a:spcPts val="1200"/>
              </a:lnSpc>
            </a:pPr>
            <a:r>
              <a:rPr kumimoji="1" lang="en-US" altLang="ja-JP" sz="1400" dirty="0">
                <a:solidFill>
                  <a:srgbClr val="FF0000"/>
                </a:solidFill>
              </a:rPr>
              <a:t>Allergen</a:t>
            </a:r>
            <a:endParaRPr kumimoji="1" lang="ja-JP" altLang="en-US" sz="1400" dirty="0">
              <a:solidFill>
                <a:srgbClr val="FF0000"/>
              </a:solidFill>
            </a:endParaRPr>
          </a:p>
        </p:txBody>
      </p:sp>
      <p:sp>
        <p:nvSpPr>
          <p:cNvPr id="7" name="テキスト ボックス 6">
            <a:extLst>
              <a:ext uri="{FF2B5EF4-FFF2-40B4-BE49-F238E27FC236}">
                <a16:creationId xmlns:a16="http://schemas.microsoft.com/office/drawing/2014/main" id="{E4342A8C-F26F-95C9-306D-C88B28AB78F5}"/>
              </a:ext>
            </a:extLst>
          </p:cNvPr>
          <p:cNvSpPr txBox="1"/>
          <p:nvPr/>
        </p:nvSpPr>
        <p:spPr>
          <a:xfrm>
            <a:off x="3008050" y="2775362"/>
            <a:ext cx="783869" cy="409023"/>
          </a:xfrm>
          <a:prstGeom prst="rect">
            <a:avLst/>
          </a:prstGeom>
          <a:noFill/>
        </p:spPr>
        <p:txBody>
          <a:bodyPr wrap="none" rtlCol="0">
            <a:spAutoFit/>
          </a:bodyPr>
          <a:lstStyle/>
          <a:p>
            <a:pPr>
              <a:lnSpc>
                <a:spcPts val="1200"/>
              </a:lnSpc>
            </a:pPr>
            <a:r>
              <a:rPr kumimoji="1" lang="en-US" altLang="ja-JP" sz="1400" dirty="0">
                <a:solidFill>
                  <a:srgbClr val="FF0000"/>
                </a:solidFill>
              </a:rPr>
              <a:t>Bacteria</a:t>
            </a:r>
          </a:p>
          <a:p>
            <a:pPr>
              <a:lnSpc>
                <a:spcPts val="1200"/>
              </a:lnSpc>
            </a:pPr>
            <a:r>
              <a:rPr kumimoji="1" lang="en-US" altLang="ja-JP" sz="1400" dirty="0">
                <a:solidFill>
                  <a:srgbClr val="FF0000"/>
                </a:solidFill>
              </a:rPr>
              <a:t>Fungi</a:t>
            </a:r>
            <a:endParaRPr kumimoji="1" lang="ja-JP" altLang="en-US" sz="1400" dirty="0">
              <a:solidFill>
                <a:srgbClr val="FF0000"/>
              </a:solidFill>
            </a:endParaRPr>
          </a:p>
        </p:txBody>
      </p:sp>
      <p:sp>
        <p:nvSpPr>
          <p:cNvPr id="12" name="テキスト ボックス 11">
            <a:extLst>
              <a:ext uri="{FF2B5EF4-FFF2-40B4-BE49-F238E27FC236}">
                <a16:creationId xmlns:a16="http://schemas.microsoft.com/office/drawing/2014/main" id="{3C9365FD-E698-B049-3775-5BB0FF8D77B9}"/>
              </a:ext>
            </a:extLst>
          </p:cNvPr>
          <p:cNvSpPr txBox="1"/>
          <p:nvPr/>
        </p:nvSpPr>
        <p:spPr>
          <a:xfrm>
            <a:off x="3746939" y="2795770"/>
            <a:ext cx="1109663" cy="255134"/>
          </a:xfrm>
          <a:prstGeom prst="rect">
            <a:avLst/>
          </a:prstGeom>
          <a:noFill/>
        </p:spPr>
        <p:txBody>
          <a:bodyPr wrap="none" rtlCol="0">
            <a:spAutoFit/>
          </a:bodyPr>
          <a:lstStyle/>
          <a:p>
            <a:pPr>
              <a:lnSpc>
                <a:spcPts val="1200"/>
              </a:lnSpc>
            </a:pPr>
            <a:r>
              <a:rPr kumimoji="1" lang="en-US" altLang="ja-JP" sz="1400" dirty="0">
                <a:solidFill>
                  <a:srgbClr val="FF0000"/>
                </a:solidFill>
              </a:rPr>
              <a:t>All pathogen</a:t>
            </a:r>
            <a:endParaRPr kumimoji="1" lang="ja-JP" altLang="en-US" sz="1400" dirty="0">
              <a:solidFill>
                <a:srgbClr val="FF0000"/>
              </a:solidFill>
            </a:endParaRPr>
          </a:p>
        </p:txBody>
      </p:sp>
      <p:sp>
        <p:nvSpPr>
          <p:cNvPr id="5" name="テキスト ボックス 4">
            <a:extLst>
              <a:ext uri="{FF2B5EF4-FFF2-40B4-BE49-F238E27FC236}">
                <a16:creationId xmlns:a16="http://schemas.microsoft.com/office/drawing/2014/main" id="{A14FCD92-B67A-84E1-0EBA-6B853005EE58}"/>
              </a:ext>
            </a:extLst>
          </p:cNvPr>
          <p:cNvSpPr txBox="1"/>
          <p:nvPr/>
        </p:nvSpPr>
        <p:spPr>
          <a:xfrm>
            <a:off x="1863709" y="1897550"/>
            <a:ext cx="714619" cy="369332"/>
          </a:xfrm>
          <a:prstGeom prst="rect">
            <a:avLst/>
          </a:prstGeom>
          <a:noFill/>
        </p:spPr>
        <p:txBody>
          <a:bodyPr wrap="none" rtlCol="0">
            <a:spAutoFit/>
          </a:bodyPr>
          <a:lstStyle/>
          <a:p>
            <a:r>
              <a:rPr kumimoji="1" lang="en-US" altLang="ja-JP" dirty="0"/>
              <a:t>Naïve</a:t>
            </a:r>
          </a:p>
        </p:txBody>
      </p:sp>
      <p:sp>
        <p:nvSpPr>
          <p:cNvPr id="25" name="テキスト ボックス 24">
            <a:extLst>
              <a:ext uri="{FF2B5EF4-FFF2-40B4-BE49-F238E27FC236}">
                <a16:creationId xmlns:a16="http://schemas.microsoft.com/office/drawing/2014/main" id="{523AF854-4A82-98DF-5BC4-EB78F01B1E40}"/>
              </a:ext>
            </a:extLst>
          </p:cNvPr>
          <p:cNvSpPr txBox="1"/>
          <p:nvPr/>
        </p:nvSpPr>
        <p:spPr>
          <a:xfrm>
            <a:off x="6280416" y="1882763"/>
            <a:ext cx="714619" cy="369332"/>
          </a:xfrm>
          <a:prstGeom prst="rect">
            <a:avLst/>
          </a:prstGeom>
          <a:noFill/>
        </p:spPr>
        <p:txBody>
          <a:bodyPr wrap="none" rtlCol="0">
            <a:spAutoFit/>
          </a:bodyPr>
          <a:lstStyle/>
          <a:p>
            <a:r>
              <a:rPr kumimoji="1" lang="en-US" altLang="ja-JP" dirty="0"/>
              <a:t>Naïve</a:t>
            </a:r>
          </a:p>
        </p:txBody>
      </p:sp>
      <p:sp>
        <p:nvSpPr>
          <p:cNvPr id="26" name="テキスト ボックス 25">
            <a:extLst>
              <a:ext uri="{FF2B5EF4-FFF2-40B4-BE49-F238E27FC236}">
                <a16:creationId xmlns:a16="http://schemas.microsoft.com/office/drawing/2014/main" id="{E4D5E23F-CC2D-895B-DB12-2356C3E603F3}"/>
              </a:ext>
            </a:extLst>
          </p:cNvPr>
          <p:cNvSpPr txBox="1"/>
          <p:nvPr/>
        </p:nvSpPr>
        <p:spPr>
          <a:xfrm>
            <a:off x="1821386" y="2230759"/>
            <a:ext cx="1725344" cy="255134"/>
          </a:xfrm>
          <a:prstGeom prst="rect">
            <a:avLst/>
          </a:prstGeom>
          <a:noFill/>
        </p:spPr>
        <p:txBody>
          <a:bodyPr wrap="none" rtlCol="0">
            <a:spAutoFit/>
          </a:bodyPr>
          <a:lstStyle/>
          <a:p>
            <a:pPr>
              <a:lnSpc>
                <a:spcPts val="1200"/>
              </a:lnSpc>
            </a:pPr>
            <a:r>
              <a:rPr kumimoji="1" lang="en-US" altLang="ja-JP" sz="1400" dirty="0">
                <a:solidFill>
                  <a:srgbClr val="FF0000"/>
                </a:solidFill>
              </a:rPr>
              <a:t>Antigen</a:t>
            </a:r>
            <a:r>
              <a:rPr kumimoji="1" lang="ja-JP" altLang="en-US" sz="1400" dirty="0">
                <a:solidFill>
                  <a:srgbClr val="FF0000"/>
                </a:solidFill>
              </a:rPr>
              <a:t> </a:t>
            </a:r>
            <a:r>
              <a:rPr kumimoji="1" lang="en-US" altLang="ja-JP" sz="1400" dirty="0">
                <a:solidFill>
                  <a:srgbClr val="FF0000"/>
                </a:solidFill>
              </a:rPr>
              <a:t>presentation</a:t>
            </a:r>
          </a:p>
        </p:txBody>
      </p:sp>
      <p:sp>
        <p:nvSpPr>
          <p:cNvPr id="27" name="テキスト ボックス 26">
            <a:extLst>
              <a:ext uri="{FF2B5EF4-FFF2-40B4-BE49-F238E27FC236}">
                <a16:creationId xmlns:a16="http://schemas.microsoft.com/office/drawing/2014/main" id="{48003BEA-381F-9CFA-BB66-ED0FBA5D59B6}"/>
              </a:ext>
            </a:extLst>
          </p:cNvPr>
          <p:cNvSpPr txBox="1"/>
          <p:nvPr/>
        </p:nvSpPr>
        <p:spPr>
          <a:xfrm>
            <a:off x="6294624" y="2218181"/>
            <a:ext cx="1725344" cy="255134"/>
          </a:xfrm>
          <a:prstGeom prst="rect">
            <a:avLst/>
          </a:prstGeom>
          <a:noFill/>
        </p:spPr>
        <p:txBody>
          <a:bodyPr wrap="none" rtlCol="0">
            <a:spAutoFit/>
          </a:bodyPr>
          <a:lstStyle/>
          <a:p>
            <a:pPr>
              <a:lnSpc>
                <a:spcPts val="1200"/>
              </a:lnSpc>
            </a:pPr>
            <a:r>
              <a:rPr kumimoji="1" lang="en-US" altLang="ja-JP" sz="1400" dirty="0">
                <a:solidFill>
                  <a:srgbClr val="FF0000"/>
                </a:solidFill>
              </a:rPr>
              <a:t>Antigen</a:t>
            </a:r>
            <a:r>
              <a:rPr kumimoji="1" lang="ja-JP" altLang="en-US" sz="1400" dirty="0">
                <a:solidFill>
                  <a:srgbClr val="FF0000"/>
                </a:solidFill>
              </a:rPr>
              <a:t> </a:t>
            </a:r>
            <a:r>
              <a:rPr kumimoji="1" lang="en-US" altLang="ja-JP" sz="1400" dirty="0">
                <a:solidFill>
                  <a:srgbClr val="FF0000"/>
                </a:solidFill>
              </a:rPr>
              <a:t>presentation</a:t>
            </a:r>
          </a:p>
        </p:txBody>
      </p:sp>
      <p:grpSp>
        <p:nvGrpSpPr>
          <p:cNvPr id="238" name="グループ化 13">
            <a:extLst>
              <a:ext uri="{FF2B5EF4-FFF2-40B4-BE49-F238E27FC236}">
                <a16:creationId xmlns:a16="http://schemas.microsoft.com/office/drawing/2014/main" id="{B215161D-00E2-1D43-7AA0-A5C656143858}"/>
              </a:ext>
            </a:extLst>
          </p:cNvPr>
          <p:cNvGrpSpPr/>
          <p:nvPr/>
        </p:nvGrpSpPr>
        <p:grpSpPr>
          <a:xfrm>
            <a:off x="2809299" y="1638779"/>
            <a:ext cx="570629" cy="768541"/>
            <a:chOff x="1619672" y="1772816"/>
            <a:chExt cx="1584176" cy="1636160"/>
          </a:xfrm>
        </p:grpSpPr>
        <p:sp>
          <p:nvSpPr>
            <p:cNvPr id="254" name="フリーフォーム 2">
              <a:extLst>
                <a:ext uri="{FF2B5EF4-FFF2-40B4-BE49-F238E27FC236}">
                  <a16:creationId xmlns:a16="http://schemas.microsoft.com/office/drawing/2014/main" id="{DBFA50FD-4E46-318C-7F56-7B82E82491CC}"/>
                </a:ext>
              </a:extLst>
            </p:cNvPr>
            <p:cNvSpPr/>
            <p:nvPr/>
          </p:nvSpPr>
          <p:spPr>
            <a:xfrm>
              <a:off x="1619672" y="1772816"/>
              <a:ext cx="1584176" cy="1636160"/>
            </a:xfrm>
            <a:custGeom>
              <a:avLst/>
              <a:gdLst>
                <a:gd name="connsiteX0" fmla="*/ 898357 w 3296171"/>
                <a:gd name="connsiteY0" fmla="*/ 1179818 h 3076320"/>
                <a:gd name="connsiteX1" fmla="*/ 889213 w 3296171"/>
                <a:gd name="connsiteY1" fmla="*/ 1033514 h 3076320"/>
                <a:gd name="connsiteX2" fmla="*/ 861781 w 3296171"/>
                <a:gd name="connsiteY2" fmla="*/ 932930 h 3076320"/>
                <a:gd name="connsiteX3" fmla="*/ 852637 w 3296171"/>
                <a:gd name="connsiteY3" fmla="*/ 905498 h 3076320"/>
                <a:gd name="connsiteX4" fmla="*/ 834349 w 3296171"/>
                <a:gd name="connsiteY4" fmla="*/ 850634 h 3076320"/>
                <a:gd name="connsiteX5" fmla="*/ 825205 w 3296171"/>
                <a:gd name="connsiteY5" fmla="*/ 823202 h 3076320"/>
                <a:gd name="connsiteX6" fmla="*/ 797773 w 3296171"/>
                <a:gd name="connsiteY6" fmla="*/ 795770 h 3076320"/>
                <a:gd name="connsiteX7" fmla="*/ 779485 w 3296171"/>
                <a:gd name="connsiteY7" fmla="*/ 768338 h 3076320"/>
                <a:gd name="connsiteX8" fmla="*/ 752053 w 3296171"/>
                <a:gd name="connsiteY8" fmla="*/ 713474 h 3076320"/>
                <a:gd name="connsiteX9" fmla="*/ 724621 w 3296171"/>
                <a:gd name="connsiteY9" fmla="*/ 695186 h 3076320"/>
                <a:gd name="connsiteX10" fmla="*/ 706333 w 3296171"/>
                <a:gd name="connsiteY10" fmla="*/ 667754 h 3076320"/>
                <a:gd name="connsiteX11" fmla="*/ 688045 w 3296171"/>
                <a:gd name="connsiteY11" fmla="*/ 612890 h 3076320"/>
                <a:gd name="connsiteX12" fmla="*/ 697189 w 3296171"/>
                <a:gd name="connsiteY12" fmla="*/ 539738 h 3076320"/>
                <a:gd name="connsiteX13" fmla="*/ 715477 w 3296171"/>
                <a:gd name="connsiteY13" fmla="*/ 512306 h 3076320"/>
                <a:gd name="connsiteX14" fmla="*/ 752053 w 3296171"/>
                <a:gd name="connsiteY14" fmla="*/ 521450 h 3076320"/>
                <a:gd name="connsiteX15" fmla="*/ 779485 w 3296171"/>
                <a:gd name="connsiteY15" fmla="*/ 539738 h 3076320"/>
                <a:gd name="connsiteX16" fmla="*/ 797773 w 3296171"/>
                <a:gd name="connsiteY16" fmla="*/ 594602 h 3076320"/>
                <a:gd name="connsiteX17" fmla="*/ 825205 w 3296171"/>
                <a:gd name="connsiteY17" fmla="*/ 649466 h 3076320"/>
                <a:gd name="connsiteX18" fmla="*/ 843493 w 3296171"/>
                <a:gd name="connsiteY18" fmla="*/ 676898 h 3076320"/>
                <a:gd name="connsiteX19" fmla="*/ 861781 w 3296171"/>
                <a:gd name="connsiteY19" fmla="*/ 731762 h 3076320"/>
                <a:gd name="connsiteX20" fmla="*/ 880069 w 3296171"/>
                <a:gd name="connsiteY20" fmla="*/ 759194 h 3076320"/>
                <a:gd name="connsiteX21" fmla="*/ 907501 w 3296171"/>
                <a:gd name="connsiteY21" fmla="*/ 823202 h 3076320"/>
                <a:gd name="connsiteX22" fmla="*/ 962365 w 3296171"/>
                <a:gd name="connsiteY22" fmla="*/ 878066 h 3076320"/>
                <a:gd name="connsiteX23" fmla="*/ 980653 w 3296171"/>
                <a:gd name="connsiteY23" fmla="*/ 905498 h 3076320"/>
                <a:gd name="connsiteX24" fmla="*/ 1008085 w 3296171"/>
                <a:gd name="connsiteY24" fmla="*/ 914642 h 3076320"/>
                <a:gd name="connsiteX25" fmla="*/ 1072093 w 3296171"/>
                <a:gd name="connsiteY25" fmla="*/ 932930 h 3076320"/>
                <a:gd name="connsiteX26" fmla="*/ 1190965 w 3296171"/>
                <a:gd name="connsiteY26" fmla="*/ 914642 h 3076320"/>
                <a:gd name="connsiteX27" fmla="*/ 1218397 w 3296171"/>
                <a:gd name="connsiteY27" fmla="*/ 896354 h 3076320"/>
                <a:gd name="connsiteX28" fmla="*/ 1245829 w 3296171"/>
                <a:gd name="connsiteY28" fmla="*/ 887210 h 3076320"/>
                <a:gd name="connsiteX29" fmla="*/ 1300693 w 3296171"/>
                <a:gd name="connsiteY29" fmla="*/ 850634 h 3076320"/>
                <a:gd name="connsiteX30" fmla="*/ 1328125 w 3296171"/>
                <a:gd name="connsiteY30" fmla="*/ 795770 h 3076320"/>
                <a:gd name="connsiteX31" fmla="*/ 1337269 w 3296171"/>
                <a:gd name="connsiteY31" fmla="*/ 768338 h 3076320"/>
                <a:gd name="connsiteX32" fmla="*/ 1355557 w 3296171"/>
                <a:gd name="connsiteY32" fmla="*/ 740906 h 3076320"/>
                <a:gd name="connsiteX33" fmla="*/ 1373845 w 3296171"/>
                <a:gd name="connsiteY33" fmla="*/ 686042 h 3076320"/>
                <a:gd name="connsiteX34" fmla="*/ 1364701 w 3296171"/>
                <a:gd name="connsiteY34" fmla="*/ 548882 h 3076320"/>
                <a:gd name="connsiteX35" fmla="*/ 1346413 w 3296171"/>
                <a:gd name="connsiteY35" fmla="*/ 494018 h 3076320"/>
                <a:gd name="connsiteX36" fmla="*/ 1328125 w 3296171"/>
                <a:gd name="connsiteY36" fmla="*/ 439154 h 3076320"/>
                <a:gd name="connsiteX37" fmla="*/ 1318981 w 3296171"/>
                <a:gd name="connsiteY37" fmla="*/ 411722 h 3076320"/>
                <a:gd name="connsiteX38" fmla="*/ 1309837 w 3296171"/>
                <a:gd name="connsiteY38" fmla="*/ 384290 h 3076320"/>
                <a:gd name="connsiteX39" fmla="*/ 1282405 w 3296171"/>
                <a:gd name="connsiteY39" fmla="*/ 329426 h 3076320"/>
                <a:gd name="connsiteX40" fmla="*/ 1291549 w 3296171"/>
                <a:gd name="connsiteY40" fmla="*/ 219698 h 3076320"/>
                <a:gd name="connsiteX41" fmla="*/ 1337269 w 3296171"/>
                <a:gd name="connsiteY41" fmla="*/ 228842 h 3076320"/>
                <a:gd name="connsiteX42" fmla="*/ 1355557 w 3296171"/>
                <a:gd name="connsiteY42" fmla="*/ 256274 h 3076320"/>
                <a:gd name="connsiteX43" fmla="*/ 1373845 w 3296171"/>
                <a:gd name="connsiteY43" fmla="*/ 311138 h 3076320"/>
                <a:gd name="connsiteX44" fmla="*/ 1392133 w 3296171"/>
                <a:gd name="connsiteY44" fmla="*/ 375146 h 3076320"/>
                <a:gd name="connsiteX45" fmla="*/ 1401277 w 3296171"/>
                <a:gd name="connsiteY45" fmla="*/ 521450 h 3076320"/>
                <a:gd name="connsiteX46" fmla="*/ 1428709 w 3296171"/>
                <a:gd name="connsiteY46" fmla="*/ 576314 h 3076320"/>
                <a:gd name="connsiteX47" fmla="*/ 1437853 w 3296171"/>
                <a:gd name="connsiteY47" fmla="*/ 603746 h 3076320"/>
                <a:gd name="connsiteX48" fmla="*/ 1465285 w 3296171"/>
                <a:gd name="connsiteY48" fmla="*/ 631178 h 3076320"/>
                <a:gd name="connsiteX49" fmla="*/ 1483573 w 3296171"/>
                <a:gd name="connsiteY49" fmla="*/ 658610 h 3076320"/>
                <a:gd name="connsiteX50" fmla="*/ 1565869 w 3296171"/>
                <a:gd name="connsiteY50" fmla="*/ 704330 h 3076320"/>
                <a:gd name="connsiteX51" fmla="*/ 1593301 w 3296171"/>
                <a:gd name="connsiteY51" fmla="*/ 731762 h 3076320"/>
                <a:gd name="connsiteX52" fmla="*/ 1675597 w 3296171"/>
                <a:gd name="connsiteY52" fmla="*/ 722618 h 3076320"/>
                <a:gd name="connsiteX53" fmla="*/ 1721317 w 3296171"/>
                <a:gd name="connsiteY53" fmla="*/ 640322 h 3076320"/>
                <a:gd name="connsiteX54" fmla="*/ 1721317 w 3296171"/>
                <a:gd name="connsiteY54" fmla="*/ 420866 h 3076320"/>
                <a:gd name="connsiteX55" fmla="*/ 1730461 w 3296171"/>
                <a:gd name="connsiteY55" fmla="*/ 393434 h 3076320"/>
                <a:gd name="connsiteX56" fmla="*/ 1785325 w 3296171"/>
                <a:gd name="connsiteY56" fmla="*/ 375146 h 3076320"/>
                <a:gd name="connsiteX57" fmla="*/ 1803613 w 3296171"/>
                <a:gd name="connsiteY57" fmla="*/ 622034 h 3076320"/>
                <a:gd name="connsiteX58" fmla="*/ 1821901 w 3296171"/>
                <a:gd name="connsiteY58" fmla="*/ 740906 h 3076320"/>
                <a:gd name="connsiteX59" fmla="*/ 1849333 w 3296171"/>
                <a:gd name="connsiteY59" fmla="*/ 795770 h 3076320"/>
                <a:gd name="connsiteX60" fmla="*/ 1904197 w 3296171"/>
                <a:gd name="connsiteY60" fmla="*/ 814058 h 3076320"/>
                <a:gd name="connsiteX61" fmla="*/ 1931629 w 3296171"/>
                <a:gd name="connsiteY61" fmla="*/ 823202 h 3076320"/>
                <a:gd name="connsiteX62" fmla="*/ 1959061 w 3296171"/>
                <a:gd name="connsiteY62" fmla="*/ 832346 h 3076320"/>
                <a:gd name="connsiteX63" fmla="*/ 2013925 w 3296171"/>
                <a:gd name="connsiteY63" fmla="*/ 795770 h 3076320"/>
                <a:gd name="connsiteX64" fmla="*/ 2023069 w 3296171"/>
                <a:gd name="connsiteY64" fmla="*/ 759194 h 3076320"/>
                <a:gd name="connsiteX65" fmla="*/ 2041357 w 3296171"/>
                <a:gd name="connsiteY65" fmla="*/ 695186 h 3076320"/>
                <a:gd name="connsiteX66" fmla="*/ 2050501 w 3296171"/>
                <a:gd name="connsiteY66" fmla="*/ 649466 h 3076320"/>
                <a:gd name="connsiteX67" fmla="*/ 2068789 w 3296171"/>
                <a:gd name="connsiteY67" fmla="*/ 622034 h 3076320"/>
                <a:gd name="connsiteX68" fmla="*/ 2096221 w 3296171"/>
                <a:gd name="connsiteY68" fmla="*/ 631178 h 3076320"/>
                <a:gd name="connsiteX69" fmla="*/ 2105365 w 3296171"/>
                <a:gd name="connsiteY69" fmla="*/ 658610 h 3076320"/>
                <a:gd name="connsiteX70" fmla="*/ 2096221 w 3296171"/>
                <a:gd name="connsiteY70" fmla="*/ 795770 h 3076320"/>
                <a:gd name="connsiteX71" fmla="*/ 2077933 w 3296171"/>
                <a:gd name="connsiteY71" fmla="*/ 850634 h 3076320"/>
                <a:gd name="connsiteX72" fmla="*/ 2141941 w 3296171"/>
                <a:gd name="connsiteY72" fmla="*/ 878066 h 3076320"/>
                <a:gd name="connsiteX73" fmla="*/ 2233381 w 3296171"/>
                <a:gd name="connsiteY73" fmla="*/ 914642 h 3076320"/>
                <a:gd name="connsiteX74" fmla="*/ 2306533 w 3296171"/>
                <a:gd name="connsiteY74" fmla="*/ 896354 h 3076320"/>
                <a:gd name="connsiteX75" fmla="*/ 2388829 w 3296171"/>
                <a:gd name="connsiteY75" fmla="*/ 832346 h 3076320"/>
                <a:gd name="connsiteX76" fmla="*/ 2416261 w 3296171"/>
                <a:gd name="connsiteY76" fmla="*/ 814058 h 3076320"/>
                <a:gd name="connsiteX77" fmla="*/ 2507701 w 3296171"/>
                <a:gd name="connsiteY77" fmla="*/ 704330 h 3076320"/>
                <a:gd name="connsiteX78" fmla="*/ 2553421 w 3296171"/>
                <a:gd name="connsiteY78" fmla="*/ 640322 h 3076320"/>
                <a:gd name="connsiteX79" fmla="*/ 2571709 w 3296171"/>
                <a:gd name="connsiteY79" fmla="*/ 603746 h 3076320"/>
                <a:gd name="connsiteX80" fmla="*/ 2580853 w 3296171"/>
                <a:gd name="connsiteY80" fmla="*/ 576314 h 3076320"/>
                <a:gd name="connsiteX81" fmla="*/ 2599141 w 3296171"/>
                <a:gd name="connsiteY81" fmla="*/ 548882 h 3076320"/>
                <a:gd name="connsiteX82" fmla="*/ 2617429 w 3296171"/>
                <a:gd name="connsiteY82" fmla="*/ 494018 h 3076320"/>
                <a:gd name="connsiteX83" fmla="*/ 2626573 w 3296171"/>
                <a:gd name="connsiteY83" fmla="*/ 466586 h 3076320"/>
                <a:gd name="connsiteX84" fmla="*/ 2608285 w 3296171"/>
                <a:gd name="connsiteY84" fmla="*/ 265418 h 3076320"/>
                <a:gd name="connsiteX85" fmla="*/ 2580853 w 3296171"/>
                <a:gd name="connsiteY85" fmla="*/ 210554 h 3076320"/>
                <a:gd name="connsiteX86" fmla="*/ 2562565 w 3296171"/>
                <a:gd name="connsiteY86" fmla="*/ 146546 h 3076320"/>
                <a:gd name="connsiteX87" fmla="*/ 2553421 w 3296171"/>
                <a:gd name="connsiteY87" fmla="*/ 119114 h 3076320"/>
                <a:gd name="connsiteX88" fmla="*/ 2562565 w 3296171"/>
                <a:gd name="connsiteY88" fmla="*/ 9386 h 3076320"/>
                <a:gd name="connsiteX89" fmla="*/ 2599141 w 3296171"/>
                <a:gd name="connsiteY89" fmla="*/ 242 h 3076320"/>
                <a:gd name="connsiteX90" fmla="*/ 2654005 w 3296171"/>
                <a:gd name="connsiteY90" fmla="*/ 9386 h 3076320"/>
                <a:gd name="connsiteX91" fmla="*/ 2690581 w 3296171"/>
                <a:gd name="connsiteY91" fmla="*/ 91682 h 3076320"/>
                <a:gd name="connsiteX92" fmla="*/ 2699725 w 3296171"/>
                <a:gd name="connsiteY92" fmla="*/ 119114 h 3076320"/>
                <a:gd name="connsiteX93" fmla="*/ 2708869 w 3296171"/>
                <a:gd name="connsiteY93" fmla="*/ 146546 h 3076320"/>
                <a:gd name="connsiteX94" fmla="*/ 2708869 w 3296171"/>
                <a:gd name="connsiteY94" fmla="*/ 576314 h 3076320"/>
                <a:gd name="connsiteX95" fmla="*/ 2690581 w 3296171"/>
                <a:gd name="connsiteY95" fmla="*/ 640322 h 3076320"/>
                <a:gd name="connsiteX96" fmla="*/ 2672293 w 3296171"/>
                <a:gd name="connsiteY96" fmla="*/ 667754 h 3076320"/>
                <a:gd name="connsiteX97" fmla="*/ 2663149 w 3296171"/>
                <a:gd name="connsiteY97" fmla="*/ 695186 h 3076320"/>
                <a:gd name="connsiteX98" fmla="*/ 2635717 w 3296171"/>
                <a:gd name="connsiteY98" fmla="*/ 713474 h 3076320"/>
                <a:gd name="connsiteX99" fmla="*/ 2599141 w 3296171"/>
                <a:gd name="connsiteY99" fmla="*/ 768338 h 3076320"/>
                <a:gd name="connsiteX100" fmla="*/ 2580853 w 3296171"/>
                <a:gd name="connsiteY100" fmla="*/ 795770 h 3076320"/>
                <a:gd name="connsiteX101" fmla="*/ 2553421 w 3296171"/>
                <a:gd name="connsiteY101" fmla="*/ 823202 h 3076320"/>
                <a:gd name="connsiteX102" fmla="*/ 2544277 w 3296171"/>
                <a:gd name="connsiteY102" fmla="*/ 850634 h 3076320"/>
                <a:gd name="connsiteX103" fmla="*/ 2489413 w 3296171"/>
                <a:gd name="connsiteY103" fmla="*/ 896354 h 3076320"/>
                <a:gd name="connsiteX104" fmla="*/ 2471125 w 3296171"/>
                <a:gd name="connsiteY104" fmla="*/ 923786 h 3076320"/>
                <a:gd name="connsiteX105" fmla="*/ 2425405 w 3296171"/>
                <a:gd name="connsiteY105" fmla="*/ 978650 h 3076320"/>
                <a:gd name="connsiteX106" fmla="*/ 2416261 w 3296171"/>
                <a:gd name="connsiteY106" fmla="*/ 1006082 h 3076320"/>
                <a:gd name="connsiteX107" fmla="*/ 2452837 w 3296171"/>
                <a:gd name="connsiteY107" fmla="*/ 1070090 h 3076320"/>
                <a:gd name="connsiteX108" fmla="*/ 2507701 w 3296171"/>
                <a:gd name="connsiteY108" fmla="*/ 1088378 h 3076320"/>
                <a:gd name="connsiteX109" fmla="*/ 2699725 w 3296171"/>
                <a:gd name="connsiteY109" fmla="*/ 1070090 h 3076320"/>
                <a:gd name="connsiteX110" fmla="*/ 2727157 w 3296171"/>
                <a:gd name="connsiteY110" fmla="*/ 1051802 h 3076320"/>
                <a:gd name="connsiteX111" fmla="*/ 2718013 w 3296171"/>
                <a:gd name="connsiteY111" fmla="*/ 1134098 h 3076320"/>
                <a:gd name="connsiteX112" fmla="*/ 2708869 w 3296171"/>
                <a:gd name="connsiteY112" fmla="*/ 1161530 h 3076320"/>
                <a:gd name="connsiteX113" fmla="*/ 2791165 w 3296171"/>
                <a:gd name="connsiteY113" fmla="*/ 1280402 h 3076320"/>
                <a:gd name="connsiteX114" fmla="*/ 3010621 w 3296171"/>
                <a:gd name="connsiteY114" fmla="*/ 1271258 h 3076320"/>
                <a:gd name="connsiteX115" fmla="*/ 3074629 w 3296171"/>
                <a:gd name="connsiteY115" fmla="*/ 1252970 h 3076320"/>
                <a:gd name="connsiteX116" fmla="*/ 3138637 w 3296171"/>
                <a:gd name="connsiteY116" fmla="*/ 1234682 h 3076320"/>
                <a:gd name="connsiteX117" fmla="*/ 3138637 w 3296171"/>
                <a:gd name="connsiteY117" fmla="*/ 1335266 h 3076320"/>
                <a:gd name="connsiteX118" fmla="*/ 3056341 w 3296171"/>
                <a:gd name="connsiteY118" fmla="*/ 1380986 h 3076320"/>
                <a:gd name="connsiteX119" fmla="*/ 3001477 w 3296171"/>
                <a:gd name="connsiteY119" fmla="*/ 1390130 h 3076320"/>
                <a:gd name="connsiteX120" fmla="*/ 2928325 w 3296171"/>
                <a:gd name="connsiteY120" fmla="*/ 1408418 h 3076320"/>
                <a:gd name="connsiteX121" fmla="*/ 2818597 w 3296171"/>
                <a:gd name="connsiteY121" fmla="*/ 1417562 h 3076320"/>
                <a:gd name="connsiteX122" fmla="*/ 2763733 w 3296171"/>
                <a:gd name="connsiteY122" fmla="*/ 1435850 h 3076320"/>
                <a:gd name="connsiteX123" fmla="*/ 2708869 w 3296171"/>
                <a:gd name="connsiteY123" fmla="*/ 1463282 h 3076320"/>
                <a:gd name="connsiteX124" fmla="*/ 2681437 w 3296171"/>
                <a:gd name="connsiteY124" fmla="*/ 1490714 h 3076320"/>
                <a:gd name="connsiteX125" fmla="*/ 2663149 w 3296171"/>
                <a:gd name="connsiteY125" fmla="*/ 1545578 h 3076320"/>
                <a:gd name="connsiteX126" fmla="*/ 2654005 w 3296171"/>
                <a:gd name="connsiteY126" fmla="*/ 1573010 h 3076320"/>
                <a:gd name="connsiteX127" fmla="*/ 2663149 w 3296171"/>
                <a:gd name="connsiteY127" fmla="*/ 1655306 h 3076320"/>
                <a:gd name="connsiteX128" fmla="*/ 2672293 w 3296171"/>
                <a:gd name="connsiteY128" fmla="*/ 1682738 h 3076320"/>
                <a:gd name="connsiteX129" fmla="*/ 2699725 w 3296171"/>
                <a:gd name="connsiteY129" fmla="*/ 1701026 h 3076320"/>
                <a:gd name="connsiteX130" fmla="*/ 2718013 w 3296171"/>
                <a:gd name="connsiteY130" fmla="*/ 1728458 h 3076320"/>
                <a:gd name="connsiteX131" fmla="*/ 2772877 w 3296171"/>
                <a:gd name="connsiteY131" fmla="*/ 1746746 h 3076320"/>
                <a:gd name="connsiteX132" fmla="*/ 2800309 w 3296171"/>
                <a:gd name="connsiteY132" fmla="*/ 1765034 h 3076320"/>
                <a:gd name="connsiteX133" fmla="*/ 2827741 w 3296171"/>
                <a:gd name="connsiteY133" fmla="*/ 1774178 h 3076320"/>
                <a:gd name="connsiteX134" fmla="*/ 2882605 w 3296171"/>
                <a:gd name="connsiteY134" fmla="*/ 1810754 h 3076320"/>
                <a:gd name="connsiteX135" fmla="*/ 2964901 w 3296171"/>
                <a:gd name="connsiteY135" fmla="*/ 1847330 h 3076320"/>
                <a:gd name="connsiteX136" fmla="*/ 3028909 w 3296171"/>
                <a:gd name="connsiteY136" fmla="*/ 1865618 h 3076320"/>
                <a:gd name="connsiteX137" fmla="*/ 3056341 w 3296171"/>
                <a:gd name="connsiteY137" fmla="*/ 1874762 h 3076320"/>
                <a:gd name="connsiteX138" fmla="*/ 3120349 w 3296171"/>
                <a:gd name="connsiteY138" fmla="*/ 1911338 h 3076320"/>
                <a:gd name="connsiteX139" fmla="*/ 3147781 w 3296171"/>
                <a:gd name="connsiteY139" fmla="*/ 1920482 h 3076320"/>
                <a:gd name="connsiteX140" fmla="*/ 3184357 w 3296171"/>
                <a:gd name="connsiteY140" fmla="*/ 1938770 h 3076320"/>
                <a:gd name="connsiteX141" fmla="*/ 3266653 w 3296171"/>
                <a:gd name="connsiteY141" fmla="*/ 1975346 h 3076320"/>
                <a:gd name="connsiteX142" fmla="*/ 3284941 w 3296171"/>
                <a:gd name="connsiteY142" fmla="*/ 2002778 h 3076320"/>
                <a:gd name="connsiteX143" fmla="*/ 3284941 w 3296171"/>
                <a:gd name="connsiteY143" fmla="*/ 2112506 h 3076320"/>
                <a:gd name="connsiteX144" fmla="*/ 3220933 w 3296171"/>
                <a:gd name="connsiteY144" fmla="*/ 2139938 h 3076320"/>
                <a:gd name="connsiteX145" fmla="*/ 3184357 w 3296171"/>
                <a:gd name="connsiteY145" fmla="*/ 2130794 h 3076320"/>
                <a:gd name="connsiteX146" fmla="*/ 3129493 w 3296171"/>
                <a:gd name="connsiteY146" fmla="*/ 2085074 h 3076320"/>
                <a:gd name="connsiteX147" fmla="*/ 3038053 w 3296171"/>
                <a:gd name="connsiteY147" fmla="*/ 2057642 h 3076320"/>
                <a:gd name="connsiteX148" fmla="*/ 2983189 w 3296171"/>
                <a:gd name="connsiteY148" fmla="*/ 2021066 h 3076320"/>
                <a:gd name="connsiteX149" fmla="*/ 2946613 w 3296171"/>
                <a:gd name="connsiteY149" fmla="*/ 2002778 h 3076320"/>
                <a:gd name="connsiteX150" fmla="*/ 2891749 w 3296171"/>
                <a:gd name="connsiteY150" fmla="*/ 1966202 h 3076320"/>
                <a:gd name="connsiteX151" fmla="*/ 2864317 w 3296171"/>
                <a:gd name="connsiteY151" fmla="*/ 1957058 h 3076320"/>
                <a:gd name="connsiteX152" fmla="*/ 2836885 w 3296171"/>
                <a:gd name="connsiteY152" fmla="*/ 1938770 h 3076320"/>
                <a:gd name="connsiteX153" fmla="*/ 2809453 w 3296171"/>
                <a:gd name="connsiteY153" fmla="*/ 1929626 h 3076320"/>
                <a:gd name="connsiteX154" fmla="*/ 2782021 w 3296171"/>
                <a:gd name="connsiteY154" fmla="*/ 1911338 h 3076320"/>
                <a:gd name="connsiteX155" fmla="*/ 2718013 w 3296171"/>
                <a:gd name="connsiteY155" fmla="*/ 1893050 h 3076320"/>
                <a:gd name="connsiteX156" fmla="*/ 2681437 w 3296171"/>
                <a:gd name="connsiteY156" fmla="*/ 1874762 h 3076320"/>
                <a:gd name="connsiteX157" fmla="*/ 2608285 w 3296171"/>
                <a:gd name="connsiteY157" fmla="*/ 1856474 h 3076320"/>
                <a:gd name="connsiteX158" fmla="*/ 2544277 w 3296171"/>
                <a:gd name="connsiteY158" fmla="*/ 1865618 h 3076320"/>
                <a:gd name="connsiteX159" fmla="*/ 2507701 w 3296171"/>
                <a:gd name="connsiteY159" fmla="*/ 1920482 h 3076320"/>
                <a:gd name="connsiteX160" fmla="*/ 2480269 w 3296171"/>
                <a:gd name="connsiteY160" fmla="*/ 2030210 h 3076320"/>
                <a:gd name="connsiteX161" fmla="*/ 2489413 w 3296171"/>
                <a:gd name="connsiteY161" fmla="*/ 2130794 h 3076320"/>
                <a:gd name="connsiteX162" fmla="*/ 2525989 w 3296171"/>
                <a:gd name="connsiteY162" fmla="*/ 2213090 h 3076320"/>
                <a:gd name="connsiteX163" fmla="*/ 2562565 w 3296171"/>
                <a:gd name="connsiteY163" fmla="*/ 2267954 h 3076320"/>
                <a:gd name="connsiteX164" fmla="*/ 2571709 w 3296171"/>
                <a:gd name="connsiteY164" fmla="*/ 2295386 h 3076320"/>
                <a:gd name="connsiteX165" fmla="*/ 2617429 w 3296171"/>
                <a:gd name="connsiteY165" fmla="*/ 2350250 h 3076320"/>
                <a:gd name="connsiteX166" fmla="*/ 2644861 w 3296171"/>
                <a:gd name="connsiteY166" fmla="*/ 2368538 h 3076320"/>
                <a:gd name="connsiteX167" fmla="*/ 2708869 w 3296171"/>
                <a:gd name="connsiteY167" fmla="*/ 2414258 h 3076320"/>
                <a:gd name="connsiteX168" fmla="*/ 2727157 w 3296171"/>
                <a:gd name="connsiteY168" fmla="*/ 2441690 h 3076320"/>
                <a:gd name="connsiteX169" fmla="*/ 2754589 w 3296171"/>
                <a:gd name="connsiteY169" fmla="*/ 2450834 h 3076320"/>
                <a:gd name="connsiteX170" fmla="*/ 2772877 w 3296171"/>
                <a:gd name="connsiteY170" fmla="*/ 2505698 h 3076320"/>
                <a:gd name="connsiteX171" fmla="*/ 2791165 w 3296171"/>
                <a:gd name="connsiteY171" fmla="*/ 2533130 h 3076320"/>
                <a:gd name="connsiteX172" fmla="*/ 2818597 w 3296171"/>
                <a:gd name="connsiteY172" fmla="*/ 2587994 h 3076320"/>
                <a:gd name="connsiteX173" fmla="*/ 2800309 w 3296171"/>
                <a:gd name="connsiteY173" fmla="*/ 2642858 h 3076320"/>
                <a:gd name="connsiteX174" fmla="*/ 2745445 w 3296171"/>
                <a:gd name="connsiteY174" fmla="*/ 2624570 h 3076320"/>
                <a:gd name="connsiteX175" fmla="*/ 2718013 w 3296171"/>
                <a:gd name="connsiteY175" fmla="*/ 2615426 h 3076320"/>
                <a:gd name="connsiteX176" fmla="*/ 2699725 w 3296171"/>
                <a:gd name="connsiteY176" fmla="*/ 2587994 h 3076320"/>
                <a:gd name="connsiteX177" fmla="*/ 2644861 w 3296171"/>
                <a:gd name="connsiteY177" fmla="*/ 2551418 h 3076320"/>
                <a:gd name="connsiteX178" fmla="*/ 2635717 w 3296171"/>
                <a:gd name="connsiteY178" fmla="*/ 2523986 h 3076320"/>
                <a:gd name="connsiteX179" fmla="*/ 2608285 w 3296171"/>
                <a:gd name="connsiteY179" fmla="*/ 2514842 h 3076320"/>
                <a:gd name="connsiteX180" fmla="*/ 2580853 w 3296171"/>
                <a:gd name="connsiteY180" fmla="*/ 2487410 h 3076320"/>
                <a:gd name="connsiteX181" fmla="*/ 2553421 w 3296171"/>
                <a:gd name="connsiteY181" fmla="*/ 2432546 h 3076320"/>
                <a:gd name="connsiteX182" fmla="*/ 2525989 w 3296171"/>
                <a:gd name="connsiteY182" fmla="*/ 2405114 h 3076320"/>
                <a:gd name="connsiteX183" fmla="*/ 2498557 w 3296171"/>
                <a:gd name="connsiteY183" fmla="*/ 2350250 h 3076320"/>
                <a:gd name="connsiteX184" fmla="*/ 2489413 w 3296171"/>
                <a:gd name="connsiteY184" fmla="*/ 2322818 h 3076320"/>
                <a:gd name="connsiteX185" fmla="*/ 2471125 w 3296171"/>
                <a:gd name="connsiteY185" fmla="*/ 2295386 h 3076320"/>
                <a:gd name="connsiteX186" fmla="*/ 2452837 w 3296171"/>
                <a:gd name="connsiteY186" fmla="*/ 2240522 h 3076320"/>
                <a:gd name="connsiteX187" fmla="*/ 2416261 w 3296171"/>
                <a:gd name="connsiteY187" fmla="*/ 2185658 h 3076320"/>
                <a:gd name="connsiteX188" fmla="*/ 2361397 w 3296171"/>
                <a:gd name="connsiteY188" fmla="*/ 2158226 h 3076320"/>
                <a:gd name="connsiteX189" fmla="*/ 2297389 w 3296171"/>
                <a:gd name="connsiteY189" fmla="*/ 2167370 h 3076320"/>
                <a:gd name="connsiteX190" fmla="*/ 2288245 w 3296171"/>
                <a:gd name="connsiteY190" fmla="*/ 2194802 h 3076320"/>
                <a:gd name="connsiteX191" fmla="*/ 2297389 w 3296171"/>
                <a:gd name="connsiteY191" fmla="*/ 2286242 h 3076320"/>
                <a:gd name="connsiteX192" fmla="*/ 2306533 w 3296171"/>
                <a:gd name="connsiteY192" fmla="*/ 2313674 h 3076320"/>
                <a:gd name="connsiteX193" fmla="*/ 2333965 w 3296171"/>
                <a:gd name="connsiteY193" fmla="*/ 2405114 h 3076320"/>
                <a:gd name="connsiteX194" fmla="*/ 2361397 w 3296171"/>
                <a:gd name="connsiteY194" fmla="*/ 2459978 h 3076320"/>
                <a:gd name="connsiteX195" fmla="*/ 2352253 w 3296171"/>
                <a:gd name="connsiteY195" fmla="*/ 2505698 h 3076320"/>
                <a:gd name="connsiteX196" fmla="*/ 2288245 w 3296171"/>
                <a:gd name="connsiteY196" fmla="*/ 2469122 h 3076320"/>
                <a:gd name="connsiteX197" fmla="*/ 2260813 w 3296171"/>
                <a:gd name="connsiteY197" fmla="*/ 2414258 h 3076320"/>
                <a:gd name="connsiteX198" fmla="*/ 2242525 w 3296171"/>
                <a:gd name="connsiteY198" fmla="*/ 2359394 h 3076320"/>
                <a:gd name="connsiteX199" fmla="*/ 2224237 w 3296171"/>
                <a:gd name="connsiteY199" fmla="*/ 2304530 h 3076320"/>
                <a:gd name="connsiteX200" fmla="*/ 2196805 w 3296171"/>
                <a:gd name="connsiteY200" fmla="*/ 2249666 h 3076320"/>
                <a:gd name="connsiteX201" fmla="*/ 2141941 w 3296171"/>
                <a:gd name="connsiteY201" fmla="*/ 2222234 h 3076320"/>
                <a:gd name="connsiteX202" fmla="*/ 2096221 w 3296171"/>
                <a:gd name="connsiteY202" fmla="*/ 2231378 h 3076320"/>
                <a:gd name="connsiteX203" fmla="*/ 2087077 w 3296171"/>
                <a:gd name="connsiteY203" fmla="*/ 2258810 h 3076320"/>
                <a:gd name="connsiteX204" fmla="*/ 2096221 w 3296171"/>
                <a:gd name="connsiteY204" fmla="*/ 2322818 h 3076320"/>
                <a:gd name="connsiteX205" fmla="*/ 2123653 w 3296171"/>
                <a:gd name="connsiteY205" fmla="*/ 2386826 h 3076320"/>
                <a:gd name="connsiteX206" fmla="*/ 2132797 w 3296171"/>
                <a:gd name="connsiteY206" fmla="*/ 2414258 h 3076320"/>
                <a:gd name="connsiteX207" fmla="*/ 2151085 w 3296171"/>
                <a:gd name="connsiteY207" fmla="*/ 2441690 h 3076320"/>
                <a:gd name="connsiteX208" fmla="*/ 2169373 w 3296171"/>
                <a:gd name="connsiteY208" fmla="*/ 2505698 h 3076320"/>
                <a:gd name="connsiteX209" fmla="*/ 2196805 w 3296171"/>
                <a:gd name="connsiteY209" fmla="*/ 2569706 h 3076320"/>
                <a:gd name="connsiteX210" fmla="*/ 2215093 w 3296171"/>
                <a:gd name="connsiteY210" fmla="*/ 2597138 h 3076320"/>
                <a:gd name="connsiteX211" fmla="*/ 2242525 w 3296171"/>
                <a:gd name="connsiteY211" fmla="*/ 2661146 h 3076320"/>
                <a:gd name="connsiteX212" fmla="*/ 2260813 w 3296171"/>
                <a:gd name="connsiteY212" fmla="*/ 2716010 h 3076320"/>
                <a:gd name="connsiteX213" fmla="*/ 2269957 w 3296171"/>
                <a:gd name="connsiteY213" fmla="*/ 2743442 h 3076320"/>
                <a:gd name="connsiteX214" fmla="*/ 2306533 w 3296171"/>
                <a:gd name="connsiteY214" fmla="*/ 2798306 h 3076320"/>
                <a:gd name="connsiteX215" fmla="*/ 2324821 w 3296171"/>
                <a:gd name="connsiteY215" fmla="*/ 2825738 h 3076320"/>
                <a:gd name="connsiteX216" fmla="*/ 2333965 w 3296171"/>
                <a:gd name="connsiteY216" fmla="*/ 2853170 h 3076320"/>
                <a:gd name="connsiteX217" fmla="*/ 2352253 w 3296171"/>
                <a:gd name="connsiteY217" fmla="*/ 2880602 h 3076320"/>
                <a:gd name="connsiteX218" fmla="*/ 2370541 w 3296171"/>
                <a:gd name="connsiteY218" fmla="*/ 2935466 h 3076320"/>
                <a:gd name="connsiteX219" fmla="*/ 2388829 w 3296171"/>
                <a:gd name="connsiteY219" fmla="*/ 2962898 h 3076320"/>
                <a:gd name="connsiteX220" fmla="*/ 2407117 w 3296171"/>
                <a:gd name="connsiteY220" fmla="*/ 3017762 h 3076320"/>
                <a:gd name="connsiteX221" fmla="*/ 2416261 w 3296171"/>
                <a:gd name="connsiteY221" fmla="*/ 3045194 h 3076320"/>
                <a:gd name="connsiteX222" fmla="*/ 2407117 w 3296171"/>
                <a:gd name="connsiteY222" fmla="*/ 3072626 h 3076320"/>
                <a:gd name="connsiteX223" fmla="*/ 2260813 w 3296171"/>
                <a:gd name="connsiteY223" fmla="*/ 3054338 h 3076320"/>
                <a:gd name="connsiteX224" fmla="*/ 2242525 w 3296171"/>
                <a:gd name="connsiteY224" fmla="*/ 3026906 h 3076320"/>
                <a:gd name="connsiteX225" fmla="*/ 2224237 w 3296171"/>
                <a:gd name="connsiteY225" fmla="*/ 2889746 h 3076320"/>
                <a:gd name="connsiteX226" fmla="*/ 2196805 w 3296171"/>
                <a:gd name="connsiteY226" fmla="*/ 2834882 h 3076320"/>
                <a:gd name="connsiteX227" fmla="*/ 2187661 w 3296171"/>
                <a:gd name="connsiteY227" fmla="*/ 2807450 h 3076320"/>
                <a:gd name="connsiteX228" fmla="*/ 2141941 w 3296171"/>
                <a:gd name="connsiteY228" fmla="*/ 2752586 h 3076320"/>
                <a:gd name="connsiteX229" fmla="*/ 2123653 w 3296171"/>
                <a:gd name="connsiteY229" fmla="*/ 2697722 h 3076320"/>
                <a:gd name="connsiteX230" fmla="*/ 2105365 w 3296171"/>
                <a:gd name="connsiteY230" fmla="*/ 2670290 h 3076320"/>
                <a:gd name="connsiteX231" fmla="*/ 2087077 w 3296171"/>
                <a:gd name="connsiteY231" fmla="*/ 2615426 h 3076320"/>
                <a:gd name="connsiteX232" fmla="*/ 2059645 w 3296171"/>
                <a:gd name="connsiteY232" fmla="*/ 2560562 h 3076320"/>
                <a:gd name="connsiteX233" fmla="*/ 2041357 w 3296171"/>
                <a:gd name="connsiteY233" fmla="*/ 2533130 h 3076320"/>
                <a:gd name="connsiteX234" fmla="*/ 2023069 w 3296171"/>
                <a:gd name="connsiteY234" fmla="*/ 2478266 h 3076320"/>
                <a:gd name="connsiteX235" fmla="*/ 2013925 w 3296171"/>
                <a:gd name="connsiteY235" fmla="*/ 2450834 h 3076320"/>
                <a:gd name="connsiteX236" fmla="*/ 1986493 w 3296171"/>
                <a:gd name="connsiteY236" fmla="*/ 2350250 h 3076320"/>
                <a:gd name="connsiteX237" fmla="*/ 1977349 w 3296171"/>
                <a:gd name="connsiteY237" fmla="*/ 2322818 h 3076320"/>
                <a:gd name="connsiteX238" fmla="*/ 1922485 w 3296171"/>
                <a:gd name="connsiteY238" fmla="*/ 2304530 h 3076320"/>
                <a:gd name="connsiteX239" fmla="*/ 1867621 w 3296171"/>
                <a:gd name="connsiteY239" fmla="*/ 2267954 h 3076320"/>
                <a:gd name="connsiteX240" fmla="*/ 1575013 w 3296171"/>
                <a:gd name="connsiteY240" fmla="*/ 2286242 h 3076320"/>
                <a:gd name="connsiteX241" fmla="*/ 1547581 w 3296171"/>
                <a:gd name="connsiteY241" fmla="*/ 2295386 h 3076320"/>
                <a:gd name="connsiteX242" fmla="*/ 1520149 w 3296171"/>
                <a:gd name="connsiteY242" fmla="*/ 2359394 h 3076320"/>
                <a:gd name="connsiteX243" fmla="*/ 1511005 w 3296171"/>
                <a:gd name="connsiteY243" fmla="*/ 2386826 h 3076320"/>
                <a:gd name="connsiteX244" fmla="*/ 1492717 w 3296171"/>
                <a:gd name="connsiteY244" fmla="*/ 2414258 h 3076320"/>
                <a:gd name="connsiteX245" fmla="*/ 1474429 w 3296171"/>
                <a:gd name="connsiteY245" fmla="*/ 2469122 h 3076320"/>
                <a:gd name="connsiteX246" fmla="*/ 1465285 w 3296171"/>
                <a:gd name="connsiteY246" fmla="*/ 2496554 h 3076320"/>
                <a:gd name="connsiteX247" fmla="*/ 1446997 w 3296171"/>
                <a:gd name="connsiteY247" fmla="*/ 2533130 h 3076320"/>
                <a:gd name="connsiteX248" fmla="*/ 1428709 w 3296171"/>
                <a:gd name="connsiteY248" fmla="*/ 2560562 h 3076320"/>
                <a:gd name="connsiteX249" fmla="*/ 1410421 w 3296171"/>
                <a:gd name="connsiteY249" fmla="*/ 2615426 h 3076320"/>
                <a:gd name="connsiteX250" fmla="*/ 1382989 w 3296171"/>
                <a:gd name="connsiteY250" fmla="*/ 2697722 h 3076320"/>
                <a:gd name="connsiteX251" fmla="*/ 1373845 w 3296171"/>
                <a:gd name="connsiteY251" fmla="*/ 2725154 h 3076320"/>
                <a:gd name="connsiteX252" fmla="*/ 1355557 w 3296171"/>
                <a:gd name="connsiteY252" fmla="*/ 2761730 h 3076320"/>
                <a:gd name="connsiteX253" fmla="*/ 1346413 w 3296171"/>
                <a:gd name="connsiteY253" fmla="*/ 2789162 h 3076320"/>
                <a:gd name="connsiteX254" fmla="*/ 1309837 w 3296171"/>
                <a:gd name="connsiteY254" fmla="*/ 2844026 h 3076320"/>
                <a:gd name="connsiteX255" fmla="*/ 1264117 w 3296171"/>
                <a:gd name="connsiteY255" fmla="*/ 2898890 h 3076320"/>
                <a:gd name="connsiteX256" fmla="*/ 1209253 w 3296171"/>
                <a:gd name="connsiteY256" fmla="*/ 2917178 h 3076320"/>
                <a:gd name="connsiteX257" fmla="*/ 1181821 w 3296171"/>
                <a:gd name="connsiteY257" fmla="*/ 2908034 h 3076320"/>
                <a:gd name="connsiteX258" fmla="*/ 1163533 w 3296171"/>
                <a:gd name="connsiteY258" fmla="*/ 2834882 h 3076320"/>
                <a:gd name="connsiteX259" fmla="*/ 1172677 w 3296171"/>
                <a:gd name="connsiteY259" fmla="*/ 2761730 h 3076320"/>
                <a:gd name="connsiteX260" fmla="*/ 1209253 w 3296171"/>
                <a:gd name="connsiteY260" fmla="*/ 2679434 h 3076320"/>
                <a:gd name="connsiteX261" fmla="*/ 1227541 w 3296171"/>
                <a:gd name="connsiteY261" fmla="*/ 2624570 h 3076320"/>
                <a:gd name="connsiteX262" fmla="*/ 1245829 w 3296171"/>
                <a:gd name="connsiteY262" fmla="*/ 2597138 h 3076320"/>
                <a:gd name="connsiteX263" fmla="*/ 1264117 w 3296171"/>
                <a:gd name="connsiteY263" fmla="*/ 2542274 h 3076320"/>
                <a:gd name="connsiteX264" fmla="*/ 1282405 w 3296171"/>
                <a:gd name="connsiteY264" fmla="*/ 2487410 h 3076320"/>
                <a:gd name="connsiteX265" fmla="*/ 1291549 w 3296171"/>
                <a:gd name="connsiteY265" fmla="*/ 2459978 h 3076320"/>
                <a:gd name="connsiteX266" fmla="*/ 1309837 w 3296171"/>
                <a:gd name="connsiteY266" fmla="*/ 2432546 h 3076320"/>
                <a:gd name="connsiteX267" fmla="*/ 1337269 w 3296171"/>
                <a:gd name="connsiteY267" fmla="*/ 2341106 h 3076320"/>
                <a:gd name="connsiteX268" fmla="*/ 1346413 w 3296171"/>
                <a:gd name="connsiteY268" fmla="*/ 2313674 h 3076320"/>
                <a:gd name="connsiteX269" fmla="*/ 1337269 w 3296171"/>
                <a:gd name="connsiteY269" fmla="*/ 2194802 h 3076320"/>
                <a:gd name="connsiteX270" fmla="*/ 1309837 w 3296171"/>
                <a:gd name="connsiteY270" fmla="*/ 2176514 h 3076320"/>
                <a:gd name="connsiteX271" fmla="*/ 1254973 w 3296171"/>
                <a:gd name="connsiteY271" fmla="*/ 2158226 h 3076320"/>
                <a:gd name="connsiteX272" fmla="*/ 1227541 w 3296171"/>
                <a:gd name="connsiteY272" fmla="*/ 2167370 h 3076320"/>
                <a:gd name="connsiteX273" fmla="*/ 1190965 w 3296171"/>
                <a:gd name="connsiteY273" fmla="*/ 2222234 h 3076320"/>
                <a:gd name="connsiteX274" fmla="*/ 1136101 w 3296171"/>
                <a:gd name="connsiteY274" fmla="*/ 2249666 h 3076320"/>
                <a:gd name="connsiteX275" fmla="*/ 1108669 w 3296171"/>
                <a:gd name="connsiteY275" fmla="*/ 2258810 h 3076320"/>
                <a:gd name="connsiteX276" fmla="*/ 1081237 w 3296171"/>
                <a:gd name="connsiteY276" fmla="*/ 2249666 h 3076320"/>
                <a:gd name="connsiteX277" fmla="*/ 1108669 w 3296171"/>
                <a:gd name="connsiteY277" fmla="*/ 2149082 h 3076320"/>
                <a:gd name="connsiteX278" fmla="*/ 1126957 w 3296171"/>
                <a:gd name="connsiteY278" fmla="*/ 2094218 h 3076320"/>
                <a:gd name="connsiteX279" fmla="*/ 1136101 w 3296171"/>
                <a:gd name="connsiteY279" fmla="*/ 2066786 h 3076320"/>
                <a:gd name="connsiteX280" fmla="*/ 1108669 w 3296171"/>
                <a:gd name="connsiteY280" fmla="*/ 2002778 h 3076320"/>
                <a:gd name="connsiteX281" fmla="*/ 1081237 w 3296171"/>
                <a:gd name="connsiteY281" fmla="*/ 2011922 h 3076320"/>
                <a:gd name="connsiteX282" fmla="*/ 1035517 w 3296171"/>
                <a:gd name="connsiteY282" fmla="*/ 2057642 h 3076320"/>
                <a:gd name="connsiteX283" fmla="*/ 998941 w 3296171"/>
                <a:gd name="connsiteY283" fmla="*/ 2002778 h 3076320"/>
                <a:gd name="connsiteX284" fmla="*/ 1008085 w 3296171"/>
                <a:gd name="connsiteY284" fmla="*/ 1902194 h 3076320"/>
                <a:gd name="connsiteX285" fmla="*/ 998941 w 3296171"/>
                <a:gd name="connsiteY285" fmla="*/ 1874762 h 3076320"/>
                <a:gd name="connsiteX286" fmla="*/ 925789 w 3296171"/>
                <a:gd name="connsiteY286" fmla="*/ 1883906 h 3076320"/>
                <a:gd name="connsiteX287" fmla="*/ 843493 w 3296171"/>
                <a:gd name="connsiteY287" fmla="*/ 1929626 h 3076320"/>
                <a:gd name="connsiteX288" fmla="*/ 816061 w 3296171"/>
                <a:gd name="connsiteY288" fmla="*/ 1947914 h 3076320"/>
                <a:gd name="connsiteX289" fmla="*/ 761197 w 3296171"/>
                <a:gd name="connsiteY289" fmla="*/ 2002778 h 3076320"/>
                <a:gd name="connsiteX290" fmla="*/ 724621 w 3296171"/>
                <a:gd name="connsiteY290" fmla="*/ 2030210 h 3076320"/>
                <a:gd name="connsiteX291" fmla="*/ 678901 w 3296171"/>
                <a:gd name="connsiteY291" fmla="*/ 2075930 h 3076320"/>
                <a:gd name="connsiteX292" fmla="*/ 660613 w 3296171"/>
                <a:gd name="connsiteY292" fmla="*/ 2103362 h 3076320"/>
                <a:gd name="connsiteX293" fmla="*/ 605749 w 3296171"/>
                <a:gd name="connsiteY293" fmla="*/ 2130794 h 3076320"/>
                <a:gd name="connsiteX294" fmla="*/ 532597 w 3296171"/>
                <a:gd name="connsiteY294" fmla="*/ 2149082 h 3076320"/>
                <a:gd name="connsiteX295" fmla="*/ 221701 w 3296171"/>
                <a:gd name="connsiteY295" fmla="*/ 2139938 h 3076320"/>
                <a:gd name="connsiteX296" fmla="*/ 194269 w 3296171"/>
                <a:gd name="connsiteY296" fmla="*/ 2130794 h 3076320"/>
                <a:gd name="connsiteX297" fmla="*/ 139405 w 3296171"/>
                <a:gd name="connsiteY297" fmla="*/ 2085074 h 3076320"/>
                <a:gd name="connsiteX298" fmla="*/ 93685 w 3296171"/>
                <a:gd name="connsiteY298" fmla="*/ 2002778 h 3076320"/>
                <a:gd name="connsiteX299" fmla="*/ 75397 w 3296171"/>
                <a:gd name="connsiteY299" fmla="*/ 1975346 h 3076320"/>
                <a:gd name="connsiteX300" fmla="*/ 57109 w 3296171"/>
                <a:gd name="connsiteY300" fmla="*/ 1920482 h 3076320"/>
                <a:gd name="connsiteX301" fmla="*/ 47965 w 3296171"/>
                <a:gd name="connsiteY301" fmla="*/ 1893050 h 3076320"/>
                <a:gd name="connsiteX302" fmla="*/ 38821 w 3296171"/>
                <a:gd name="connsiteY302" fmla="*/ 1856474 h 3076320"/>
                <a:gd name="connsiteX303" fmla="*/ 29677 w 3296171"/>
                <a:gd name="connsiteY303" fmla="*/ 1810754 h 3076320"/>
                <a:gd name="connsiteX304" fmla="*/ 20533 w 3296171"/>
                <a:gd name="connsiteY304" fmla="*/ 1783322 h 3076320"/>
                <a:gd name="connsiteX305" fmla="*/ 11389 w 3296171"/>
                <a:gd name="connsiteY305" fmla="*/ 1710170 h 3076320"/>
                <a:gd name="connsiteX306" fmla="*/ 11389 w 3296171"/>
                <a:gd name="connsiteY306" fmla="*/ 1609586 h 3076320"/>
                <a:gd name="connsiteX307" fmla="*/ 29677 w 3296171"/>
                <a:gd name="connsiteY307" fmla="*/ 1582154 h 3076320"/>
                <a:gd name="connsiteX308" fmla="*/ 47965 w 3296171"/>
                <a:gd name="connsiteY308" fmla="*/ 1609586 h 3076320"/>
                <a:gd name="connsiteX309" fmla="*/ 66253 w 3296171"/>
                <a:gd name="connsiteY309" fmla="*/ 1664450 h 3076320"/>
                <a:gd name="connsiteX310" fmla="*/ 84541 w 3296171"/>
                <a:gd name="connsiteY310" fmla="*/ 1728458 h 3076320"/>
                <a:gd name="connsiteX311" fmla="*/ 93685 w 3296171"/>
                <a:gd name="connsiteY311" fmla="*/ 1810754 h 3076320"/>
                <a:gd name="connsiteX312" fmla="*/ 102829 w 3296171"/>
                <a:gd name="connsiteY312" fmla="*/ 1838186 h 3076320"/>
                <a:gd name="connsiteX313" fmla="*/ 111973 w 3296171"/>
                <a:gd name="connsiteY313" fmla="*/ 1883906 h 3076320"/>
                <a:gd name="connsiteX314" fmla="*/ 148549 w 3296171"/>
                <a:gd name="connsiteY314" fmla="*/ 1966202 h 3076320"/>
                <a:gd name="connsiteX315" fmla="*/ 175981 w 3296171"/>
                <a:gd name="connsiteY315" fmla="*/ 1975346 h 3076320"/>
                <a:gd name="connsiteX316" fmla="*/ 203413 w 3296171"/>
                <a:gd name="connsiteY316" fmla="*/ 1993634 h 3076320"/>
                <a:gd name="connsiteX317" fmla="*/ 258277 w 3296171"/>
                <a:gd name="connsiteY317" fmla="*/ 2011922 h 3076320"/>
                <a:gd name="connsiteX318" fmla="*/ 294853 w 3296171"/>
                <a:gd name="connsiteY318" fmla="*/ 2021066 h 3076320"/>
                <a:gd name="connsiteX319" fmla="*/ 413725 w 3296171"/>
                <a:gd name="connsiteY319" fmla="*/ 2039354 h 3076320"/>
                <a:gd name="connsiteX320" fmla="*/ 496021 w 3296171"/>
                <a:gd name="connsiteY320" fmla="*/ 2075930 h 3076320"/>
                <a:gd name="connsiteX321" fmla="*/ 541741 w 3296171"/>
                <a:gd name="connsiteY321" fmla="*/ 2066786 h 3076320"/>
                <a:gd name="connsiteX322" fmla="*/ 596605 w 3296171"/>
                <a:gd name="connsiteY322" fmla="*/ 2057642 h 3076320"/>
                <a:gd name="connsiteX323" fmla="*/ 633181 w 3296171"/>
                <a:gd name="connsiteY323" fmla="*/ 2048498 h 3076320"/>
                <a:gd name="connsiteX324" fmla="*/ 678901 w 3296171"/>
                <a:gd name="connsiteY324" fmla="*/ 2002778 h 3076320"/>
                <a:gd name="connsiteX325" fmla="*/ 706333 w 3296171"/>
                <a:gd name="connsiteY325" fmla="*/ 1984490 h 3076320"/>
                <a:gd name="connsiteX326" fmla="*/ 724621 w 3296171"/>
                <a:gd name="connsiteY326" fmla="*/ 1957058 h 3076320"/>
                <a:gd name="connsiteX327" fmla="*/ 733765 w 3296171"/>
                <a:gd name="connsiteY327" fmla="*/ 1929626 h 3076320"/>
                <a:gd name="connsiteX328" fmla="*/ 761197 w 3296171"/>
                <a:gd name="connsiteY328" fmla="*/ 1920482 h 3076320"/>
                <a:gd name="connsiteX329" fmla="*/ 806917 w 3296171"/>
                <a:gd name="connsiteY329" fmla="*/ 1838186 h 3076320"/>
                <a:gd name="connsiteX330" fmla="*/ 797773 w 3296171"/>
                <a:gd name="connsiteY330" fmla="*/ 1765034 h 3076320"/>
                <a:gd name="connsiteX331" fmla="*/ 788629 w 3296171"/>
                <a:gd name="connsiteY331" fmla="*/ 1664450 h 3076320"/>
                <a:gd name="connsiteX332" fmla="*/ 779485 w 3296171"/>
                <a:gd name="connsiteY332" fmla="*/ 1637018 h 3076320"/>
                <a:gd name="connsiteX333" fmla="*/ 752053 w 3296171"/>
                <a:gd name="connsiteY333" fmla="*/ 1609586 h 3076320"/>
                <a:gd name="connsiteX334" fmla="*/ 733765 w 3296171"/>
                <a:gd name="connsiteY334" fmla="*/ 1582154 h 3076320"/>
                <a:gd name="connsiteX335" fmla="*/ 651469 w 3296171"/>
                <a:gd name="connsiteY335" fmla="*/ 1509002 h 3076320"/>
                <a:gd name="connsiteX336" fmla="*/ 633181 w 3296171"/>
                <a:gd name="connsiteY336" fmla="*/ 1481570 h 3076320"/>
                <a:gd name="connsiteX337" fmla="*/ 605749 w 3296171"/>
                <a:gd name="connsiteY337" fmla="*/ 1472426 h 3076320"/>
                <a:gd name="connsiteX338" fmla="*/ 578317 w 3296171"/>
                <a:gd name="connsiteY338" fmla="*/ 1444994 h 3076320"/>
                <a:gd name="connsiteX339" fmla="*/ 541741 w 3296171"/>
                <a:gd name="connsiteY339" fmla="*/ 1408418 h 3076320"/>
                <a:gd name="connsiteX340" fmla="*/ 505165 w 3296171"/>
                <a:gd name="connsiteY340" fmla="*/ 1353554 h 3076320"/>
                <a:gd name="connsiteX341" fmla="*/ 477733 w 3296171"/>
                <a:gd name="connsiteY341" fmla="*/ 1326122 h 3076320"/>
                <a:gd name="connsiteX342" fmla="*/ 441157 w 3296171"/>
                <a:gd name="connsiteY342" fmla="*/ 1271258 h 3076320"/>
                <a:gd name="connsiteX343" fmla="*/ 422869 w 3296171"/>
                <a:gd name="connsiteY343" fmla="*/ 1243826 h 3076320"/>
                <a:gd name="connsiteX344" fmla="*/ 386293 w 3296171"/>
                <a:gd name="connsiteY344" fmla="*/ 1188962 h 3076320"/>
                <a:gd name="connsiteX345" fmla="*/ 368005 w 3296171"/>
                <a:gd name="connsiteY345" fmla="*/ 1161530 h 3076320"/>
                <a:gd name="connsiteX346" fmla="*/ 358861 w 3296171"/>
                <a:gd name="connsiteY346" fmla="*/ 1134098 h 3076320"/>
                <a:gd name="connsiteX347" fmla="*/ 368005 w 3296171"/>
                <a:gd name="connsiteY347" fmla="*/ 1033514 h 3076320"/>
                <a:gd name="connsiteX348" fmla="*/ 404581 w 3296171"/>
                <a:gd name="connsiteY348" fmla="*/ 1042658 h 3076320"/>
                <a:gd name="connsiteX349" fmla="*/ 413725 w 3296171"/>
                <a:gd name="connsiteY349" fmla="*/ 1070090 h 3076320"/>
                <a:gd name="connsiteX350" fmla="*/ 441157 w 3296171"/>
                <a:gd name="connsiteY350" fmla="*/ 1161530 h 3076320"/>
                <a:gd name="connsiteX351" fmla="*/ 450301 w 3296171"/>
                <a:gd name="connsiteY351" fmla="*/ 1188962 h 3076320"/>
                <a:gd name="connsiteX352" fmla="*/ 468589 w 3296171"/>
                <a:gd name="connsiteY352" fmla="*/ 1216394 h 3076320"/>
                <a:gd name="connsiteX353" fmla="*/ 477733 w 3296171"/>
                <a:gd name="connsiteY353" fmla="*/ 1243826 h 3076320"/>
                <a:gd name="connsiteX354" fmla="*/ 496021 w 3296171"/>
                <a:gd name="connsiteY354" fmla="*/ 1271258 h 3076320"/>
                <a:gd name="connsiteX355" fmla="*/ 523453 w 3296171"/>
                <a:gd name="connsiteY355" fmla="*/ 1326122 h 3076320"/>
                <a:gd name="connsiteX356" fmla="*/ 550885 w 3296171"/>
                <a:gd name="connsiteY356" fmla="*/ 1344410 h 3076320"/>
                <a:gd name="connsiteX357" fmla="*/ 633181 w 3296171"/>
                <a:gd name="connsiteY357" fmla="*/ 1408418 h 3076320"/>
                <a:gd name="connsiteX358" fmla="*/ 660613 w 3296171"/>
                <a:gd name="connsiteY358" fmla="*/ 1426706 h 3076320"/>
                <a:gd name="connsiteX359" fmla="*/ 688045 w 3296171"/>
                <a:gd name="connsiteY359" fmla="*/ 1444994 h 3076320"/>
                <a:gd name="connsiteX360" fmla="*/ 742909 w 3296171"/>
                <a:gd name="connsiteY360" fmla="*/ 1472426 h 3076320"/>
                <a:gd name="connsiteX361" fmla="*/ 788629 w 3296171"/>
                <a:gd name="connsiteY361" fmla="*/ 1463282 h 3076320"/>
                <a:gd name="connsiteX362" fmla="*/ 806917 w 3296171"/>
                <a:gd name="connsiteY362" fmla="*/ 1435850 h 3076320"/>
                <a:gd name="connsiteX363" fmla="*/ 825205 w 3296171"/>
                <a:gd name="connsiteY363" fmla="*/ 1371842 h 3076320"/>
                <a:gd name="connsiteX364" fmla="*/ 816061 w 3296171"/>
                <a:gd name="connsiteY364" fmla="*/ 1335266 h 3076320"/>
                <a:gd name="connsiteX365" fmla="*/ 752053 w 3296171"/>
                <a:gd name="connsiteY365" fmla="*/ 1298690 h 3076320"/>
                <a:gd name="connsiteX366" fmla="*/ 733765 w 3296171"/>
                <a:gd name="connsiteY366" fmla="*/ 1271258 h 3076320"/>
                <a:gd name="connsiteX367" fmla="*/ 706333 w 3296171"/>
                <a:gd name="connsiteY367" fmla="*/ 1161530 h 3076320"/>
                <a:gd name="connsiteX368" fmla="*/ 715477 w 3296171"/>
                <a:gd name="connsiteY368" fmla="*/ 1124954 h 3076320"/>
                <a:gd name="connsiteX369" fmla="*/ 752053 w 3296171"/>
                <a:gd name="connsiteY369" fmla="*/ 1179818 h 3076320"/>
                <a:gd name="connsiteX370" fmla="*/ 788629 w 3296171"/>
                <a:gd name="connsiteY370" fmla="*/ 1234682 h 3076320"/>
                <a:gd name="connsiteX371" fmla="*/ 870925 w 3296171"/>
                <a:gd name="connsiteY371" fmla="*/ 1280402 h 3076320"/>
                <a:gd name="connsiteX372" fmla="*/ 898357 w 3296171"/>
                <a:gd name="connsiteY372" fmla="*/ 1271258 h 3076320"/>
                <a:gd name="connsiteX373" fmla="*/ 916645 w 3296171"/>
                <a:gd name="connsiteY373" fmla="*/ 1216394 h 3076320"/>
                <a:gd name="connsiteX374" fmla="*/ 907501 w 3296171"/>
                <a:gd name="connsiteY374" fmla="*/ 1188962 h 3076320"/>
                <a:gd name="connsiteX375" fmla="*/ 898357 w 3296171"/>
                <a:gd name="connsiteY375" fmla="*/ 1179818 h 30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296171" h="3076320">
                  <a:moveTo>
                    <a:pt x="898357" y="1179818"/>
                  </a:moveTo>
                  <a:cubicBezTo>
                    <a:pt x="895309" y="1153910"/>
                    <a:pt x="893846" y="1082157"/>
                    <a:pt x="889213" y="1033514"/>
                  </a:cubicBezTo>
                  <a:cubicBezTo>
                    <a:pt x="885766" y="997325"/>
                    <a:pt x="873228" y="967270"/>
                    <a:pt x="861781" y="932930"/>
                  </a:cubicBezTo>
                  <a:lnTo>
                    <a:pt x="852637" y="905498"/>
                  </a:lnTo>
                  <a:lnTo>
                    <a:pt x="834349" y="850634"/>
                  </a:lnTo>
                  <a:cubicBezTo>
                    <a:pt x="831301" y="841490"/>
                    <a:pt x="832021" y="830018"/>
                    <a:pt x="825205" y="823202"/>
                  </a:cubicBezTo>
                  <a:cubicBezTo>
                    <a:pt x="816061" y="814058"/>
                    <a:pt x="806052" y="805704"/>
                    <a:pt x="797773" y="795770"/>
                  </a:cubicBezTo>
                  <a:cubicBezTo>
                    <a:pt x="790738" y="787327"/>
                    <a:pt x="784400" y="778168"/>
                    <a:pt x="779485" y="768338"/>
                  </a:cubicBezTo>
                  <a:cubicBezTo>
                    <a:pt x="764611" y="738590"/>
                    <a:pt x="778258" y="739679"/>
                    <a:pt x="752053" y="713474"/>
                  </a:cubicBezTo>
                  <a:cubicBezTo>
                    <a:pt x="744282" y="705703"/>
                    <a:pt x="733765" y="701282"/>
                    <a:pt x="724621" y="695186"/>
                  </a:cubicBezTo>
                  <a:cubicBezTo>
                    <a:pt x="718525" y="686042"/>
                    <a:pt x="710796" y="677797"/>
                    <a:pt x="706333" y="667754"/>
                  </a:cubicBezTo>
                  <a:cubicBezTo>
                    <a:pt x="698504" y="650138"/>
                    <a:pt x="688045" y="612890"/>
                    <a:pt x="688045" y="612890"/>
                  </a:cubicBezTo>
                  <a:cubicBezTo>
                    <a:pt x="691093" y="588506"/>
                    <a:pt x="690723" y="563446"/>
                    <a:pt x="697189" y="539738"/>
                  </a:cubicBezTo>
                  <a:cubicBezTo>
                    <a:pt x="700081" y="529136"/>
                    <a:pt x="705051" y="515781"/>
                    <a:pt x="715477" y="512306"/>
                  </a:cubicBezTo>
                  <a:cubicBezTo>
                    <a:pt x="727399" y="508332"/>
                    <a:pt x="739861" y="518402"/>
                    <a:pt x="752053" y="521450"/>
                  </a:cubicBezTo>
                  <a:cubicBezTo>
                    <a:pt x="761197" y="527546"/>
                    <a:pt x="773660" y="530419"/>
                    <a:pt x="779485" y="539738"/>
                  </a:cubicBezTo>
                  <a:cubicBezTo>
                    <a:pt x="789702" y="556085"/>
                    <a:pt x="787080" y="578562"/>
                    <a:pt x="797773" y="594602"/>
                  </a:cubicBezTo>
                  <a:cubicBezTo>
                    <a:pt x="850184" y="673218"/>
                    <a:pt x="787347" y="573750"/>
                    <a:pt x="825205" y="649466"/>
                  </a:cubicBezTo>
                  <a:cubicBezTo>
                    <a:pt x="830120" y="659296"/>
                    <a:pt x="839030" y="666855"/>
                    <a:pt x="843493" y="676898"/>
                  </a:cubicBezTo>
                  <a:cubicBezTo>
                    <a:pt x="851322" y="694514"/>
                    <a:pt x="851088" y="715722"/>
                    <a:pt x="861781" y="731762"/>
                  </a:cubicBezTo>
                  <a:cubicBezTo>
                    <a:pt x="867877" y="740906"/>
                    <a:pt x="875154" y="749364"/>
                    <a:pt x="880069" y="759194"/>
                  </a:cubicBezTo>
                  <a:cubicBezTo>
                    <a:pt x="895483" y="790023"/>
                    <a:pt x="882131" y="791489"/>
                    <a:pt x="907501" y="823202"/>
                  </a:cubicBezTo>
                  <a:cubicBezTo>
                    <a:pt x="923658" y="843398"/>
                    <a:pt x="948019" y="856547"/>
                    <a:pt x="962365" y="878066"/>
                  </a:cubicBezTo>
                  <a:cubicBezTo>
                    <a:pt x="968461" y="887210"/>
                    <a:pt x="972071" y="898633"/>
                    <a:pt x="980653" y="905498"/>
                  </a:cubicBezTo>
                  <a:cubicBezTo>
                    <a:pt x="988179" y="911519"/>
                    <a:pt x="998817" y="911994"/>
                    <a:pt x="1008085" y="914642"/>
                  </a:cubicBezTo>
                  <a:cubicBezTo>
                    <a:pt x="1088457" y="937605"/>
                    <a:pt x="1006320" y="911006"/>
                    <a:pt x="1072093" y="932930"/>
                  </a:cubicBezTo>
                  <a:cubicBezTo>
                    <a:pt x="1098318" y="930308"/>
                    <a:pt x="1158011" y="931119"/>
                    <a:pt x="1190965" y="914642"/>
                  </a:cubicBezTo>
                  <a:cubicBezTo>
                    <a:pt x="1200795" y="909727"/>
                    <a:pt x="1208567" y="901269"/>
                    <a:pt x="1218397" y="896354"/>
                  </a:cubicBezTo>
                  <a:cubicBezTo>
                    <a:pt x="1227018" y="892043"/>
                    <a:pt x="1237403" y="891891"/>
                    <a:pt x="1245829" y="887210"/>
                  </a:cubicBezTo>
                  <a:cubicBezTo>
                    <a:pt x="1265042" y="876536"/>
                    <a:pt x="1300693" y="850634"/>
                    <a:pt x="1300693" y="850634"/>
                  </a:cubicBezTo>
                  <a:cubicBezTo>
                    <a:pt x="1323677" y="781683"/>
                    <a:pt x="1292673" y="866674"/>
                    <a:pt x="1328125" y="795770"/>
                  </a:cubicBezTo>
                  <a:cubicBezTo>
                    <a:pt x="1332436" y="787149"/>
                    <a:pt x="1332958" y="776959"/>
                    <a:pt x="1337269" y="768338"/>
                  </a:cubicBezTo>
                  <a:cubicBezTo>
                    <a:pt x="1342184" y="758508"/>
                    <a:pt x="1351094" y="750949"/>
                    <a:pt x="1355557" y="740906"/>
                  </a:cubicBezTo>
                  <a:cubicBezTo>
                    <a:pt x="1363386" y="723290"/>
                    <a:pt x="1373845" y="686042"/>
                    <a:pt x="1373845" y="686042"/>
                  </a:cubicBezTo>
                  <a:cubicBezTo>
                    <a:pt x="1370797" y="640322"/>
                    <a:pt x="1371181" y="594243"/>
                    <a:pt x="1364701" y="548882"/>
                  </a:cubicBezTo>
                  <a:cubicBezTo>
                    <a:pt x="1361975" y="529799"/>
                    <a:pt x="1352509" y="512306"/>
                    <a:pt x="1346413" y="494018"/>
                  </a:cubicBezTo>
                  <a:lnTo>
                    <a:pt x="1328125" y="439154"/>
                  </a:lnTo>
                  <a:lnTo>
                    <a:pt x="1318981" y="411722"/>
                  </a:lnTo>
                  <a:cubicBezTo>
                    <a:pt x="1315933" y="402578"/>
                    <a:pt x="1315184" y="392310"/>
                    <a:pt x="1309837" y="384290"/>
                  </a:cubicBezTo>
                  <a:cubicBezTo>
                    <a:pt x="1286202" y="348838"/>
                    <a:pt x="1295024" y="367284"/>
                    <a:pt x="1282405" y="329426"/>
                  </a:cubicBezTo>
                  <a:cubicBezTo>
                    <a:pt x="1285453" y="292850"/>
                    <a:pt x="1273974" y="251919"/>
                    <a:pt x="1291549" y="219698"/>
                  </a:cubicBezTo>
                  <a:cubicBezTo>
                    <a:pt x="1298991" y="206054"/>
                    <a:pt x="1323775" y="221131"/>
                    <a:pt x="1337269" y="228842"/>
                  </a:cubicBezTo>
                  <a:cubicBezTo>
                    <a:pt x="1346811" y="234294"/>
                    <a:pt x="1351094" y="246231"/>
                    <a:pt x="1355557" y="256274"/>
                  </a:cubicBezTo>
                  <a:cubicBezTo>
                    <a:pt x="1363386" y="273890"/>
                    <a:pt x="1367749" y="292850"/>
                    <a:pt x="1373845" y="311138"/>
                  </a:cubicBezTo>
                  <a:cubicBezTo>
                    <a:pt x="1386963" y="350492"/>
                    <a:pt x="1380651" y="329219"/>
                    <a:pt x="1392133" y="375146"/>
                  </a:cubicBezTo>
                  <a:cubicBezTo>
                    <a:pt x="1395181" y="423914"/>
                    <a:pt x="1396162" y="472855"/>
                    <a:pt x="1401277" y="521450"/>
                  </a:cubicBezTo>
                  <a:cubicBezTo>
                    <a:pt x="1404341" y="550563"/>
                    <a:pt x="1415969" y="550833"/>
                    <a:pt x="1428709" y="576314"/>
                  </a:cubicBezTo>
                  <a:cubicBezTo>
                    <a:pt x="1433020" y="584935"/>
                    <a:pt x="1432506" y="595726"/>
                    <a:pt x="1437853" y="603746"/>
                  </a:cubicBezTo>
                  <a:cubicBezTo>
                    <a:pt x="1445026" y="614506"/>
                    <a:pt x="1457006" y="621244"/>
                    <a:pt x="1465285" y="631178"/>
                  </a:cubicBezTo>
                  <a:cubicBezTo>
                    <a:pt x="1472320" y="639621"/>
                    <a:pt x="1475302" y="651373"/>
                    <a:pt x="1483573" y="658610"/>
                  </a:cubicBezTo>
                  <a:cubicBezTo>
                    <a:pt x="1522271" y="692471"/>
                    <a:pt x="1528192" y="691771"/>
                    <a:pt x="1565869" y="704330"/>
                  </a:cubicBezTo>
                  <a:cubicBezTo>
                    <a:pt x="1575013" y="713474"/>
                    <a:pt x="1580545" y="729636"/>
                    <a:pt x="1593301" y="731762"/>
                  </a:cubicBezTo>
                  <a:cubicBezTo>
                    <a:pt x="1620526" y="736300"/>
                    <a:pt x="1651295" y="735704"/>
                    <a:pt x="1675597" y="722618"/>
                  </a:cubicBezTo>
                  <a:cubicBezTo>
                    <a:pt x="1701144" y="708862"/>
                    <a:pt x="1712404" y="667061"/>
                    <a:pt x="1721317" y="640322"/>
                  </a:cubicBezTo>
                  <a:cubicBezTo>
                    <a:pt x="1713706" y="526153"/>
                    <a:pt x="1705084" y="518266"/>
                    <a:pt x="1721317" y="420866"/>
                  </a:cubicBezTo>
                  <a:cubicBezTo>
                    <a:pt x="1722902" y="411359"/>
                    <a:pt x="1722618" y="399036"/>
                    <a:pt x="1730461" y="393434"/>
                  </a:cubicBezTo>
                  <a:cubicBezTo>
                    <a:pt x="1746148" y="382229"/>
                    <a:pt x="1785325" y="375146"/>
                    <a:pt x="1785325" y="375146"/>
                  </a:cubicBezTo>
                  <a:cubicBezTo>
                    <a:pt x="1818320" y="474131"/>
                    <a:pt x="1788765" y="377039"/>
                    <a:pt x="1803613" y="622034"/>
                  </a:cubicBezTo>
                  <a:cubicBezTo>
                    <a:pt x="1806731" y="673479"/>
                    <a:pt x="1809439" y="697287"/>
                    <a:pt x="1821901" y="740906"/>
                  </a:cubicBezTo>
                  <a:cubicBezTo>
                    <a:pt x="1826017" y="755311"/>
                    <a:pt x="1835394" y="787058"/>
                    <a:pt x="1849333" y="795770"/>
                  </a:cubicBezTo>
                  <a:cubicBezTo>
                    <a:pt x="1865680" y="805987"/>
                    <a:pt x="1885909" y="807962"/>
                    <a:pt x="1904197" y="814058"/>
                  </a:cubicBezTo>
                  <a:lnTo>
                    <a:pt x="1931629" y="823202"/>
                  </a:lnTo>
                  <a:lnTo>
                    <a:pt x="1959061" y="832346"/>
                  </a:lnTo>
                  <a:cubicBezTo>
                    <a:pt x="1985247" y="823617"/>
                    <a:pt x="1997809" y="823974"/>
                    <a:pt x="2013925" y="795770"/>
                  </a:cubicBezTo>
                  <a:cubicBezTo>
                    <a:pt x="2020160" y="784859"/>
                    <a:pt x="2019617" y="771278"/>
                    <a:pt x="2023069" y="759194"/>
                  </a:cubicBezTo>
                  <a:cubicBezTo>
                    <a:pt x="2038343" y="705735"/>
                    <a:pt x="2027064" y="759504"/>
                    <a:pt x="2041357" y="695186"/>
                  </a:cubicBezTo>
                  <a:cubicBezTo>
                    <a:pt x="2044728" y="680014"/>
                    <a:pt x="2045044" y="664018"/>
                    <a:pt x="2050501" y="649466"/>
                  </a:cubicBezTo>
                  <a:cubicBezTo>
                    <a:pt x="2054360" y="639176"/>
                    <a:pt x="2062693" y="631178"/>
                    <a:pt x="2068789" y="622034"/>
                  </a:cubicBezTo>
                  <a:cubicBezTo>
                    <a:pt x="2077933" y="625082"/>
                    <a:pt x="2089405" y="624362"/>
                    <a:pt x="2096221" y="631178"/>
                  </a:cubicBezTo>
                  <a:cubicBezTo>
                    <a:pt x="2103037" y="637994"/>
                    <a:pt x="2105365" y="648971"/>
                    <a:pt x="2105365" y="658610"/>
                  </a:cubicBezTo>
                  <a:cubicBezTo>
                    <a:pt x="2105365" y="704431"/>
                    <a:pt x="2102701" y="750409"/>
                    <a:pt x="2096221" y="795770"/>
                  </a:cubicBezTo>
                  <a:cubicBezTo>
                    <a:pt x="2093495" y="814853"/>
                    <a:pt x="2077933" y="850634"/>
                    <a:pt x="2077933" y="850634"/>
                  </a:cubicBezTo>
                  <a:cubicBezTo>
                    <a:pt x="2166235" y="880068"/>
                    <a:pt x="2028948" y="832869"/>
                    <a:pt x="2141941" y="878066"/>
                  </a:cubicBezTo>
                  <a:cubicBezTo>
                    <a:pt x="2254934" y="923263"/>
                    <a:pt x="2147604" y="871753"/>
                    <a:pt x="2233381" y="914642"/>
                  </a:cubicBezTo>
                  <a:cubicBezTo>
                    <a:pt x="2246048" y="912109"/>
                    <a:pt x="2290717" y="905141"/>
                    <a:pt x="2306533" y="896354"/>
                  </a:cubicBezTo>
                  <a:cubicBezTo>
                    <a:pt x="2389732" y="850132"/>
                    <a:pt x="2335515" y="876775"/>
                    <a:pt x="2388829" y="832346"/>
                  </a:cubicBezTo>
                  <a:cubicBezTo>
                    <a:pt x="2397272" y="825311"/>
                    <a:pt x="2408047" y="821359"/>
                    <a:pt x="2416261" y="814058"/>
                  </a:cubicBezTo>
                  <a:cubicBezTo>
                    <a:pt x="2491535" y="747147"/>
                    <a:pt x="2452641" y="777743"/>
                    <a:pt x="2507701" y="704330"/>
                  </a:cubicBezTo>
                  <a:cubicBezTo>
                    <a:pt x="2519476" y="688629"/>
                    <a:pt x="2542724" y="659041"/>
                    <a:pt x="2553421" y="640322"/>
                  </a:cubicBezTo>
                  <a:cubicBezTo>
                    <a:pt x="2560184" y="628487"/>
                    <a:pt x="2566339" y="616275"/>
                    <a:pt x="2571709" y="603746"/>
                  </a:cubicBezTo>
                  <a:cubicBezTo>
                    <a:pt x="2575506" y="594887"/>
                    <a:pt x="2576542" y="584935"/>
                    <a:pt x="2580853" y="576314"/>
                  </a:cubicBezTo>
                  <a:cubicBezTo>
                    <a:pt x="2585768" y="566484"/>
                    <a:pt x="2594678" y="558925"/>
                    <a:pt x="2599141" y="548882"/>
                  </a:cubicBezTo>
                  <a:cubicBezTo>
                    <a:pt x="2606970" y="531266"/>
                    <a:pt x="2611333" y="512306"/>
                    <a:pt x="2617429" y="494018"/>
                  </a:cubicBezTo>
                  <a:lnTo>
                    <a:pt x="2626573" y="466586"/>
                  </a:lnTo>
                  <a:cubicBezTo>
                    <a:pt x="2622177" y="396255"/>
                    <a:pt x="2623222" y="332633"/>
                    <a:pt x="2608285" y="265418"/>
                  </a:cubicBezTo>
                  <a:cubicBezTo>
                    <a:pt x="2599092" y="224047"/>
                    <a:pt x="2600582" y="250011"/>
                    <a:pt x="2580853" y="210554"/>
                  </a:cubicBezTo>
                  <a:cubicBezTo>
                    <a:pt x="2573545" y="195938"/>
                    <a:pt x="2566471" y="160218"/>
                    <a:pt x="2562565" y="146546"/>
                  </a:cubicBezTo>
                  <a:cubicBezTo>
                    <a:pt x="2559917" y="137278"/>
                    <a:pt x="2556469" y="128258"/>
                    <a:pt x="2553421" y="119114"/>
                  </a:cubicBezTo>
                  <a:cubicBezTo>
                    <a:pt x="2556469" y="82538"/>
                    <a:pt x="2549389" y="43642"/>
                    <a:pt x="2562565" y="9386"/>
                  </a:cubicBezTo>
                  <a:cubicBezTo>
                    <a:pt x="2567076" y="-2344"/>
                    <a:pt x="2586574" y="242"/>
                    <a:pt x="2599141" y="242"/>
                  </a:cubicBezTo>
                  <a:cubicBezTo>
                    <a:pt x="2617681" y="242"/>
                    <a:pt x="2635717" y="6338"/>
                    <a:pt x="2654005" y="9386"/>
                  </a:cubicBezTo>
                  <a:cubicBezTo>
                    <a:pt x="2682986" y="52858"/>
                    <a:pt x="2668818" y="26392"/>
                    <a:pt x="2690581" y="91682"/>
                  </a:cubicBezTo>
                  <a:lnTo>
                    <a:pt x="2699725" y="119114"/>
                  </a:lnTo>
                  <a:lnTo>
                    <a:pt x="2708869" y="146546"/>
                  </a:lnTo>
                  <a:cubicBezTo>
                    <a:pt x="2731564" y="328105"/>
                    <a:pt x="2724441" y="241517"/>
                    <a:pt x="2708869" y="576314"/>
                  </a:cubicBezTo>
                  <a:cubicBezTo>
                    <a:pt x="2708569" y="582774"/>
                    <a:pt x="2695123" y="631237"/>
                    <a:pt x="2690581" y="640322"/>
                  </a:cubicBezTo>
                  <a:cubicBezTo>
                    <a:pt x="2685666" y="650152"/>
                    <a:pt x="2677208" y="657924"/>
                    <a:pt x="2672293" y="667754"/>
                  </a:cubicBezTo>
                  <a:cubicBezTo>
                    <a:pt x="2667982" y="676375"/>
                    <a:pt x="2669170" y="687660"/>
                    <a:pt x="2663149" y="695186"/>
                  </a:cubicBezTo>
                  <a:cubicBezTo>
                    <a:pt x="2656284" y="703768"/>
                    <a:pt x="2644861" y="707378"/>
                    <a:pt x="2635717" y="713474"/>
                  </a:cubicBezTo>
                  <a:lnTo>
                    <a:pt x="2599141" y="768338"/>
                  </a:lnTo>
                  <a:cubicBezTo>
                    <a:pt x="2593045" y="777482"/>
                    <a:pt x="2588624" y="787999"/>
                    <a:pt x="2580853" y="795770"/>
                  </a:cubicBezTo>
                  <a:lnTo>
                    <a:pt x="2553421" y="823202"/>
                  </a:lnTo>
                  <a:cubicBezTo>
                    <a:pt x="2550373" y="832346"/>
                    <a:pt x="2549624" y="842614"/>
                    <a:pt x="2544277" y="850634"/>
                  </a:cubicBezTo>
                  <a:cubicBezTo>
                    <a:pt x="2530196" y="871756"/>
                    <a:pt x="2509655" y="882860"/>
                    <a:pt x="2489413" y="896354"/>
                  </a:cubicBezTo>
                  <a:cubicBezTo>
                    <a:pt x="2483317" y="905498"/>
                    <a:pt x="2478160" y="915343"/>
                    <a:pt x="2471125" y="923786"/>
                  </a:cubicBezTo>
                  <a:cubicBezTo>
                    <a:pt x="2445846" y="954120"/>
                    <a:pt x="2442432" y="944596"/>
                    <a:pt x="2425405" y="978650"/>
                  </a:cubicBezTo>
                  <a:cubicBezTo>
                    <a:pt x="2421094" y="987271"/>
                    <a:pt x="2419309" y="996938"/>
                    <a:pt x="2416261" y="1006082"/>
                  </a:cubicBezTo>
                  <a:cubicBezTo>
                    <a:pt x="2424776" y="1048656"/>
                    <a:pt x="2414442" y="1053026"/>
                    <a:pt x="2452837" y="1070090"/>
                  </a:cubicBezTo>
                  <a:cubicBezTo>
                    <a:pt x="2470453" y="1077919"/>
                    <a:pt x="2507701" y="1088378"/>
                    <a:pt x="2507701" y="1088378"/>
                  </a:cubicBezTo>
                  <a:cubicBezTo>
                    <a:pt x="2511829" y="1088149"/>
                    <a:pt x="2649999" y="1094953"/>
                    <a:pt x="2699725" y="1070090"/>
                  </a:cubicBezTo>
                  <a:cubicBezTo>
                    <a:pt x="2709555" y="1065175"/>
                    <a:pt x="2718013" y="1057898"/>
                    <a:pt x="2727157" y="1051802"/>
                  </a:cubicBezTo>
                  <a:cubicBezTo>
                    <a:pt x="2742397" y="1097522"/>
                    <a:pt x="2739349" y="1070090"/>
                    <a:pt x="2718013" y="1134098"/>
                  </a:cubicBezTo>
                  <a:lnTo>
                    <a:pt x="2708869" y="1161530"/>
                  </a:lnTo>
                  <a:cubicBezTo>
                    <a:pt x="2740798" y="1289245"/>
                    <a:pt x="2699112" y="1265060"/>
                    <a:pt x="2791165" y="1280402"/>
                  </a:cubicBezTo>
                  <a:cubicBezTo>
                    <a:pt x="2864317" y="1277354"/>
                    <a:pt x="2937592" y="1276474"/>
                    <a:pt x="3010621" y="1271258"/>
                  </a:cubicBezTo>
                  <a:cubicBezTo>
                    <a:pt x="3029678" y="1269897"/>
                    <a:pt x="3055883" y="1258326"/>
                    <a:pt x="3074629" y="1252970"/>
                  </a:cubicBezTo>
                  <a:cubicBezTo>
                    <a:pt x="3155001" y="1230007"/>
                    <a:pt x="3072864" y="1256606"/>
                    <a:pt x="3138637" y="1234682"/>
                  </a:cubicBezTo>
                  <a:cubicBezTo>
                    <a:pt x="3150145" y="1269205"/>
                    <a:pt x="3162763" y="1293908"/>
                    <a:pt x="3138637" y="1335266"/>
                  </a:cubicBezTo>
                  <a:cubicBezTo>
                    <a:pt x="3128105" y="1353321"/>
                    <a:pt x="3081667" y="1375358"/>
                    <a:pt x="3056341" y="1380986"/>
                  </a:cubicBezTo>
                  <a:cubicBezTo>
                    <a:pt x="3038242" y="1385008"/>
                    <a:pt x="3019576" y="1386108"/>
                    <a:pt x="3001477" y="1390130"/>
                  </a:cubicBezTo>
                  <a:cubicBezTo>
                    <a:pt x="2941433" y="1403473"/>
                    <a:pt x="3012307" y="1398538"/>
                    <a:pt x="2928325" y="1408418"/>
                  </a:cubicBezTo>
                  <a:cubicBezTo>
                    <a:pt x="2891874" y="1412706"/>
                    <a:pt x="2855173" y="1414514"/>
                    <a:pt x="2818597" y="1417562"/>
                  </a:cubicBezTo>
                  <a:lnTo>
                    <a:pt x="2763733" y="1435850"/>
                  </a:lnTo>
                  <a:cubicBezTo>
                    <a:pt x="2736240" y="1445014"/>
                    <a:pt x="2732504" y="1443587"/>
                    <a:pt x="2708869" y="1463282"/>
                  </a:cubicBezTo>
                  <a:cubicBezTo>
                    <a:pt x="2698935" y="1471561"/>
                    <a:pt x="2690581" y="1481570"/>
                    <a:pt x="2681437" y="1490714"/>
                  </a:cubicBezTo>
                  <a:lnTo>
                    <a:pt x="2663149" y="1545578"/>
                  </a:lnTo>
                  <a:lnTo>
                    <a:pt x="2654005" y="1573010"/>
                  </a:lnTo>
                  <a:cubicBezTo>
                    <a:pt x="2657053" y="1600442"/>
                    <a:pt x="2658611" y="1628081"/>
                    <a:pt x="2663149" y="1655306"/>
                  </a:cubicBezTo>
                  <a:cubicBezTo>
                    <a:pt x="2664734" y="1664813"/>
                    <a:pt x="2666272" y="1675212"/>
                    <a:pt x="2672293" y="1682738"/>
                  </a:cubicBezTo>
                  <a:cubicBezTo>
                    <a:pt x="2679158" y="1691320"/>
                    <a:pt x="2690581" y="1694930"/>
                    <a:pt x="2699725" y="1701026"/>
                  </a:cubicBezTo>
                  <a:cubicBezTo>
                    <a:pt x="2705821" y="1710170"/>
                    <a:pt x="2708694" y="1722633"/>
                    <a:pt x="2718013" y="1728458"/>
                  </a:cubicBezTo>
                  <a:cubicBezTo>
                    <a:pt x="2734360" y="1738675"/>
                    <a:pt x="2756837" y="1736053"/>
                    <a:pt x="2772877" y="1746746"/>
                  </a:cubicBezTo>
                  <a:cubicBezTo>
                    <a:pt x="2782021" y="1752842"/>
                    <a:pt x="2790479" y="1760119"/>
                    <a:pt x="2800309" y="1765034"/>
                  </a:cubicBezTo>
                  <a:cubicBezTo>
                    <a:pt x="2808930" y="1769345"/>
                    <a:pt x="2819315" y="1769497"/>
                    <a:pt x="2827741" y="1774178"/>
                  </a:cubicBezTo>
                  <a:cubicBezTo>
                    <a:pt x="2846954" y="1784852"/>
                    <a:pt x="2861753" y="1803803"/>
                    <a:pt x="2882605" y="1810754"/>
                  </a:cubicBezTo>
                  <a:cubicBezTo>
                    <a:pt x="3024149" y="1857935"/>
                    <a:pt x="2877958" y="1803858"/>
                    <a:pt x="2964901" y="1847330"/>
                  </a:cubicBezTo>
                  <a:cubicBezTo>
                    <a:pt x="2979517" y="1854638"/>
                    <a:pt x="3015237" y="1861712"/>
                    <a:pt x="3028909" y="1865618"/>
                  </a:cubicBezTo>
                  <a:cubicBezTo>
                    <a:pt x="3038177" y="1868266"/>
                    <a:pt x="3047720" y="1870451"/>
                    <a:pt x="3056341" y="1874762"/>
                  </a:cubicBezTo>
                  <a:cubicBezTo>
                    <a:pt x="3148173" y="1920678"/>
                    <a:pt x="3008132" y="1863245"/>
                    <a:pt x="3120349" y="1911338"/>
                  </a:cubicBezTo>
                  <a:cubicBezTo>
                    <a:pt x="3129208" y="1915135"/>
                    <a:pt x="3138922" y="1916685"/>
                    <a:pt x="3147781" y="1920482"/>
                  </a:cubicBezTo>
                  <a:cubicBezTo>
                    <a:pt x="3160310" y="1925852"/>
                    <a:pt x="3171701" y="1933708"/>
                    <a:pt x="3184357" y="1938770"/>
                  </a:cubicBezTo>
                  <a:cubicBezTo>
                    <a:pt x="3265969" y="1971415"/>
                    <a:pt x="3213876" y="1940161"/>
                    <a:pt x="3266653" y="1975346"/>
                  </a:cubicBezTo>
                  <a:cubicBezTo>
                    <a:pt x="3272749" y="1984490"/>
                    <a:pt x="3280026" y="1992948"/>
                    <a:pt x="3284941" y="2002778"/>
                  </a:cubicBezTo>
                  <a:cubicBezTo>
                    <a:pt x="3301885" y="2036666"/>
                    <a:pt x="3297807" y="2077124"/>
                    <a:pt x="3284941" y="2112506"/>
                  </a:cubicBezTo>
                  <a:cubicBezTo>
                    <a:pt x="3278626" y="2129872"/>
                    <a:pt x="3232065" y="2137155"/>
                    <a:pt x="3220933" y="2139938"/>
                  </a:cubicBezTo>
                  <a:cubicBezTo>
                    <a:pt x="3208741" y="2136890"/>
                    <a:pt x="3195268" y="2137029"/>
                    <a:pt x="3184357" y="2130794"/>
                  </a:cubicBezTo>
                  <a:cubicBezTo>
                    <a:pt x="3118445" y="2093130"/>
                    <a:pt x="3193782" y="2112626"/>
                    <a:pt x="3129493" y="2085074"/>
                  </a:cubicBezTo>
                  <a:cubicBezTo>
                    <a:pt x="3093712" y="2069739"/>
                    <a:pt x="3074933" y="2082228"/>
                    <a:pt x="3038053" y="2057642"/>
                  </a:cubicBezTo>
                  <a:cubicBezTo>
                    <a:pt x="3019765" y="2045450"/>
                    <a:pt x="3002848" y="2030896"/>
                    <a:pt x="2983189" y="2021066"/>
                  </a:cubicBezTo>
                  <a:cubicBezTo>
                    <a:pt x="2970997" y="2014970"/>
                    <a:pt x="2958302" y="2009791"/>
                    <a:pt x="2946613" y="2002778"/>
                  </a:cubicBezTo>
                  <a:cubicBezTo>
                    <a:pt x="2927766" y="1991470"/>
                    <a:pt x="2912601" y="1973153"/>
                    <a:pt x="2891749" y="1966202"/>
                  </a:cubicBezTo>
                  <a:cubicBezTo>
                    <a:pt x="2882605" y="1963154"/>
                    <a:pt x="2872938" y="1961369"/>
                    <a:pt x="2864317" y="1957058"/>
                  </a:cubicBezTo>
                  <a:cubicBezTo>
                    <a:pt x="2854487" y="1952143"/>
                    <a:pt x="2846715" y="1943685"/>
                    <a:pt x="2836885" y="1938770"/>
                  </a:cubicBezTo>
                  <a:cubicBezTo>
                    <a:pt x="2828264" y="1934459"/>
                    <a:pt x="2818074" y="1933937"/>
                    <a:pt x="2809453" y="1929626"/>
                  </a:cubicBezTo>
                  <a:cubicBezTo>
                    <a:pt x="2799623" y="1924711"/>
                    <a:pt x="2791851" y="1916253"/>
                    <a:pt x="2782021" y="1911338"/>
                  </a:cubicBezTo>
                  <a:cubicBezTo>
                    <a:pt x="2759915" y="1900285"/>
                    <a:pt x="2741451" y="1901839"/>
                    <a:pt x="2718013" y="1893050"/>
                  </a:cubicBezTo>
                  <a:cubicBezTo>
                    <a:pt x="2705250" y="1888264"/>
                    <a:pt x="2694369" y="1879073"/>
                    <a:pt x="2681437" y="1874762"/>
                  </a:cubicBezTo>
                  <a:cubicBezTo>
                    <a:pt x="2657592" y="1866814"/>
                    <a:pt x="2608285" y="1856474"/>
                    <a:pt x="2608285" y="1856474"/>
                  </a:cubicBezTo>
                  <a:cubicBezTo>
                    <a:pt x="2586949" y="1859522"/>
                    <a:pt x="2562460" y="1854047"/>
                    <a:pt x="2544277" y="1865618"/>
                  </a:cubicBezTo>
                  <a:cubicBezTo>
                    <a:pt x="2525734" y="1877418"/>
                    <a:pt x="2514652" y="1899630"/>
                    <a:pt x="2507701" y="1920482"/>
                  </a:cubicBezTo>
                  <a:cubicBezTo>
                    <a:pt x="2483550" y="1992935"/>
                    <a:pt x="2492582" y="1956331"/>
                    <a:pt x="2480269" y="2030210"/>
                  </a:cubicBezTo>
                  <a:cubicBezTo>
                    <a:pt x="2483317" y="2063738"/>
                    <a:pt x="2483562" y="2097640"/>
                    <a:pt x="2489413" y="2130794"/>
                  </a:cubicBezTo>
                  <a:cubicBezTo>
                    <a:pt x="2502281" y="2203711"/>
                    <a:pt x="2502079" y="2165270"/>
                    <a:pt x="2525989" y="2213090"/>
                  </a:cubicBezTo>
                  <a:cubicBezTo>
                    <a:pt x="2552456" y="2266023"/>
                    <a:pt x="2510563" y="2215952"/>
                    <a:pt x="2562565" y="2267954"/>
                  </a:cubicBezTo>
                  <a:cubicBezTo>
                    <a:pt x="2565613" y="2277098"/>
                    <a:pt x="2567398" y="2286765"/>
                    <a:pt x="2571709" y="2295386"/>
                  </a:cubicBezTo>
                  <a:cubicBezTo>
                    <a:pt x="2581984" y="2315937"/>
                    <a:pt x="2600095" y="2335805"/>
                    <a:pt x="2617429" y="2350250"/>
                  </a:cubicBezTo>
                  <a:cubicBezTo>
                    <a:pt x="2625872" y="2357285"/>
                    <a:pt x="2635918" y="2362150"/>
                    <a:pt x="2644861" y="2368538"/>
                  </a:cubicBezTo>
                  <a:cubicBezTo>
                    <a:pt x="2724255" y="2425248"/>
                    <a:pt x="2644220" y="2371159"/>
                    <a:pt x="2708869" y="2414258"/>
                  </a:cubicBezTo>
                  <a:cubicBezTo>
                    <a:pt x="2714965" y="2423402"/>
                    <a:pt x="2718575" y="2434825"/>
                    <a:pt x="2727157" y="2441690"/>
                  </a:cubicBezTo>
                  <a:cubicBezTo>
                    <a:pt x="2734683" y="2447711"/>
                    <a:pt x="2748987" y="2442991"/>
                    <a:pt x="2754589" y="2450834"/>
                  </a:cubicBezTo>
                  <a:cubicBezTo>
                    <a:pt x="2765794" y="2466521"/>
                    <a:pt x="2762184" y="2489658"/>
                    <a:pt x="2772877" y="2505698"/>
                  </a:cubicBezTo>
                  <a:cubicBezTo>
                    <a:pt x="2778973" y="2514842"/>
                    <a:pt x="2786250" y="2523300"/>
                    <a:pt x="2791165" y="2533130"/>
                  </a:cubicBezTo>
                  <a:cubicBezTo>
                    <a:pt x="2829023" y="2608846"/>
                    <a:pt x="2766186" y="2509378"/>
                    <a:pt x="2818597" y="2587994"/>
                  </a:cubicBezTo>
                  <a:cubicBezTo>
                    <a:pt x="2823185" y="2606347"/>
                    <a:pt x="2844512" y="2642858"/>
                    <a:pt x="2800309" y="2642858"/>
                  </a:cubicBezTo>
                  <a:cubicBezTo>
                    <a:pt x="2781032" y="2642858"/>
                    <a:pt x="2763733" y="2630666"/>
                    <a:pt x="2745445" y="2624570"/>
                  </a:cubicBezTo>
                  <a:lnTo>
                    <a:pt x="2718013" y="2615426"/>
                  </a:lnTo>
                  <a:cubicBezTo>
                    <a:pt x="2711917" y="2606282"/>
                    <a:pt x="2707996" y="2595231"/>
                    <a:pt x="2699725" y="2587994"/>
                  </a:cubicBezTo>
                  <a:cubicBezTo>
                    <a:pt x="2683184" y="2573520"/>
                    <a:pt x="2644861" y="2551418"/>
                    <a:pt x="2644861" y="2551418"/>
                  </a:cubicBezTo>
                  <a:cubicBezTo>
                    <a:pt x="2641813" y="2542274"/>
                    <a:pt x="2642533" y="2530802"/>
                    <a:pt x="2635717" y="2523986"/>
                  </a:cubicBezTo>
                  <a:cubicBezTo>
                    <a:pt x="2628901" y="2517170"/>
                    <a:pt x="2616305" y="2520189"/>
                    <a:pt x="2608285" y="2514842"/>
                  </a:cubicBezTo>
                  <a:cubicBezTo>
                    <a:pt x="2597525" y="2507669"/>
                    <a:pt x="2589132" y="2497344"/>
                    <a:pt x="2580853" y="2487410"/>
                  </a:cubicBezTo>
                  <a:cubicBezTo>
                    <a:pt x="2508912" y="2401081"/>
                    <a:pt x="2608408" y="2515026"/>
                    <a:pt x="2553421" y="2432546"/>
                  </a:cubicBezTo>
                  <a:cubicBezTo>
                    <a:pt x="2546248" y="2421786"/>
                    <a:pt x="2535133" y="2414258"/>
                    <a:pt x="2525989" y="2405114"/>
                  </a:cubicBezTo>
                  <a:cubicBezTo>
                    <a:pt x="2503005" y="2336163"/>
                    <a:pt x="2534009" y="2421154"/>
                    <a:pt x="2498557" y="2350250"/>
                  </a:cubicBezTo>
                  <a:cubicBezTo>
                    <a:pt x="2494246" y="2341629"/>
                    <a:pt x="2493724" y="2331439"/>
                    <a:pt x="2489413" y="2322818"/>
                  </a:cubicBezTo>
                  <a:cubicBezTo>
                    <a:pt x="2484498" y="2312988"/>
                    <a:pt x="2475588" y="2305429"/>
                    <a:pt x="2471125" y="2295386"/>
                  </a:cubicBezTo>
                  <a:cubicBezTo>
                    <a:pt x="2463296" y="2277770"/>
                    <a:pt x="2463530" y="2256562"/>
                    <a:pt x="2452837" y="2240522"/>
                  </a:cubicBezTo>
                  <a:cubicBezTo>
                    <a:pt x="2440645" y="2222234"/>
                    <a:pt x="2437113" y="2192609"/>
                    <a:pt x="2416261" y="2185658"/>
                  </a:cubicBezTo>
                  <a:cubicBezTo>
                    <a:pt x="2378403" y="2173039"/>
                    <a:pt x="2396849" y="2181861"/>
                    <a:pt x="2361397" y="2158226"/>
                  </a:cubicBezTo>
                  <a:cubicBezTo>
                    <a:pt x="2340061" y="2161274"/>
                    <a:pt x="2316666" y="2157731"/>
                    <a:pt x="2297389" y="2167370"/>
                  </a:cubicBezTo>
                  <a:cubicBezTo>
                    <a:pt x="2288768" y="2171681"/>
                    <a:pt x="2288245" y="2185163"/>
                    <a:pt x="2288245" y="2194802"/>
                  </a:cubicBezTo>
                  <a:cubicBezTo>
                    <a:pt x="2288245" y="2225434"/>
                    <a:pt x="2292731" y="2255966"/>
                    <a:pt x="2297389" y="2286242"/>
                  </a:cubicBezTo>
                  <a:cubicBezTo>
                    <a:pt x="2298855" y="2295769"/>
                    <a:pt x="2303885" y="2304406"/>
                    <a:pt x="2306533" y="2313674"/>
                  </a:cubicBezTo>
                  <a:cubicBezTo>
                    <a:pt x="2312922" y="2336037"/>
                    <a:pt x="2323100" y="2388816"/>
                    <a:pt x="2333965" y="2405114"/>
                  </a:cubicBezTo>
                  <a:cubicBezTo>
                    <a:pt x="2357600" y="2440566"/>
                    <a:pt x="2348778" y="2422120"/>
                    <a:pt x="2361397" y="2459978"/>
                  </a:cubicBezTo>
                  <a:cubicBezTo>
                    <a:pt x="2358349" y="2475218"/>
                    <a:pt x="2365580" y="2497702"/>
                    <a:pt x="2352253" y="2505698"/>
                  </a:cubicBezTo>
                  <a:cubicBezTo>
                    <a:pt x="2346147" y="2509362"/>
                    <a:pt x="2294528" y="2473311"/>
                    <a:pt x="2288245" y="2469122"/>
                  </a:cubicBezTo>
                  <a:cubicBezTo>
                    <a:pt x="2254897" y="2369078"/>
                    <a:pt x="2308082" y="2520613"/>
                    <a:pt x="2260813" y="2414258"/>
                  </a:cubicBezTo>
                  <a:cubicBezTo>
                    <a:pt x="2252984" y="2396642"/>
                    <a:pt x="2248621" y="2377682"/>
                    <a:pt x="2242525" y="2359394"/>
                  </a:cubicBezTo>
                  <a:lnTo>
                    <a:pt x="2224237" y="2304530"/>
                  </a:lnTo>
                  <a:cubicBezTo>
                    <a:pt x="2216800" y="2282219"/>
                    <a:pt x="2214531" y="2267392"/>
                    <a:pt x="2196805" y="2249666"/>
                  </a:cubicBezTo>
                  <a:cubicBezTo>
                    <a:pt x="2179079" y="2231940"/>
                    <a:pt x="2164252" y="2229671"/>
                    <a:pt x="2141941" y="2222234"/>
                  </a:cubicBezTo>
                  <a:cubicBezTo>
                    <a:pt x="2126701" y="2225282"/>
                    <a:pt x="2109153" y="2222757"/>
                    <a:pt x="2096221" y="2231378"/>
                  </a:cubicBezTo>
                  <a:cubicBezTo>
                    <a:pt x="2088201" y="2236725"/>
                    <a:pt x="2087077" y="2249171"/>
                    <a:pt x="2087077" y="2258810"/>
                  </a:cubicBezTo>
                  <a:cubicBezTo>
                    <a:pt x="2087077" y="2280363"/>
                    <a:pt x="2091994" y="2301684"/>
                    <a:pt x="2096221" y="2322818"/>
                  </a:cubicBezTo>
                  <a:cubicBezTo>
                    <a:pt x="2101582" y="2349623"/>
                    <a:pt x="2112500" y="2360803"/>
                    <a:pt x="2123653" y="2386826"/>
                  </a:cubicBezTo>
                  <a:cubicBezTo>
                    <a:pt x="2127450" y="2395685"/>
                    <a:pt x="2128486" y="2405637"/>
                    <a:pt x="2132797" y="2414258"/>
                  </a:cubicBezTo>
                  <a:cubicBezTo>
                    <a:pt x="2137712" y="2424088"/>
                    <a:pt x="2146170" y="2431860"/>
                    <a:pt x="2151085" y="2441690"/>
                  </a:cubicBezTo>
                  <a:cubicBezTo>
                    <a:pt x="2158393" y="2456306"/>
                    <a:pt x="2165467" y="2492026"/>
                    <a:pt x="2169373" y="2505698"/>
                  </a:cubicBezTo>
                  <a:cubicBezTo>
                    <a:pt x="2176701" y="2531345"/>
                    <a:pt x="2182871" y="2545322"/>
                    <a:pt x="2196805" y="2569706"/>
                  </a:cubicBezTo>
                  <a:cubicBezTo>
                    <a:pt x="2202257" y="2579248"/>
                    <a:pt x="2208997" y="2587994"/>
                    <a:pt x="2215093" y="2597138"/>
                  </a:cubicBezTo>
                  <a:cubicBezTo>
                    <a:pt x="2239282" y="2693892"/>
                    <a:pt x="2206441" y="2579956"/>
                    <a:pt x="2242525" y="2661146"/>
                  </a:cubicBezTo>
                  <a:cubicBezTo>
                    <a:pt x="2250354" y="2678762"/>
                    <a:pt x="2254717" y="2697722"/>
                    <a:pt x="2260813" y="2716010"/>
                  </a:cubicBezTo>
                  <a:cubicBezTo>
                    <a:pt x="2263861" y="2725154"/>
                    <a:pt x="2264610" y="2735422"/>
                    <a:pt x="2269957" y="2743442"/>
                  </a:cubicBezTo>
                  <a:lnTo>
                    <a:pt x="2306533" y="2798306"/>
                  </a:lnTo>
                  <a:cubicBezTo>
                    <a:pt x="2312629" y="2807450"/>
                    <a:pt x="2321346" y="2815312"/>
                    <a:pt x="2324821" y="2825738"/>
                  </a:cubicBezTo>
                  <a:cubicBezTo>
                    <a:pt x="2327869" y="2834882"/>
                    <a:pt x="2329654" y="2844549"/>
                    <a:pt x="2333965" y="2853170"/>
                  </a:cubicBezTo>
                  <a:cubicBezTo>
                    <a:pt x="2338880" y="2863000"/>
                    <a:pt x="2347790" y="2870559"/>
                    <a:pt x="2352253" y="2880602"/>
                  </a:cubicBezTo>
                  <a:cubicBezTo>
                    <a:pt x="2360082" y="2898218"/>
                    <a:pt x="2359848" y="2919426"/>
                    <a:pt x="2370541" y="2935466"/>
                  </a:cubicBezTo>
                  <a:cubicBezTo>
                    <a:pt x="2376637" y="2944610"/>
                    <a:pt x="2384366" y="2952855"/>
                    <a:pt x="2388829" y="2962898"/>
                  </a:cubicBezTo>
                  <a:cubicBezTo>
                    <a:pt x="2396658" y="2980514"/>
                    <a:pt x="2401021" y="2999474"/>
                    <a:pt x="2407117" y="3017762"/>
                  </a:cubicBezTo>
                  <a:lnTo>
                    <a:pt x="2416261" y="3045194"/>
                  </a:lnTo>
                  <a:cubicBezTo>
                    <a:pt x="2413213" y="3054338"/>
                    <a:pt x="2416659" y="3071263"/>
                    <a:pt x="2407117" y="3072626"/>
                  </a:cubicBezTo>
                  <a:cubicBezTo>
                    <a:pt x="2337934" y="3082509"/>
                    <a:pt x="2311564" y="3071255"/>
                    <a:pt x="2260813" y="3054338"/>
                  </a:cubicBezTo>
                  <a:cubicBezTo>
                    <a:pt x="2254717" y="3045194"/>
                    <a:pt x="2246854" y="3037007"/>
                    <a:pt x="2242525" y="3026906"/>
                  </a:cubicBezTo>
                  <a:cubicBezTo>
                    <a:pt x="2228108" y="2993266"/>
                    <a:pt x="2226771" y="2907485"/>
                    <a:pt x="2224237" y="2889746"/>
                  </a:cubicBezTo>
                  <a:cubicBezTo>
                    <a:pt x="2219640" y="2857569"/>
                    <a:pt x="2211292" y="2863857"/>
                    <a:pt x="2196805" y="2834882"/>
                  </a:cubicBezTo>
                  <a:cubicBezTo>
                    <a:pt x="2192494" y="2826261"/>
                    <a:pt x="2191972" y="2816071"/>
                    <a:pt x="2187661" y="2807450"/>
                  </a:cubicBezTo>
                  <a:cubicBezTo>
                    <a:pt x="2174930" y="2781989"/>
                    <a:pt x="2162164" y="2772809"/>
                    <a:pt x="2141941" y="2752586"/>
                  </a:cubicBezTo>
                  <a:cubicBezTo>
                    <a:pt x="2135845" y="2734298"/>
                    <a:pt x="2134346" y="2713762"/>
                    <a:pt x="2123653" y="2697722"/>
                  </a:cubicBezTo>
                  <a:cubicBezTo>
                    <a:pt x="2117557" y="2688578"/>
                    <a:pt x="2109828" y="2680333"/>
                    <a:pt x="2105365" y="2670290"/>
                  </a:cubicBezTo>
                  <a:cubicBezTo>
                    <a:pt x="2097536" y="2652674"/>
                    <a:pt x="2097770" y="2631466"/>
                    <a:pt x="2087077" y="2615426"/>
                  </a:cubicBezTo>
                  <a:cubicBezTo>
                    <a:pt x="2034666" y="2536810"/>
                    <a:pt x="2097503" y="2636278"/>
                    <a:pt x="2059645" y="2560562"/>
                  </a:cubicBezTo>
                  <a:cubicBezTo>
                    <a:pt x="2054730" y="2550732"/>
                    <a:pt x="2045820" y="2543173"/>
                    <a:pt x="2041357" y="2533130"/>
                  </a:cubicBezTo>
                  <a:cubicBezTo>
                    <a:pt x="2033528" y="2515514"/>
                    <a:pt x="2029165" y="2496554"/>
                    <a:pt x="2023069" y="2478266"/>
                  </a:cubicBezTo>
                  <a:cubicBezTo>
                    <a:pt x="2020021" y="2469122"/>
                    <a:pt x="2015815" y="2460285"/>
                    <a:pt x="2013925" y="2450834"/>
                  </a:cubicBezTo>
                  <a:cubicBezTo>
                    <a:pt x="2001000" y="2386211"/>
                    <a:pt x="2009696" y="2419858"/>
                    <a:pt x="1986493" y="2350250"/>
                  </a:cubicBezTo>
                  <a:cubicBezTo>
                    <a:pt x="1983445" y="2341106"/>
                    <a:pt x="1986493" y="2325866"/>
                    <a:pt x="1977349" y="2322818"/>
                  </a:cubicBezTo>
                  <a:cubicBezTo>
                    <a:pt x="1959061" y="2316722"/>
                    <a:pt x="1938525" y="2315223"/>
                    <a:pt x="1922485" y="2304530"/>
                  </a:cubicBezTo>
                  <a:lnTo>
                    <a:pt x="1867621" y="2267954"/>
                  </a:lnTo>
                  <a:cubicBezTo>
                    <a:pt x="1714963" y="2273406"/>
                    <a:pt x="1677377" y="2256995"/>
                    <a:pt x="1575013" y="2286242"/>
                  </a:cubicBezTo>
                  <a:cubicBezTo>
                    <a:pt x="1565745" y="2288890"/>
                    <a:pt x="1556725" y="2292338"/>
                    <a:pt x="1547581" y="2295386"/>
                  </a:cubicBezTo>
                  <a:cubicBezTo>
                    <a:pt x="1526137" y="2359719"/>
                    <a:pt x="1554047" y="2280299"/>
                    <a:pt x="1520149" y="2359394"/>
                  </a:cubicBezTo>
                  <a:cubicBezTo>
                    <a:pt x="1516352" y="2368253"/>
                    <a:pt x="1515316" y="2378205"/>
                    <a:pt x="1511005" y="2386826"/>
                  </a:cubicBezTo>
                  <a:cubicBezTo>
                    <a:pt x="1506090" y="2396656"/>
                    <a:pt x="1497180" y="2404215"/>
                    <a:pt x="1492717" y="2414258"/>
                  </a:cubicBezTo>
                  <a:cubicBezTo>
                    <a:pt x="1484888" y="2431874"/>
                    <a:pt x="1480525" y="2450834"/>
                    <a:pt x="1474429" y="2469122"/>
                  </a:cubicBezTo>
                  <a:cubicBezTo>
                    <a:pt x="1471381" y="2478266"/>
                    <a:pt x="1469596" y="2487933"/>
                    <a:pt x="1465285" y="2496554"/>
                  </a:cubicBezTo>
                  <a:cubicBezTo>
                    <a:pt x="1459189" y="2508746"/>
                    <a:pt x="1453760" y="2521295"/>
                    <a:pt x="1446997" y="2533130"/>
                  </a:cubicBezTo>
                  <a:cubicBezTo>
                    <a:pt x="1441545" y="2542672"/>
                    <a:pt x="1433172" y="2550519"/>
                    <a:pt x="1428709" y="2560562"/>
                  </a:cubicBezTo>
                  <a:cubicBezTo>
                    <a:pt x="1420880" y="2578178"/>
                    <a:pt x="1416517" y="2597138"/>
                    <a:pt x="1410421" y="2615426"/>
                  </a:cubicBezTo>
                  <a:lnTo>
                    <a:pt x="1382989" y="2697722"/>
                  </a:lnTo>
                  <a:cubicBezTo>
                    <a:pt x="1379941" y="2706866"/>
                    <a:pt x="1378156" y="2716533"/>
                    <a:pt x="1373845" y="2725154"/>
                  </a:cubicBezTo>
                  <a:cubicBezTo>
                    <a:pt x="1367749" y="2737346"/>
                    <a:pt x="1360927" y="2749201"/>
                    <a:pt x="1355557" y="2761730"/>
                  </a:cubicBezTo>
                  <a:cubicBezTo>
                    <a:pt x="1351760" y="2770589"/>
                    <a:pt x="1351094" y="2780736"/>
                    <a:pt x="1346413" y="2789162"/>
                  </a:cubicBezTo>
                  <a:cubicBezTo>
                    <a:pt x="1335739" y="2808375"/>
                    <a:pt x="1322029" y="2825738"/>
                    <a:pt x="1309837" y="2844026"/>
                  </a:cubicBezTo>
                  <a:cubicBezTo>
                    <a:pt x="1298454" y="2861100"/>
                    <a:pt x="1282754" y="2888536"/>
                    <a:pt x="1264117" y="2898890"/>
                  </a:cubicBezTo>
                  <a:cubicBezTo>
                    <a:pt x="1247266" y="2908252"/>
                    <a:pt x="1209253" y="2917178"/>
                    <a:pt x="1209253" y="2917178"/>
                  </a:cubicBezTo>
                  <a:cubicBezTo>
                    <a:pt x="1200109" y="2914130"/>
                    <a:pt x="1186502" y="2916460"/>
                    <a:pt x="1181821" y="2908034"/>
                  </a:cubicBezTo>
                  <a:cubicBezTo>
                    <a:pt x="1169615" y="2886063"/>
                    <a:pt x="1163533" y="2834882"/>
                    <a:pt x="1163533" y="2834882"/>
                  </a:cubicBezTo>
                  <a:cubicBezTo>
                    <a:pt x="1166581" y="2810498"/>
                    <a:pt x="1167528" y="2785758"/>
                    <a:pt x="1172677" y="2761730"/>
                  </a:cubicBezTo>
                  <a:cubicBezTo>
                    <a:pt x="1195208" y="2656586"/>
                    <a:pt x="1179834" y="2745626"/>
                    <a:pt x="1209253" y="2679434"/>
                  </a:cubicBezTo>
                  <a:cubicBezTo>
                    <a:pt x="1217082" y="2661818"/>
                    <a:pt x="1216848" y="2640610"/>
                    <a:pt x="1227541" y="2624570"/>
                  </a:cubicBezTo>
                  <a:cubicBezTo>
                    <a:pt x="1233637" y="2615426"/>
                    <a:pt x="1241366" y="2607181"/>
                    <a:pt x="1245829" y="2597138"/>
                  </a:cubicBezTo>
                  <a:cubicBezTo>
                    <a:pt x="1253658" y="2579522"/>
                    <a:pt x="1258021" y="2560562"/>
                    <a:pt x="1264117" y="2542274"/>
                  </a:cubicBezTo>
                  <a:lnTo>
                    <a:pt x="1282405" y="2487410"/>
                  </a:lnTo>
                  <a:cubicBezTo>
                    <a:pt x="1285453" y="2478266"/>
                    <a:pt x="1286202" y="2467998"/>
                    <a:pt x="1291549" y="2459978"/>
                  </a:cubicBezTo>
                  <a:lnTo>
                    <a:pt x="1309837" y="2432546"/>
                  </a:lnTo>
                  <a:cubicBezTo>
                    <a:pt x="1323656" y="2377268"/>
                    <a:pt x="1315007" y="2407892"/>
                    <a:pt x="1337269" y="2341106"/>
                  </a:cubicBezTo>
                  <a:lnTo>
                    <a:pt x="1346413" y="2313674"/>
                  </a:lnTo>
                  <a:cubicBezTo>
                    <a:pt x="1343365" y="2274050"/>
                    <a:pt x="1347509" y="2233201"/>
                    <a:pt x="1337269" y="2194802"/>
                  </a:cubicBezTo>
                  <a:cubicBezTo>
                    <a:pt x="1334437" y="2184183"/>
                    <a:pt x="1319880" y="2180977"/>
                    <a:pt x="1309837" y="2176514"/>
                  </a:cubicBezTo>
                  <a:cubicBezTo>
                    <a:pt x="1292221" y="2168685"/>
                    <a:pt x="1254973" y="2158226"/>
                    <a:pt x="1254973" y="2158226"/>
                  </a:cubicBezTo>
                  <a:cubicBezTo>
                    <a:pt x="1245829" y="2161274"/>
                    <a:pt x="1234357" y="2160554"/>
                    <a:pt x="1227541" y="2167370"/>
                  </a:cubicBezTo>
                  <a:cubicBezTo>
                    <a:pt x="1211999" y="2182912"/>
                    <a:pt x="1211817" y="2215283"/>
                    <a:pt x="1190965" y="2222234"/>
                  </a:cubicBezTo>
                  <a:cubicBezTo>
                    <a:pt x="1122014" y="2245218"/>
                    <a:pt x="1207005" y="2214214"/>
                    <a:pt x="1136101" y="2249666"/>
                  </a:cubicBezTo>
                  <a:cubicBezTo>
                    <a:pt x="1127480" y="2253977"/>
                    <a:pt x="1117813" y="2255762"/>
                    <a:pt x="1108669" y="2258810"/>
                  </a:cubicBezTo>
                  <a:cubicBezTo>
                    <a:pt x="1099525" y="2255762"/>
                    <a:pt x="1083328" y="2259075"/>
                    <a:pt x="1081237" y="2249666"/>
                  </a:cubicBezTo>
                  <a:cubicBezTo>
                    <a:pt x="1064356" y="2173702"/>
                    <a:pt x="1088998" y="2193341"/>
                    <a:pt x="1108669" y="2149082"/>
                  </a:cubicBezTo>
                  <a:cubicBezTo>
                    <a:pt x="1116498" y="2131466"/>
                    <a:pt x="1120861" y="2112506"/>
                    <a:pt x="1126957" y="2094218"/>
                  </a:cubicBezTo>
                  <a:lnTo>
                    <a:pt x="1136101" y="2066786"/>
                  </a:lnTo>
                  <a:cubicBezTo>
                    <a:pt x="1133118" y="2054852"/>
                    <a:pt x="1126210" y="2009794"/>
                    <a:pt x="1108669" y="2002778"/>
                  </a:cubicBezTo>
                  <a:cubicBezTo>
                    <a:pt x="1099720" y="1999198"/>
                    <a:pt x="1090381" y="2008874"/>
                    <a:pt x="1081237" y="2011922"/>
                  </a:cubicBezTo>
                  <a:cubicBezTo>
                    <a:pt x="1078715" y="2015706"/>
                    <a:pt x="1050231" y="2066050"/>
                    <a:pt x="1035517" y="2057642"/>
                  </a:cubicBezTo>
                  <a:cubicBezTo>
                    <a:pt x="1016434" y="2046737"/>
                    <a:pt x="998941" y="2002778"/>
                    <a:pt x="998941" y="2002778"/>
                  </a:cubicBezTo>
                  <a:cubicBezTo>
                    <a:pt x="1001989" y="1969250"/>
                    <a:pt x="1008085" y="1935860"/>
                    <a:pt x="1008085" y="1902194"/>
                  </a:cubicBezTo>
                  <a:cubicBezTo>
                    <a:pt x="1008085" y="1892555"/>
                    <a:pt x="1008350" y="1876853"/>
                    <a:pt x="998941" y="1874762"/>
                  </a:cubicBezTo>
                  <a:cubicBezTo>
                    <a:pt x="974952" y="1869431"/>
                    <a:pt x="950173" y="1880858"/>
                    <a:pt x="925789" y="1883906"/>
                  </a:cubicBezTo>
                  <a:cubicBezTo>
                    <a:pt x="877505" y="1900001"/>
                    <a:pt x="906377" y="1887703"/>
                    <a:pt x="843493" y="1929626"/>
                  </a:cubicBezTo>
                  <a:cubicBezTo>
                    <a:pt x="834349" y="1935722"/>
                    <a:pt x="823832" y="1940143"/>
                    <a:pt x="816061" y="1947914"/>
                  </a:cubicBezTo>
                  <a:cubicBezTo>
                    <a:pt x="797773" y="1966202"/>
                    <a:pt x="781888" y="1987260"/>
                    <a:pt x="761197" y="2002778"/>
                  </a:cubicBezTo>
                  <a:cubicBezTo>
                    <a:pt x="749005" y="2011922"/>
                    <a:pt x="735397" y="2019434"/>
                    <a:pt x="724621" y="2030210"/>
                  </a:cubicBezTo>
                  <a:cubicBezTo>
                    <a:pt x="663661" y="2091170"/>
                    <a:pt x="752053" y="2027162"/>
                    <a:pt x="678901" y="2075930"/>
                  </a:cubicBezTo>
                  <a:cubicBezTo>
                    <a:pt x="672805" y="2085074"/>
                    <a:pt x="668384" y="2095591"/>
                    <a:pt x="660613" y="2103362"/>
                  </a:cubicBezTo>
                  <a:cubicBezTo>
                    <a:pt x="645007" y="2118968"/>
                    <a:pt x="626201" y="2125216"/>
                    <a:pt x="605749" y="2130794"/>
                  </a:cubicBezTo>
                  <a:cubicBezTo>
                    <a:pt x="581500" y="2137407"/>
                    <a:pt x="532597" y="2149082"/>
                    <a:pt x="532597" y="2149082"/>
                  </a:cubicBezTo>
                  <a:cubicBezTo>
                    <a:pt x="428965" y="2146034"/>
                    <a:pt x="325227" y="2145534"/>
                    <a:pt x="221701" y="2139938"/>
                  </a:cubicBezTo>
                  <a:cubicBezTo>
                    <a:pt x="212076" y="2139418"/>
                    <a:pt x="202890" y="2135105"/>
                    <a:pt x="194269" y="2130794"/>
                  </a:cubicBezTo>
                  <a:cubicBezTo>
                    <a:pt x="175057" y="2121188"/>
                    <a:pt x="152274" y="2101620"/>
                    <a:pt x="139405" y="2085074"/>
                  </a:cubicBezTo>
                  <a:cubicBezTo>
                    <a:pt x="58678" y="1981282"/>
                    <a:pt x="126797" y="2069001"/>
                    <a:pt x="93685" y="2002778"/>
                  </a:cubicBezTo>
                  <a:cubicBezTo>
                    <a:pt x="88770" y="1992948"/>
                    <a:pt x="79860" y="1985389"/>
                    <a:pt x="75397" y="1975346"/>
                  </a:cubicBezTo>
                  <a:cubicBezTo>
                    <a:pt x="67568" y="1957730"/>
                    <a:pt x="63205" y="1938770"/>
                    <a:pt x="57109" y="1920482"/>
                  </a:cubicBezTo>
                  <a:cubicBezTo>
                    <a:pt x="54061" y="1911338"/>
                    <a:pt x="50303" y="1902401"/>
                    <a:pt x="47965" y="1893050"/>
                  </a:cubicBezTo>
                  <a:cubicBezTo>
                    <a:pt x="44917" y="1880858"/>
                    <a:pt x="41547" y="1868742"/>
                    <a:pt x="38821" y="1856474"/>
                  </a:cubicBezTo>
                  <a:cubicBezTo>
                    <a:pt x="35450" y="1841302"/>
                    <a:pt x="33446" y="1825832"/>
                    <a:pt x="29677" y="1810754"/>
                  </a:cubicBezTo>
                  <a:cubicBezTo>
                    <a:pt x="27339" y="1801403"/>
                    <a:pt x="23581" y="1792466"/>
                    <a:pt x="20533" y="1783322"/>
                  </a:cubicBezTo>
                  <a:cubicBezTo>
                    <a:pt x="17485" y="1758938"/>
                    <a:pt x="15429" y="1734409"/>
                    <a:pt x="11389" y="1710170"/>
                  </a:cubicBezTo>
                  <a:cubicBezTo>
                    <a:pt x="2599" y="1657430"/>
                    <a:pt x="-9104" y="1677897"/>
                    <a:pt x="11389" y="1609586"/>
                  </a:cubicBezTo>
                  <a:cubicBezTo>
                    <a:pt x="14547" y="1599060"/>
                    <a:pt x="23581" y="1591298"/>
                    <a:pt x="29677" y="1582154"/>
                  </a:cubicBezTo>
                  <a:cubicBezTo>
                    <a:pt x="35773" y="1591298"/>
                    <a:pt x="43502" y="1599543"/>
                    <a:pt x="47965" y="1609586"/>
                  </a:cubicBezTo>
                  <a:cubicBezTo>
                    <a:pt x="55794" y="1627202"/>
                    <a:pt x="60157" y="1646162"/>
                    <a:pt x="66253" y="1664450"/>
                  </a:cubicBezTo>
                  <a:cubicBezTo>
                    <a:pt x="79371" y="1703804"/>
                    <a:pt x="73059" y="1682531"/>
                    <a:pt x="84541" y="1728458"/>
                  </a:cubicBezTo>
                  <a:cubicBezTo>
                    <a:pt x="87589" y="1755890"/>
                    <a:pt x="89147" y="1783529"/>
                    <a:pt x="93685" y="1810754"/>
                  </a:cubicBezTo>
                  <a:cubicBezTo>
                    <a:pt x="95270" y="1820261"/>
                    <a:pt x="100491" y="1828835"/>
                    <a:pt x="102829" y="1838186"/>
                  </a:cubicBezTo>
                  <a:cubicBezTo>
                    <a:pt x="106598" y="1853264"/>
                    <a:pt x="107884" y="1868912"/>
                    <a:pt x="111973" y="1883906"/>
                  </a:cubicBezTo>
                  <a:cubicBezTo>
                    <a:pt x="116262" y="1899631"/>
                    <a:pt x="129530" y="1950987"/>
                    <a:pt x="148549" y="1966202"/>
                  </a:cubicBezTo>
                  <a:cubicBezTo>
                    <a:pt x="156075" y="1972223"/>
                    <a:pt x="167360" y="1971035"/>
                    <a:pt x="175981" y="1975346"/>
                  </a:cubicBezTo>
                  <a:cubicBezTo>
                    <a:pt x="185811" y="1980261"/>
                    <a:pt x="193370" y="1989171"/>
                    <a:pt x="203413" y="1993634"/>
                  </a:cubicBezTo>
                  <a:cubicBezTo>
                    <a:pt x="221029" y="2001463"/>
                    <a:pt x="239575" y="2007247"/>
                    <a:pt x="258277" y="2011922"/>
                  </a:cubicBezTo>
                  <a:cubicBezTo>
                    <a:pt x="270469" y="2014970"/>
                    <a:pt x="282530" y="2018601"/>
                    <a:pt x="294853" y="2021066"/>
                  </a:cubicBezTo>
                  <a:cubicBezTo>
                    <a:pt x="326571" y="2027410"/>
                    <a:pt x="382983" y="2034962"/>
                    <a:pt x="413725" y="2039354"/>
                  </a:cubicBezTo>
                  <a:cubicBezTo>
                    <a:pt x="479015" y="2061117"/>
                    <a:pt x="452549" y="2046949"/>
                    <a:pt x="496021" y="2075930"/>
                  </a:cubicBezTo>
                  <a:lnTo>
                    <a:pt x="541741" y="2066786"/>
                  </a:lnTo>
                  <a:cubicBezTo>
                    <a:pt x="559982" y="2063469"/>
                    <a:pt x="578425" y="2061278"/>
                    <a:pt x="596605" y="2057642"/>
                  </a:cubicBezTo>
                  <a:cubicBezTo>
                    <a:pt x="608928" y="2055177"/>
                    <a:pt x="620989" y="2051546"/>
                    <a:pt x="633181" y="2048498"/>
                  </a:cubicBezTo>
                  <a:cubicBezTo>
                    <a:pt x="706333" y="1999730"/>
                    <a:pt x="617941" y="2063738"/>
                    <a:pt x="678901" y="2002778"/>
                  </a:cubicBezTo>
                  <a:cubicBezTo>
                    <a:pt x="686672" y="1995007"/>
                    <a:pt x="697189" y="1990586"/>
                    <a:pt x="706333" y="1984490"/>
                  </a:cubicBezTo>
                  <a:cubicBezTo>
                    <a:pt x="712429" y="1975346"/>
                    <a:pt x="719706" y="1966888"/>
                    <a:pt x="724621" y="1957058"/>
                  </a:cubicBezTo>
                  <a:cubicBezTo>
                    <a:pt x="728932" y="1948437"/>
                    <a:pt x="726949" y="1936442"/>
                    <a:pt x="733765" y="1929626"/>
                  </a:cubicBezTo>
                  <a:cubicBezTo>
                    <a:pt x="740581" y="1922810"/>
                    <a:pt x="752053" y="1923530"/>
                    <a:pt x="761197" y="1920482"/>
                  </a:cubicBezTo>
                  <a:cubicBezTo>
                    <a:pt x="803120" y="1857598"/>
                    <a:pt x="790822" y="1886470"/>
                    <a:pt x="806917" y="1838186"/>
                  </a:cubicBezTo>
                  <a:cubicBezTo>
                    <a:pt x="803869" y="1813802"/>
                    <a:pt x="800345" y="1789473"/>
                    <a:pt x="797773" y="1765034"/>
                  </a:cubicBezTo>
                  <a:cubicBezTo>
                    <a:pt x="794249" y="1731553"/>
                    <a:pt x="793390" y="1697778"/>
                    <a:pt x="788629" y="1664450"/>
                  </a:cubicBezTo>
                  <a:cubicBezTo>
                    <a:pt x="787266" y="1654908"/>
                    <a:pt x="784832" y="1645038"/>
                    <a:pt x="779485" y="1637018"/>
                  </a:cubicBezTo>
                  <a:cubicBezTo>
                    <a:pt x="772312" y="1626258"/>
                    <a:pt x="760332" y="1619520"/>
                    <a:pt x="752053" y="1609586"/>
                  </a:cubicBezTo>
                  <a:cubicBezTo>
                    <a:pt x="745018" y="1601143"/>
                    <a:pt x="741066" y="1590368"/>
                    <a:pt x="733765" y="1582154"/>
                  </a:cubicBezTo>
                  <a:cubicBezTo>
                    <a:pt x="688212" y="1530907"/>
                    <a:pt x="693162" y="1536797"/>
                    <a:pt x="651469" y="1509002"/>
                  </a:cubicBezTo>
                  <a:cubicBezTo>
                    <a:pt x="645373" y="1499858"/>
                    <a:pt x="641763" y="1488435"/>
                    <a:pt x="633181" y="1481570"/>
                  </a:cubicBezTo>
                  <a:cubicBezTo>
                    <a:pt x="625655" y="1475549"/>
                    <a:pt x="613769" y="1477773"/>
                    <a:pt x="605749" y="1472426"/>
                  </a:cubicBezTo>
                  <a:cubicBezTo>
                    <a:pt x="594989" y="1465253"/>
                    <a:pt x="587461" y="1454138"/>
                    <a:pt x="578317" y="1444994"/>
                  </a:cubicBezTo>
                  <a:cubicBezTo>
                    <a:pt x="553933" y="1371842"/>
                    <a:pt x="590509" y="1457186"/>
                    <a:pt x="541741" y="1408418"/>
                  </a:cubicBezTo>
                  <a:cubicBezTo>
                    <a:pt x="526199" y="1392876"/>
                    <a:pt x="520707" y="1369096"/>
                    <a:pt x="505165" y="1353554"/>
                  </a:cubicBezTo>
                  <a:cubicBezTo>
                    <a:pt x="496021" y="1344410"/>
                    <a:pt x="485672" y="1336330"/>
                    <a:pt x="477733" y="1326122"/>
                  </a:cubicBezTo>
                  <a:cubicBezTo>
                    <a:pt x="464239" y="1308772"/>
                    <a:pt x="453349" y="1289546"/>
                    <a:pt x="441157" y="1271258"/>
                  </a:cubicBezTo>
                  <a:lnTo>
                    <a:pt x="422869" y="1243826"/>
                  </a:lnTo>
                  <a:lnTo>
                    <a:pt x="386293" y="1188962"/>
                  </a:lnTo>
                  <a:cubicBezTo>
                    <a:pt x="380197" y="1179818"/>
                    <a:pt x="371480" y="1171956"/>
                    <a:pt x="368005" y="1161530"/>
                  </a:cubicBezTo>
                  <a:lnTo>
                    <a:pt x="358861" y="1134098"/>
                  </a:lnTo>
                  <a:cubicBezTo>
                    <a:pt x="361909" y="1100570"/>
                    <a:pt x="352949" y="1063626"/>
                    <a:pt x="368005" y="1033514"/>
                  </a:cubicBezTo>
                  <a:cubicBezTo>
                    <a:pt x="373625" y="1022274"/>
                    <a:pt x="394768" y="1034807"/>
                    <a:pt x="404581" y="1042658"/>
                  </a:cubicBezTo>
                  <a:cubicBezTo>
                    <a:pt x="412107" y="1048679"/>
                    <a:pt x="411077" y="1060822"/>
                    <a:pt x="413725" y="1070090"/>
                  </a:cubicBezTo>
                  <a:cubicBezTo>
                    <a:pt x="441364" y="1166826"/>
                    <a:pt x="397697" y="1031150"/>
                    <a:pt x="441157" y="1161530"/>
                  </a:cubicBezTo>
                  <a:cubicBezTo>
                    <a:pt x="444205" y="1170674"/>
                    <a:pt x="444954" y="1180942"/>
                    <a:pt x="450301" y="1188962"/>
                  </a:cubicBezTo>
                  <a:cubicBezTo>
                    <a:pt x="456397" y="1198106"/>
                    <a:pt x="463674" y="1206564"/>
                    <a:pt x="468589" y="1216394"/>
                  </a:cubicBezTo>
                  <a:cubicBezTo>
                    <a:pt x="472900" y="1225015"/>
                    <a:pt x="473422" y="1235205"/>
                    <a:pt x="477733" y="1243826"/>
                  </a:cubicBezTo>
                  <a:cubicBezTo>
                    <a:pt x="482648" y="1253656"/>
                    <a:pt x="491106" y="1261428"/>
                    <a:pt x="496021" y="1271258"/>
                  </a:cubicBezTo>
                  <a:cubicBezTo>
                    <a:pt x="510895" y="1301006"/>
                    <a:pt x="497248" y="1299917"/>
                    <a:pt x="523453" y="1326122"/>
                  </a:cubicBezTo>
                  <a:cubicBezTo>
                    <a:pt x="531224" y="1333893"/>
                    <a:pt x="542442" y="1337375"/>
                    <a:pt x="550885" y="1344410"/>
                  </a:cubicBezTo>
                  <a:cubicBezTo>
                    <a:pt x="636833" y="1416033"/>
                    <a:pt x="494516" y="1315975"/>
                    <a:pt x="633181" y="1408418"/>
                  </a:cubicBezTo>
                  <a:lnTo>
                    <a:pt x="660613" y="1426706"/>
                  </a:lnTo>
                  <a:cubicBezTo>
                    <a:pt x="669757" y="1432802"/>
                    <a:pt x="677619" y="1441519"/>
                    <a:pt x="688045" y="1444994"/>
                  </a:cubicBezTo>
                  <a:cubicBezTo>
                    <a:pt x="725903" y="1457613"/>
                    <a:pt x="707457" y="1448791"/>
                    <a:pt x="742909" y="1472426"/>
                  </a:cubicBezTo>
                  <a:cubicBezTo>
                    <a:pt x="758149" y="1469378"/>
                    <a:pt x="775135" y="1470993"/>
                    <a:pt x="788629" y="1463282"/>
                  </a:cubicBezTo>
                  <a:cubicBezTo>
                    <a:pt x="798171" y="1457830"/>
                    <a:pt x="802002" y="1445680"/>
                    <a:pt x="806917" y="1435850"/>
                  </a:cubicBezTo>
                  <a:cubicBezTo>
                    <a:pt x="813476" y="1422732"/>
                    <a:pt x="822275" y="1383561"/>
                    <a:pt x="825205" y="1371842"/>
                  </a:cubicBezTo>
                  <a:cubicBezTo>
                    <a:pt x="822157" y="1359650"/>
                    <a:pt x="823032" y="1345723"/>
                    <a:pt x="816061" y="1335266"/>
                  </a:cubicBezTo>
                  <a:cubicBezTo>
                    <a:pt x="809599" y="1325573"/>
                    <a:pt x="758381" y="1301854"/>
                    <a:pt x="752053" y="1298690"/>
                  </a:cubicBezTo>
                  <a:cubicBezTo>
                    <a:pt x="745957" y="1289546"/>
                    <a:pt x="738228" y="1281301"/>
                    <a:pt x="733765" y="1271258"/>
                  </a:cubicBezTo>
                  <a:cubicBezTo>
                    <a:pt x="714444" y="1227786"/>
                    <a:pt x="714001" y="1207536"/>
                    <a:pt x="706333" y="1161530"/>
                  </a:cubicBezTo>
                  <a:cubicBezTo>
                    <a:pt x="709381" y="1149338"/>
                    <a:pt x="703285" y="1128002"/>
                    <a:pt x="715477" y="1124954"/>
                  </a:cubicBezTo>
                  <a:cubicBezTo>
                    <a:pt x="739235" y="1119015"/>
                    <a:pt x="746638" y="1170072"/>
                    <a:pt x="752053" y="1179818"/>
                  </a:cubicBezTo>
                  <a:cubicBezTo>
                    <a:pt x="762727" y="1199031"/>
                    <a:pt x="770341" y="1222490"/>
                    <a:pt x="788629" y="1234682"/>
                  </a:cubicBezTo>
                  <a:cubicBezTo>
                    <a:pt x="851513" y="1276605"/>
                    <a:pt x="822641" y="1264307"/>
                    <a:pt x="870925" y="1280402"/>
                  </a:cubicBezTo>
                  <a:cubicBezTo>
                    <a:pt x="880069" y="1277354"/>
                    <a:pt x="892755" y="1279101"/>
                    <a:pt x="898357" y="1271258"/>
                  </a:cubicBezTo>
                  <a:cubicBezTo>
                    <a:pt x="909562" y="1255571"/>
                    <a:pt x="916645" y="1216394"/>
                    <a:pt x="916645" y="1216394"/>
                  </a:cubicBezTo>
                  <a:cubicBezTo>
                    <a:pt x="913597" y="1207250"/>
                    <a:pt x="913522" y="1196488"/>
                    <a:pt x="907501" y="1188962"/>
                  </a:cubicBezTo>
                  <a:cubicBezTo>
                    <a:pt x="874997" y="1148332"/>
                    <a:pt x="901405" y="1205726"/>
                    <a:pt x="898357" y="1179818"/>
                  </a:cubicBezTo>
                  <a:close/>
                </a:path>
              </a:pathLst>
            </a:cu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涙形 254">
              <a:extLst>
                <a:ext uri="{FF2B5EF4-FFF2-40B4-BE49-F238E27FC236}">
                  <a16:creationId xmlns:a16="http://schemas.microsoft.com/office/drawing/2014/main" id="{5238CB2C-160C-ECDC-8AE5-4C35FA42EB9D}"/>
                </a:ext>
              </a:extLst>
            </p:cNvPr>
            <p:cNvSpPr/>
            <p:nvPr/>
          </p:nvSpPr>
          <p:spPr>
            <a:xfrm>
              <a:off x="2267744" y="2410876"/>
              <a:ext cx="421172" cy="36004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13">
            <a:extLst>
              <a:ext uri="{FF2B5EF4-FFF2-40B4-BE49-F238E27FC236}">
                <a16:creationId xmlns:a16="http://schemas.microsoft.com/office/drawing/2014/main" id="{7CB8D539-CA77-A2BC-08BA-21297CD5ECC8}"/>
              </a:ext>
            </a:extLst>
          </p:cNvPr>
          <p:cNvGrpSpPr/>
          <p:nvPr/>
        </p:nvGrpSpPr>
        <p:grpSpPr>
          <a:xfrm>
            <a:off x="7208651" y="1664483"/>
            <a:ext cx="570629" cy="768541"/>
            <a:chOff x="1619672" y="1772816"/>
            <a:chExt cx="1584176" cy="1636160"/>
          </a:xfrm>
        </p:grpSpPr>
        <p:sp>
          <p:nvSpPr>
            <p:cNvPr id="33" name="フリーフォーム 2">
              <a:extLst>
                <a:ext uri="{FF2B5EF4-FFF2-40B4-BE49-F238E27FC236}">
                  <a16:creationId xmlns:a16="http://schemas.microsoft.com/office/drawing/2014/main" id="{EA243BF3-5620-B8C1-65E4-23E76EC4D1F1}"/>
                </a:ext>
              </a:extLst>
            </p:cNvPr>
            <p:cNvSpPr/>
            <p:nvPr/>
          </p:nvSpPr>
          <p:spPr>
            <a:xfrm>
              <a:off x="1619672" y="1772816"/>
              <a:ext cx="1584176" cy="1636160"/>
            </a:xfrm>
            <a:custGeom>
              <a:avLst/>
              <a:gdLst>
                <a:gd name="connsiteX0" fmla="*/ 898357 w 3296171"/>
                <a:gd name="connsiteY0" fmla="*/ 1179818 h 3076320"/>
                <a:gd name="connsiteX1" fmla="*/ 889213 w 3296171"/>
                <a:gd name="connsiteY1" fmla="*/ 1033514 h 3076320"/>
                <a:gd name="connsiteX2" fmla="*/ 861781 w 3296171"/>
                <a:gd name="connsiteY2" fmla="*/ 932930 h 3076320"/>
                <a:gd name="connsiteX3" fmla="*/ 852637 w 3296171"/>
                <a:gd name="connsiteY3" fmla="*/ 905498 h 3076320"/>
                <a:gd name="connsiteX4" fmla="*/ 834349 w 3296171"/>
                <a:gd name="connsiteY4" fmla="*/ 850634 h 3076320"/>
                <a:gd name="connsiteX5" fmla="*/ 825205 w 3296171"/>
                <a:gd name="connsiteY5" fmla="*/ 823202 h 3076320"/>
                <a:gd name="connsiteX6" fmla="*/ 797773 w 3296171"/>
                <a:gd name="connsiteY6" fmla="*/ 795770 h 3076320"/>
                <a:gd name="connsiteX7" fmla="*/ 779485 w 3296171"/>
                <a:gd name="connsiteY7" fmla="*/ 768338 h 3076320"/>
                <a:gd name="connsiteX8" fmla="*/ 752053 w 3296171"/>
                <a:gd name="connsiteY8" fmla="*/ 713474 h 3076320"/>
                <a:gd name="connsiteX9" fmla="*/ 724621 w 3296171"/>
                <a:gd name="connsiteY9" fmla="*/ 695186 h 3076320"/>
                <a:gd name="connsiteX10" fmla="*/ 706333 w 3296171"/>
                <a:gd name="connsiteY10" fmla="*/ 667754 h 3076320"/>
                <a:gd name="connsiteX11" fmla="*/ 688045 w 3296171"/>
                <a:gd name="connsiteY11" fmla="*/ 612890 h 3076320"/>
                <a:gd name="connsiteX12" fmla="*/ 697189 w 3296171"/>
                <a:gd name="connsiteY12" fmla="*/ 539738 h 3076320"/>
                <a:gd name="connsiteX13" fmla="*/ 715477 w 3296171"/>
                <a:gd name="connsiteY13" fmla="*/ 512306 h 3076320"/>
                <a:gd name="connsiteX14" fmla="*/ 752053 w 3296171"/>
                <a:gd name="connsiteY14" fmla="*/ 521450 h 3076320"/>
                <a:gd name="connsiteX15" fmla="*/ 779485 w 3296171"/>
                <a:gd name="connsiteY15" fmla="*/ 539738 h 3076320"/>
                <a:gd name="connsiteX16" fmla="*/ 797773 w 3296171"/>
                <a:gd name="connsiteY16" fmla="*/ 594602 h 3076320"/>
                <a:gd name="connsiteX17" fmla="*/ 825205 w 3296171"/>
                <a:gd name="connsiteY17" fmla="*/ 649466 h 3076320"/>
                <a:gd name="connsiteX18" fmla="*/ 843493 w 3296171"/>
                <a:gd name="connsiteY18" fmla="*/ 676898 h 3076320"/>
                <a:gd name="connsiteX19" fmla="*/ 861781 w 3296171"/>
                <a:gd name="connsiteY19" fmla="*/ 731762 h 3076320"/>
                <a:gd name="connsiteX20" fmla="*/ 880069 w 3296171"/>
                <a:gd name="connsiteY20" fmla="*/ 759194 h 3076320"/>
                <a:gd name="connsiteX21" fmla="*/ 907501 w 3296171"/>
                <a:gd name="connsiteY21" fmla="*/ 823202 h 3076320"/>
                <a:gd name="connsiteX22" fmla="*/ 962365 w 3296171"/>
                <a:gd name="connsiteY22" fmla="*/ 878066 h 3076320"/>
                <a:gd name="connsiteX23" fmla="*/ 980653 w 3296171"/>
                <a:gd name="connsiteY23" fmla="*/ 905498 h 3076320"/>
                <a:gd name="connsiteX24" fmla="*/ 1008085 w 3296171"/>
                <a:gd name="connsiteY24" fmla="*/ 914642 h 3076320"/>
                <a:gd name="connsiteX25" fmla="*/ 1072093 w 3296171"/>
                <a:gd name="connsiteY25" fmla="*/ 932930 h 3076320"/>
                <a:gd name="connsiteX26" fmla="*/ 1190965 w 3296171"/>
                <a:gd name="connsiteY26" fmla="*/ 914642 h 3076320"/>
                <a:gd name="connsiteX27" fmla="*/ 1218397 w 3296171"/>
                <a:gd name="connsiteY27" fmla="*/ 896354 h 3076320"/>
                <a:gd name="connsiteX28" fmla="*/ 1245829 w 3296171"/>
                <a:gd name="connsiteY28" fmla="*/ 887210 h 3076320"/>
                <a:gd name="connsiteX29" fmla="*/ 1300693 w 3296171"/>
                <a:gd name="connsiteY29" fmla="*/ 850634 h 3076320"/>
                <a:gd name="connsiteX30" fmla="*/ 1328125 w 3296171"/>
                <a:gd name="connsiteY30" fmla="*/ 795770 h 3076320"/>
                <a:gd name="connsiteX31" fmla="*/ 1337269 w 3296171"/>
                <a:gd name="connsiteY31" fmla="*/ 768338 h 3076320"/>
                <a:gd name="connsiteX32" fmla="*/ 1355557 w 3296171"/>
                <a:gd name="connsiteY32" fmla="*/ 740906 h 3076320"/>
                <a:gd name="connsiteX33" fmla="*/ 1373845 w 3296171"/>
                <a:gd name="connsiteY33" fmla="*/ 686042 h 3076320"/>
                <a:gd name="connsiteX34" fmla="*/ 1364701 w 3296171"/>
                <a:gd name="connsiteY34" fmla="*/ 548882 h 3076320"/>
                <a:gd name="connsiteX35" fmla="*/ 1346413 w 3296171"/>
                <a:gd name="connsiteY35" fmla="*/ 494018 h 3076320"/>
                <a:gd name="connsiteX36" fmla="*/ 1328125 w 3296171"/>
                <a:gd name="connsiteY36" fmla="*/ 439154 h 3076320"/>
                <a:gd name="connsiteX37" fmla="*/ 1318981 w 3296171"/>
                <a:gd name="connsiteY37" fmla="*/ 411722 h 3076320"/>
                <a:gd name="connsiteX38" fmla="*/ 1309837 w 3296171"/>
                <a:gd name="connsiteY38" fmla="*/ 384290 h 3076320"/>
                <a:gd name="connsiteX39" fmla="*/ 1282405 w 3296171"/>
                <a:gd name="connsiteY39" fmla="*/ 329426 h 3076320"/>
                <a:gd name="connsiteX40" fmla="*/ 1291549 w 3296171"/>
                <a:gd name="connsiteY40" fmla="*/ 219698 h 3076320"/>
                <a:gd name="connsiteX41" fmla="*/ 1337269 w 3296171"/>
                <a:gd name="connsiteY41" fmla="*/ 228842 h 3076320"/>
                <a:gd name="connsiteX42" fmla="*/ 1355557 w 3296171"/>
                <a:gd name="connsiteY42" fmla="*/ 256274 h 3076320"/>
                <a:gd name="connsiteX43" fmla="*/ 1373845 w 3296171"/>
                <a:gd name="connsiteY43" fmla="*/ 311138 h 3076320"/>
                <a:gd name="connsiteX44" fmla="*/ 1392133 w 3296171"/>
                <a:gd name="connsiteY44" fmla="*/ 375146 h 3076320"/>
                <a:gd name="connsiteX45" fmla="*/ 1401277 w 3296171"/>
                <a:gd name="connsiteY45" fmla="*/ 521450 h 3076320"/>
                <a:gd name="connsiteX46" fmla="*/ 1428709 w 3296171"/>
                <a:gd name="connsiteY46" fmla="*/ 576314 h 3076320"/>
                <a:gd name="connsiteX47" fmla="*/ 1437853 w 3296171"/>
                <a:gd name="connsiteY47" fmla="*/ 603746 h 3076320"/>
                <a:gd name="connsiteX48" fmla="*/ 1465285 w 3296171"/>
                <a:gd name="connsiteY48" fmla="*/ 631178 h 3076320"/>
                <a:gd name="connsiteX49" fmla="*/ 1483573 w 3296171"/>
                <a:gd name="connsiteY49" fmla="*/ 658610 h 3076320"/>
                <a:gd name="connsiteX50" fmla="*/ 1565869 w 3296171"/>
                <a:gd name="connsiteY50" fmla="*/ 704330 h 3076320"/>
                <a:gd name="connsiteX51" fmla="*/ 1593301 w 3296171"/>
                <a:gd name="connsiteY51" fmla="*/ 731762 h 3076320"/>
                <a:gd name="connsiteX52" fmla="*/ 1675597 w 3296171"/>
                <a:gd name="connsiteY52" fmla="*/ 722618 h 3076320"/>
                <a:gd name="connsiteX53" fmla="*/ 1721317 w 3296171"/>
                <a:gd name="connsiteY53" fmla="*/ 640322 h 3076320"/>
                <a:gd name="connsiteX54" fmla="*/ 1721317 w 3296171"/>
                <a:gd name="connsiteY54" fmla="*/ 420866 h 3076320"/>
                <a:gd name="connsiteX55" fmla="*/ 1730461 w 3296171"/>
                <a:gd name="connsiteY55" fmla="*/ 393434 h 3076320"/>
                <a:gd name="connsiteX56" fmla="*/ 1785325 w 3296171"/>
                <a:gd name="connsiteY56" fmla="*/ 375146 h 3076320"/>
                <a:gd name="connsiteX57" fmla="*/ 1803613 w 3296171"/>
                <a:gd name="connsiteY57" fmla="*/ 622034 h 3076320"/>
                <a:gd name="connsiteX58" fmla="*/ 1821901 w 3296171"/>
                <a:gd name="connsiteY58" fmla="*/ 740906 h 3076320"/>
                <a:gd name="connsiteX59" fmla="*/ 1849333 w 3296171"/>
                <a:gd name="connsiteY59" fmla="*/ 795770 h 3076320"/>
                <a:gd name="connsiteX60" fmla="*/ 1904197 w 3296171"/>
                <a:gd name="connsiteY60" fmla="*/ 814058 h 3076320"/>
                <a:gd name="connsiteX61" fmla="*/ 1931629 w 3296171"/>
                <a:gd name="connsiteY61" fmla="*/ 823202 h 3076320"/>
                <a:gd name="connsiteX62" fmla="*/ 1959061 w 3296171"/>
                <a:gd name="connsiteY62" fmla="*/ 832346 h 3076320"/>
                <a:gd name="connsiteX63" fmla="*/ 2013925 w 3296171"/>
                <a:gd name="connsiteY63" fmla="*/ 795770 h 3076320"/>
                <a:gd name="connsiteX64" fmla="*/ 2023069 w 3296171"/>
                <a:gd name="connsiteY64" fmla="*/ 759194 h 3076320"/>
                <a:gd name="connsiteX65" fmla="*/ 2041357 w 3296171"/>
                <a:gd name="connsiteY65" fmla="*/ 695186 h 3076320"/>
                <a:gd name="connsiteX66" fmla="*/ 2050501 w 3296171"/>
                <a:gd name="connsiteY66" fmla="*/ 649466 h 3076320"/>
                <a:gd name="connsiteX67" fmla="*/ 2068789 w 3296171"/>
                <a:gd name="connsiteY67" fmla="*/ 622034 h 3076320"/>
                <a:gd name="connsiteX68" fmla="*/ 2096221 w 3296171"/>
                <a:gd name="connsiteY68" fmla="*/ 631178 h 3076320"/>
                <a:gd name="connsiteX69" fmla="*/ 2105365 w 3296171"/>
                <a:gd name="connsiteY69" fmla="*/ 658610 h 3076320"/>
                <a:gd name="connsiteX70" fmla="*/ 2096221 w 3296171"/>
                <a:gd name="connsiteY70" fmla="*/ 795770 h 3076320"/>
                <a:gd name="connsiteX71" fmla="*/ 2077933 w 3296171"/>
                <a:gd name="connsiteY71" fmla="*/ 850634 h 3076320"/>
                <a:gd name="connsiteX72" fmla="*/ 2141941 w 3296171"/>
                <a:gd name="connsiteY72" fmla="*/ 878066 h 3076320"/>
                <a:gd name="connsiteX73" fmla="*/ 2233381 w 3296171"/>
                <a:gd name="connsiteY73" fmla="*/ 914642 h 3076320"/>
                <a:gd name="connsiteX74" fmla="*/ 2306533 w 3296171"/>
                <a:gd name="connsiteY74" fmla="*/ 896354 h 3076320"/>
                <a:gd name="connsiteX75" fmla="*/ 2388829 w 3296171"/>
                <a:gd name="connsiteY75" fmla="*/ 832346 h 3076320"/>
                <a:gd name="connsiteX76" fmla="*/ 2416261 w 3296171"/>
                <a:gd name="connsiteY76" fmla="*/ 814058 h 3076320"/>
                <a:gd name="connsiteX77" fmla="*/ 2507701 w 3296171"/>
                <a:gd name="connsiteY77" fmla="*/ 704330 h 3076320"/>
                <a:gd name="connsiteX78" fmla="*/ 2553421 w 3296171"/>
                <a:gd name="connsiteY78" fmla="*/ 640322 h 3076320"/>
                <a:gd name="connsiteX79" fmla="*/ 2571709 w 3296171"/>
                <a:gd name="connsiteY79" fmla="*/ 603746 h 3076320"/>
                <a:gd name="connsiteX80" fmla="*/ 2580853 w 3296171"/>
                <a:gd name="connsiteY80" fmla="*/ 576314 h 3076320"/>
                <a:gd name="connsiteX81" fmla="*/ 2599141 w 3296171"/>
                <a:gd name="connsiteY81" fmla="*/ 548882 h 3076320"/>
                <a:gd name="connsiteX82" fmla="*/ 2617429 w 3296171"/>
                <a:gd name="connsiteY82" fmla="*/ 494018 h 3076320"/>
                <a:gd name="connsiteX83" fmla="*/ 2626573 w 3296171"/>
                <a:gd name="connsiteY83" fmla="*/ 466586 h 3076320"/>
                <a:gd name="connsiteX84" fmla="*/ 2608285 w 3296171"/>
                <a:gd name="connsiteY84" fmla="*/ 265418 h 3076320"/>
                <a:gd name="connsiteX85" fmla="*/ 2580853 w 3296171"/>
                <a:gd name="connsiteY85" fmla="*/ 210554 h 3076320"/>
                <a:gd name="connsiteX86" fmla="*/ 2562565 w 3296171"/>
                <a:gd name="connsiteY86" fmla="*/ 146546 h 3076320"/>
                <a:gd name="connsiteX87" fmla="*/ 2553421 w 3296171"/>
                <a:gd name="connsiteY87" fmla="*/ 119114 h 3076320"/>
                <a:gd name="connsiteX88" fmla="*/ 2562565 w 3296171"/>
                <a:gd name="connsiteY88" fmla="*/ 9386 h 3076320"/>
                <a:gd name="connsiteX89" fmla="*/ 2599141 w 3296171"/>
                <a:gd name="connsiteY89" fmla="*/ 242 h 3076320"/>
                <a:gd name="connsiteX90" fmla="*/ 2654005 w 3296171"/>
                <a:gd name="connsiteY90" fmla="*/ 9386 h 3076320"/>
                <a:gd name="connsiteX91" fmla="*/ 2690581 w 3296171"/>
                <a:gd name="connsiteY91" fmla="*/ 91682 h 3076320"/>
                <a:gd name="connsiteX92" fmla="*/ 2699725 w 3296171"/>
                <a:gd name="connsiteY92" fmla="*/ 119114 h 3076320"/>
                <a:gd name="connsiteX93" fmla="*/ 2708869 w 3296171"/>
                <a:gd name="connsiteY93" fmla="*/ 146546 h 3076320"/>
                <a:gd name="connsiteX94" fmla="*/ 2708869 w 3296171"/>
                <a:gd name="connsiteY94" fmla="*/ 576314 h 3076320"/>
                <a:gd name="connsiteX95" fmla="*/ 2690581 w 3296171"/>
                <a:gd name="connsiteY95" fmla="*/ 640322 h 3076320"/>
                <a:gd name="connsiteX96" fmla="*/ 2672293 w 3296171"/>
                <a:gd name="connsiteY96" fmla="*/ 667754 h 3076320"/>
                <a:gd name="connsiteX97" fmla="*/ 2663149 w 3296171"/>
                <a:gd name="connsiteY97" fmla="*/ 695186 h 3076320"/>
                <a:gd name="connsiteX98" fmla="*/ 2635717 w 3296171"/>
                <a:gd name="connsiteY98" fmla="*/ 713474 h 3076320"/>
                <a:gd name="connsiteX99" fmla="*/ 2599141 w 3296171"/>
                <a:gd name="connsiteY99" fmla="*/ 768338 h 3076320"/>
                <a:gd name="connsiteX100" fmla="*/ 2580853 w 3296171"/>
                <a:gd name="connsiteY100" fmla="*/ 795770 h 3076320"/>
                <a:gd name="connsiteX101" fmla="*/ 2553421 w 3296171"/>
                <a:gd name="connsiteY101" fmla="*/ 823202 h 3076320"/>
                <a:gd name="connsiteX102" fmla="*/ 2544277 w 3296171"/>
                <a:gd name="connsiteY102" fmla="*/ 850634 h 3076320"/>
                <a:gd name="connsiteX103" fmla="*/ 2489413 w 3296171"/>
                <a:gd name="connsiteY103" fmla="*/ 896354 h 3076320"/>
                <a:gd name="connsiteX104" fmla="*/ 2471125 w 3296171"/>
                <a:gd name="connsiteY104" fmla="*/ 923786 h 3076320"/>
                <a:gd name="connsiteX105" fmla="*/ 2425405 w 3296171"/>
                <a:gd name="connsiteY105" fmla="*/ 978650 h 3076320"/>
                <a:gd name="connsiteX106" fmla="*/ 2416261 w 3296171"/>
                <a:gd name="connsiteY106" fmla="*/ 1006082 h 3076320"/>
                <a:gd name="connsiteX107" fmla="*/ 2452837 w 3296171"/>
                <a:gd name="connsiteY107" fmla="*/ 1070090 h 3076320"/>
                <a:gd name="connsiteX108" fmla="*/ 2507701 w 3296171"/>
                <a:gd name="connsiteY108" fmla="*/ 1088378 h 3076320"/>
                <a:gd name="connsiteX109" fmla="*/ 2699725 w 3296171"/>
                <a:gd name="connsiteY109" fmla="*/ 1070090 h 3076320"/>
                <a:gd name="connsiteX110" fmla="*/ 2727157 w 3296171"/>
                <a:gd name="connsiteY110" fmla="*/ 1051802 h 3076320"/>
                <a:gd name="connsiteX111" fmla="*/ 2718013 w 3296171"/>
                <a:gd name="connsiteY111" fmla="*/ 1134098 h 3076320"/>
                <a:gd name="connsiteX112" fmla="*/ 2708869 w 3296171"/>
                <a:gd name="connsiteY112" fmla="*/ 1161530 h 3076320"/>
                <a:gd name="connsiteX113" fmla="*/ 2791165 w 3296171"/>
                <a:gd name="connsiteY113" fmla="*/ 1280402 h 3076320"/>
                <a:gd name="connsiteX114" fmla="*/ 3010621 w 3296171"/>
                <a:gd name="connsiteY114" fmla="*/ 1271258 h 3076320"/>
                <a:gd name="connsiteX115" fmla="*/ 3074629 w 3296171"/>
                <a:gd name="connsiteY115" fmla="*/ 1252970 h 3076320"/>
                <a:gd name="connsiteX116" fmla="*/ 3138637 w 3296171"/>
                <a:gd name="connsiteY116" fmla="*/ 1234682 h 3076320"/>
                <a:gd name="connsiteX117" fmla="*/ 3138637 w 3296171"/>
                <a:gd name="connsiteY117" fmla="*/ 1335266 h 3076320"/>
                <a:gd name="connsiteX118" fmla="*/ 3056341 w 3296171"/>
                <a:gd name="connsiteY118" fmla="*/ 1380986 h 3076320"/>
                <a:gd name="connsiteX119" fmla="*/ 3001477 w 3296171"/>
                <a:gd name="connsiteY119" fmla="*/ 1390130 h 3076320"/>
                <a:gd name="connsiteX120" fmla="*/ 2928325 w 3296171"/>
                <a:gd name="connsiteY120" fmla="*/ 1408418 h 3076320"/>
                <a:gd name="connsiteX121" fmla="*/ 2818597 w 3296171"/>
                <a:gd name="connsiteY121" fmla="*/ 1417562 h 3076320"/>
                <a:gd name="connsiteX122" fmla="*/ 2763733 w 3296171"/>
                <a:gd name="connsiteY122" fmla="*/ 1435850 h 3076320"/>
                <a:gd name="connsiteX123" fmla="*/ 2708869 w 3296171"/>
                <a:gd name="connsiteY123" fmla="*/ 1463282 h 3076320"/>
                <a:gd name="connsiteX124" fmla="*/ 2681437 w 3296171"/>
                <a:gd name="connsiteY124" fmla="*/ 1490714 h 3076320"/>
                <a:gd name="connsiteX125" fmla="*/ 2663149 w 3296171"/>
                <a:gd name="connsiteY125" fmla="*/ 1545578 h 3076320"/>
                <a:gd name="connsiteX126" fmla="*/ 2654005 w 3296171"/>
                <a:gd name="connsiteY126" fmla="*/ 1573010 h 3076320"/>
                <a:gd name="connsiteX127" fmla="*/ 2663149 w 3296171"/>
                <a:gd name="connsiteY127" fmla="*/ 1655306 h 3076320"/>
                <a:gd name="connsiteX128" fmla="*/ 2672293 w 3296171"/>
                <a:gd name="connsiteY128" fmla="*/ 1682738 h 3076320"/>
                <a:gd name="connsiteX129" fmla="*/ 2699725 w 3296171"/>
                <a:gd name="connsiteY129" fmla="*/ 1701026 h 3076320"/>
                <a:gd name="connsiteX130" fmla="*/ 2718013 w 3296171"/>
                <a:gd name="connsiteY130" fmla="*/ 1728458 h 3076320"/>
                <a:gd name="connsiteX131" fmla="*/ 2772877 w 3296171"/>
                <a:gd name="connsiteY131" fmla="*/ 1746746 h 3076320"/>
                <a:gd name="connsiteX132" fmla="*/ 2800309 w 3296171"/>
                <a:gd name="connsiteY132" fmla="*/ 1765034 h 3076320"/>
                <a:gd name="connsiteX133" fmla="*/ 2827741 w 3296171"/>
                <a:gd name="connsiteY133" fmla="*/ 1774178 h 3076320"/>
                <a:gd name="connsiteX134" fmla="*/ 2882605 w 3296171"/>
                <a:gd name="connsiteY134" fmla="*/ 1810754 h 3076320"/>
                <a:gd name="connsiteX135" fmla="*/ 2964901 w 3296171"/>
                <a:gd name="connsiteY135" fmla="*/ 1847330 h 3076320"/>
                <a:gd name="connsiteX136" fmla="*/ 3028909 w 3296171"/>
                <a:gd name="connsiteY136" fmla="*/ 1865618 h 3076320"/>
                <a:gd name="connsiteX137" fmla="*/ 3056341 w 3296171"/>
                <a:gd name="connsiteY137" fmla="*/ 1874762 h 3076320"/>
                <a:gd name="connsiteX138" fmla="*/ 3120349 w 3296171"/>
                <a:gd name="connsiteY138" fmla="*/ 1911338 h 3076320"/>
                <a:gd name="connsiteX139" fmla="*/ 3147781 w 3296171"/>
                <a:gd name="connsiteY139" fmla="*/ 1920482 h 3076320"/>
                <a:gd name="connsiteX140" fmla="*/ 3184357 w 3296171"/>
                <a:gd name="connsiteY140" fmla="*/ 1938770 h 3076320"/>
                <a:gd name="connsiteX141" fmla="*/ 3266653 w 3296171"/>
                <a:gd name="connsiteY141" fmla="*/ 1975346 h 3076320"/>
                <a:gd name="connsiteX142" fmla="*/ 3284941 w 3296171"/>
                <a:gd name="connsiteY142" fmla="*/ 2002778 h 3076320"/>
                <a:gd name="connsiteX143" fmla="*/ 3284941 w 3296171"/>
                <a:gd name="connsiteY143" fmla="*/ 2112506 h 3076320"/>
                <a:gd name="connsiteX144" fmla="*/ 3220933 w 3296171"/>
                <a:gd name="connsiteY144" fmla="*/ 2139938 h 3076320"/>
                <a:gd name="connsiteX145" fmla="*/ 3184357 w 3296171"/>
                <a:gd name="connsiteY145" fmla="*/ 2130794 h 3076320"/>
                <a:gd name="connsiteX146" fmla="*/ 3129493 w 3296171"/>
                <a:gd name="connsiteY146" fmla="*/ 2085074 h 3076320"/>
                <a:gd name="connsiteX147" fmla="*/ 3038053 w 3296171"/>
                <a:gd name="connsiteY147" fmla="*/ 2057642 h 3076320"/>
                <a:gd name="connsiteX148" fmla="*/ 2983189 w 3296171"/>
                <a:gd name="connsiteY148" fmla="*/ 2021066 h 3076320"/>
                <a:gd name="connsiteX149" fmla="*/ 2946613 w 3296171"/>
                <a:gd name="connsiteY149" fmla="*/ 2002778 h 3076320"/>
                <a:gd name="connsiteX150" fmla="*/ 2891749 w 3296171"/>
                <a:gd name="connsiteY150" fmla="*/ 1966202 h 3076320"/>
                <a:gd name="connsiteX151" fmla="*/ 2864317 w 3296171"/>
                <a:gd name="connsiteY151" fmla="*/ 1957058 h 3076320"/>
                <a:gd name="connsiteX152" fmla="*/ 2836885 w 3296171"/>
                <a:gd name="connsiteY152" fmla="*/ 1938770 h 3076320"/>
                <a:gd name="connsiteX153" fmla="*/ 2809453 w 3296171"/>
                <a:gd name="connsiteY153" fmla="*/ 1929626 h 3076320"/>
                <a:gd name="connsiteX154" fmla="*/ 2782021 w 3296171"/>
                <a:gd name="connsiteY154" fmla="*/ 1911338 h 3076320"/>
                <a:gd name="connsiteX155" fmla="*/ 2718013 w 3296171"/>
                <a:gd name="connsiteY155" fmla="*/ 1893050 h 3076320"/>
                <a:gd name="connsiteX156" fmla="*/ 2681437 w 3296171"/>
                <a:gd name="connsiteY156" fmla="*/ 1874762 h 3076320"/>
                <a:gd name="connsiteX157" fmla="*/ 2608285 w 3296171"/>
                <a:gd name="connsiteY157" fmla="*/ 1856474 h 3076320"/>
                <a:gd name="connsiteX158" fmla="*/ 2544277 w 3296171"/>
                <a:gd name="connsiteY158" fmla="*/ 1865618 h 3076320"/>
                <a:gd name="connsiteX159" fmla="*/ 2507701 w 3296171"/>
                <a:gd name="connsiteY159" fmla="*/ 1920482 h 3076320"/>
                <a:gd name="connsiteX160" fmla="*/ 2480269 w 3296171"/>
                <a:gd name="connsiteY160" fmla="*/ 2030210 h 3076320"/>
                <a:gd name="connsiteX161" fmla="*/ 2489413 w 3296171"/>
                <a:gd name="connsiteY161" fmla="*/ 2130794 h 3076320"/>
                <a:gd name="connsiteX162" fmla="*/ 2525989 w 3296171"/>
                <a:gd name="connsiteY162" fmla="*/ 2213090 h 3076320"/>
                <a:gd name="connsiteX163" fmla="*/ 2562565 w 3296171"/>
                <a:gd name="connsiteY163" fmla="*/ 2267954 h 3076320"/>
                <a:gd name="connsiteX164" fmla="*/ 2571709 w 3296171"/>
                <a:gd name="connsiteY164" fmla="*/ 2295386 h 3076320"/>
                <a:gd name="connsiteX165" fmla="*/ 2617429 w 3296171"/>
                <a:gd name="connsiteY165" fmla="*/ 2350250 h 3076320"/>
                <a:gd name="connsiteX166" fmla="*/ 2644861 w 3296171"/>
                <a:gd name="connsiteY166" fmla="*/ 2368538 h 3076320"/>
                <a:gd name="connsiteX167" fmla="*/ 2708869 w 3296171"/>
                <a:gd name="connsiteY167" fmla="*/ 2414258 h 3076320"/>
                <a:gd name="connsiteX168" fmla="*/ 2727157 w 3296171"/>
                <a:gd name="connsiteY168" fmla="*/ 2441690 h 3076320"/>
                <a:gd name="connsiteX169" fmla="*/ 2754589 w 3296171"/>
                <a:gd name="connsiteY169" fmla="*/ 2450834 h 3076320"/>
                <a:gd name="connsiteX170" fmla="*/ 2772877 w 3296171"/>
                <a:gd name="connsiteY170" fmla="*/ 2505698 h 3076320"/>
                <a:gd name="connsiteX171" fmla="*/ 2791165 w 3296171"/>
                <a:gd name="connsiteY171" fmla="*/ 2533130 h 3076320"/>
                <a:gd name="connsiteX172" fmla="*/ 2818597 w 3296171"/>
                <a:gd name="connsiteY172" fmla="*/ 2587994 h 3076320"/>
                <a:gd name="connsiteX173" fmla="*/ 2800309 w 3296171"/>
                <a:gd name="connsiteY173" fmla="*/ 2642858 h 3076320"/>
                <a:gd name="connsiteX174" fmla="*/ 2745445 w 3296171"/>
                <a:gd name="connsiteY174" fmla="*/ 2624570 h 3076320"/>
                <a:gd name="connsiteX175" fmla="*/ 2718013 w 3296171"/>
                <a:gd name="connsiteY175" fmla="*/ 2615426 h 3076320"/>
                <a:gd name="connsiteX176" fmla="*/ 2699725 w 3296171"/>
                <a:gd name="connsiteY176" fmla="*/ 2587994 h 3076320"/>
                <a:gd name="connsiteX177" fmla="*/ 2644861 w 3296171"/>
                <a:gd name="connsiteY177" fmla="*/ 2551418 h 3076320"/>
                <a:gd name="connsiteX178" fmla="*/ 2635717 w 3296171"/>
                <a:gd name="connsiteY178" fmla="*/ 2523986 h 3076320"/>
                <a:gd name="connsiteX179" fmla="*/ 2608285 w 3296171"/>
                <a:gd name="connsiteY179" fmla="*/ 2514842 h 3076320"/>
                <a:gd name="connsiteX180" fmla="*/ 2580853 w 3296171"/>
                <a:gd name="connsiteY180" fmla="*/ 2487410 h 3076320"/>
                <a:gd name="connsiteX181" fmla="*/ 2553421 w 3296171"/>
                <a:gd name="connsiteY181" fmla="*/ 2432546 h 3076320"/>
                <a:gd name="connsiteX182" fmla="*/ 2525989 w 3296171"/>
                <a:gd name="connsiteY182" fmla="*/ 2405114 h 3076320"/>
                <a:gd name="connsiteX183" fmla="*/ 2498557 w 3296171"/>
                <a:gd name="connsiteY183" fmla="*/ 2350250 h 3076320"/>
                <a:gd name="connsiteX184" fmla="*/ 2489413 w 3296171"/>
                <a:gd name="connsiteY184" fmla="*/ 2322818 h 3076320"/>
                <a:gd name="connsiteX185" fmla="*/ 2471125 w 3296171"/>
                <a:gd name="connsiteY185" fmla="*/ 2295386 h 3076320"/>
                <a:gd name="connsiteX186" fmla="*/ 2452837 w 3296171"/>
                <a:gd name="connsiteY186" fmla="*/ 2240522 h 3076320"/>
                <a:gd name="connsiteX187" fmla="*/ 2416261 w 3296171"/>
                <a:gd name="connsiteY187" fmla="*/ 2185658 h 3076320"/>
                <a:gd name="connsiteX188" fmla="*/ 2361397 w 3296171"/>
                <a:gd name="connsiteY188" fmla="*/ 2158226 h 3076320"/>
                <a:gd name="connsiteX189" fmla="*/ 2297389 w 3296171"/>
                <a:gd name="connsiteY189" fmla="*/ 2167370 h 3076320"/>
                <a:gd name="connsiteX190" fmla="*/ 2288245 w 3296171"/>
                <a:gd name="connsiteY190" fmla="*/ 2194802 h 3076320"/>
                <a:gd name="connsiteX191" fmla="*/ 2297389 w 3296171"/>
                <a:gd name="connsiteY191" fmla="*/ 2286242 h 3076320"/>
                <a:gd name="connsiteX192" fmla="*/ 2306533 w 3296171"/>
                <a:gd name="connsiteY192" fmla="*/ 2313674 h 3076320"/>
                <a:gd name="connsiteX193" fmla="*/ 2333965 w 3296171"/>
                <a:gd name="connsiteY193" fmla="*/ 2405114 h 3076320"/>
                <a:gd name="connsiteX194" fmla="*/ 2361397 w 3296171"/>
                <a:gd name="connsiteY194" fmla="*/ 2459978 h 3076320"/>
                <a:gd name="connsiteX195" fmla="*/ 2352253 w 3296171"/>
                <a:gd name="connsiteY195" fmla="*/ 2505698 h 3076320"/>
                <a:gd name="connsiteX196" fmla="*/ 2288245 w 3296171"/>
                <a:gd name="connsiteY196" fmla="*/ 2469122 h 3076320"/>
                <a:gd name="connsiteX197" fmla="*/ 2260813 w 3296171"/>
                <a:gd name="connsiteY197" fmla="*/ 2414258 h 3076320"/>
                <a:gd name="connsiteX198" fmla="*/ 2242525 w 3296171"/>
                <a:gd name="connsiteY198" fmla="*/ 2359394 h 3076320"/>
                <a:gd name="connsiteX199" fmla="*/ 2224237 w 3296171"/>
                <a:gd name="connsiteY199" fmla="*/ 2304530 h 3076320"/>
                <a:gd name="connsiteX200" fmla="*/ 2196805 w 3296171"/>
                <a:gd name="connsiteY200" fmla="*/ 2249666 h 3076320"/>
                <a:gd name="connsiteX201" fmla="*/ 2141941 w 3296171"/>
                <a:gd name="connsiteY201" fmla="*/ 2222234 h 3076320"/>
                <a:gd name="connsiteX202" fmla="*/ 2096221 w 3296171"/>
                <a:gd name="connsiteY202" fmla="*/ 2231378 h 3076320"/>
                <a:gd name="connsiteX203" fmla="*/ 2087077 w 3296171"/>
                <a:gd name="connsiteY203" fmla="*/ 2258810 h 3076320"/>
                <a:gd name="connsiteX204" fmla="*/ 2096221 w 3296171"/>
                <a:gd name="connsiteY204" fmla="*/ 2322818 h 3076320"/>
                <a:gd name="connsiteX205" fmla="*/ 2123653 w 3296171"/>
                <a:gd name="connsiteY205" fmla="*/ 2386826 h 3076320"/>
                <a:gd name="connsiteX206" fmla="*/ 2132797 w 3296171"/>
                <a:gd name="connsiteY206" fmla="*/ 2414258 h 3076320"/>
                <a:gd name="connsiteX207" fmla="*/ 2151085 w 3296171"/>
                <a:gd name="connsiteY207" fmla="*/ 2441690 h 3076320"/>
                <a:gd name="connsiteX208" fmla="*/ 2169373 w 3296171"/>
                <a:gd name="connsiteY208" fmla="*/ 2505698 h 3076320"/>
                <a:gd name="connsiteX209" fmla="*/ 2196805 w 3296171"/>
                <a:gd name="connsiteY209" fmla="*/ 2569706 h 3076320"/>
                <a:gd name="connsiteX210" fmla="*/ 2215093 w 3296171"/>
                <a:gd name="connsiteY210" fmla="*/ 2597138 h 3076320"/>
                <a:gd name="connsiteX211" fmla="*/ 2242525 w 3296171"/>
                <a:gd name="connsiteY211" fmla="*/ 2661146 h 3076320"/>
                <a:gd name="connsiteX212" fmla="*/ 2260813 w 3296171"/>
                <a:gd name="connsiteY212" fmla="*/ 2716010 h 3076320"/>
                <a:gd name="connsiteX213" fmla="*/ 2269957 w 3296171"/>
                <a:gd name="connsiteY213" fmla="*/ 2743442 h 3076320"/>
                <a:gd name="connsiteX214" fmla="*/ 2306533 w 3296171"/>
                <a:gd name="connsiteY214" fmla="*/ 2798306 h 3076320"/>
                <a:gd name="connsiteX215" fmla="*/ 2324821 w 3296171"/>
                <a:gd name="connsiteY215" fmla="*/ 2825738 h 3076320"/>
                <a:gd name="connsiteX216" fmla="*/ 2333965 w 3296171"/>
                <a:gd name="connsiteY216" fmla="*/ 2853170 h 3076320"/>
                <a:gd name="connsiteX217" fmla="*/ 2352253 w 3296171"/>
                <a:gd name="connsiteY217" fmla="*/ 2880602 h 3076320"/>
                <a:gd name="connsiteX218" fmla="*/ 2370541 w 3296171"/>
                <a:gd name="connsiteY218" fmla="*/ 2935466 h 3076320"/>
                <a:gd name="connsiteX219" fmla="*/ 2388829 w 3296171"/>
                <a:gd name="connsiteY219" fmla="*/ 2962898 h 3076320"/>
                <a:gd name="connsiteX220" fmla="*/ 2407117 w 3296171"/>
                <a:gd name="connsiteY220" fmla="*/ 3017762 h 3076320"/>
                <a:gd name="connsiteX221" fmla="*/ 2416261 w 3296171"/>
                <a:gd name="connsiteY221" fmla="*/ 3045194 h 3076320"/>
                <a:gd name="connsiteX222" fmla="*/ 2407117 w 3296171"/>
                <a:gd name="connsiteY222" fmla="*/ 3072626 h 3076320"/>
                <a:gd name="connsiteX223" fmla="*/ 2260813 w 3296171"/>
                <a:gd name="connsiteY223" fmla="*/ 3054338 h 3076320"/>
                <a:gd name="connsiteX224" fmla="*/ 2242525 w 3296171"/>
                <a:gd name="connsiteY224" fmla="*/ 3026906 h 3076320"/>
                <a:gd name="connsiteX225" fmla="*/ 2224237 w 3296171"/>
                <a:gd name="connsiteY225" fmla="*/ 2889746 h 3076320"/>
                <a:gd name="connsiteX226" fmla="*/ 2196805 w 3296171"/>
                <a:gd name="connsiteY226" fmla="*/ 2834882 h 3076320"/>
                <a:gd name="connsiteX227" fmla="*/ 2187661 w 3296171"/>
                <a:gd name="connsiteY227" fmla="*/ 2807450 h 3076320"/>
                <a:gd name="connsiteX228" fmla="*/ 2141941 w 3296171"/>
                <a:gd name="connsiteY228" fmla="*/ 2752586 h 3076320"/>
                <a:gd name="connsiteX229" fmla="*/ 2123653 w 3296171"/>
                <a:gd name="connsiteY229" fmla="*/ 2697722 h 3076320"/>
                <a:gd name="connsiteX230" fmla="*/ 2105365 w 3296171"/>
                <a:gd name="connsiteY230" fmla="*/ 2670290 h 3076320"/>
                <a:gd name="connsiteX231" fmla="*/ 2087077 w 3296171"/>
                <a:gd name="connsiteY231" fmla="*/ 2615426 h 3076320"/>
                <a:gd name="connsiteX232" fmla="*/ 2059645 w 3296171"/>
                <a:gd name="connsiteY232" fmla="*/ 2560562 h 3076320"/>
                <a:gd name="connsiteX233" fmla="*/ 2041357 w 3296171"/>
                <a:gd name="connsiteY233" fmla="*/ 2533130 h 3076320"/>
                <a:gd name="connsiteX234" fmla="*/ 2023069 w 3296171"/>
                <a:gd name="connsiteY234" fmla="*/ 2478266 h 3076320"/>
                <a:gd name="connsiteX235" fmla="*/ 2013925 w 3296171"/>
                <a:gd name="connsiteY235" fmla="*/ 2450834 h 3076320"/>
                <a:gd name="connsiteX236" fmla="*/ 1986493 w 3296171"/>
                <a:gd name="connsiteY236" fmla="*/ 2350250 h 3076320"/>
                <a:gd name="connsiteX237" fmla="*/ 1977349 w 3296171"/>
                <a:gd name="connsiteY237" fmla="*/ 2322818 h 3076320"/>
                <a:gd name="connsiteX238" fmla="*/ 1922485 w 3296171"/>
                <a:gd name="connsiteY238" fmla="*/ 2304530 h 3076320"/>
                <a:gd name="connsiteX239" fmla="*/ 1867621 w 3296171"/>
                <a:gd name="connsiteY239" fmla="*/ 2267954 h 3076320"/>
                <a:gd name="connsiteX240" fmla="*/ 1575013 w 3296171"/>
                <a:gd name="connsiteY240" fmla="*/ 2286242 h 3076320"/>
                <a:gd name="connsiteX241" fmla="*/ 1547581 w 3296171"/>
                <a:gd name="connsiteY241" fmla="*/ 2295386 h 3076320"/>
                <a:gd name="connsiteX242" fmla="*/ 1520149 w 3296171"/>
                <a:gd name="connsiteY242" fmla="*/ 2359394 h 3076320"/>
                <a:gd name="connsiteX243" fmla="*/ 1511005 w 3296171"/>
                <a:gd name="connsiteY243" fmla="*/ 2386826 h 3076320"/>
                <a:gd name="connsiteX244" fmla="*/ 1492717 w 3296171"/>
                <a:gd name="connsiteY244" fmla="*/ 2414258 h 3076320"/>
                <a:gd name="connsiteX245" fmla="*/ 1474429 w 3296171"/>
                <a:gd name="connsiteY245" fmla="*/ 2469122 h 3076320"/>
                <a:gd name="connsiteX246" fmla="*/ 1465285 w 3296171"/>
                <a:gd name="connsiteY246" fmla="*/ 2496554 h 3076320"/>
                <a:gd name="connsiteX247" fmla="*/ 1446997 w 3296171"/>
                <a:gd name="connsiteY247" fmla="*/ 2533130 h 3076320"/>
                <a:gd name="connsiteX248" fmla="*/ 1428709 w 3296171"/>
                <a:gd name="connsiteY248" fmla="*/ 2560562 h 3076320"/>
                <a:gd name="connsiteX249" fmla="*/ 1410421 w 3296171"/>
                <a:gd name="connsiteY249" fmla="*/ 2615426 h 3076320"/>
                <a:gd name="connsiteX250" fmla="*/ 1382989 w 3296171"/>
                <a:gd name="connsiteY250" fmla="*/ 2697722 h 3076320"/>
                <a:gd name="connsiteX251" fmla="*/ 1373845 w 3296171"/>
                <a:gd name="connsiteY251" fmla="*/ 2725154 h 3076320"/>
                <a:gd name="connsiteX252" fmla="*/ 1355557 w 3296171"/>
                <a:gd name="connsiteY252" fmla="*/ 2761730 h 3076320"/>
                <a:gd name="connsiteX253" fmla="*/ 1346413 w 3296171"/>
                <a:gd name="connsiteY253" fmla="*/ 2789162 h 3076320"/>
                <a:gd name="connsiteX254" fmla="*/ 1309837 w 3296171"/>
                <a:gd name="connsiteY254" fmla="*/ 2844026 h 3076320"/>
                <a:gd name="connsiteX255" fmla="*/ 1264117 w 3296171"/>
                <a:gd name="connsiteY255" fmla="*/ 2898890 h 3076320"/>
                <a:gd name="connsiteX256" fmla="*/ 1209253 w 3296171"/>
                <a:gd name="connsiteY256" fmla="*/ 2917178 h 3076320"/>
                <a:gd name="connsiteX257" fmla="*/ 1181821 w 3296171"/>
                <a:gd name="connsiteY257" fmla="*/ 2908034 h 3076320"/>
                <a:gd name="connsiteX258" fmla="*/ 1163533 w 3296171"/>
                <a:gd name="connsiteY258" fmla="*/ 2834882 h 3076320"/>
                <a:gd name="connsiteX259" fmla="*/ 1172677 w 3296171"/>
                <a:gd name="connsiteY259" fmla="*/ 2761730 h 3076320"/>
                <a:gd name="connsiteX260" fmla="*/ 1209253 w 3296171"/>
                <a:gd name="connsiteY260" fmla="*/ 2679434 h 3076320"/>
                <a:gd name="connsiteX261" fmla="*/ 1227541 w 3296171"/>
                <a:gd name="connsiteY261" fmla="*/ 2624570 h 3076320"/>
                <a:gd name="connsiteX262" fmla="*/ 1245829 w 3296171"/>
                <a:gd name="connsiteY262" fmla="*/ 2597138 h 3076320"/>
                <a:gd name="connsiteX263" fmla="*/ 1264117 w 3296171"/>
                <a:gd name="connsiteY263" fmla="*/ 2542274 h 3076320"/>
                <a:gd name="connsiteX264" fmla="*/ 1282405 w 3296171"/>
                <a:gd name="connsiteY264" fmla="*/ 2487410 h 3076320"/>
                <a:gd name="connsiteX265" fmla="*/ 1291549 w 3296171"/>
                <a:gd name="connsiteY265" fmla="*/ 2459978 h 3076320"/>
                <a:gd name="connsiteX266" fmla="*/ 1309837 w 3296171"/>
                <a:gd name="connsiteY266" fmla="*/ 2432546 h 3076320"/>
                <a:gd name="connsiteX267" fmla="*/ 1337269 w 3296171"/>
                <a:gd name="connsiteY267" fmla="*/ 2341106 h 3076320"/>
                <a:gd name="connsiteX268" fmla="*/ 1346413 w 3296171"/>
                <a:gd name="connsiteY268" fmla="*/ 2313674 h 3076320"/>
                <a:gd name="connsiteX269" fmla="*/ 1337269 w 3296171"/>
                <a:gd name="connsiteY269" fmla="*/ 2194802 h 3076320"/>
                <a:gd name="connsiteX270" fmla="*/ 1309837 w 3296171"/>
                <a:gd name="connsiteY270" fmla="*/ 2176514 h 3076320"/>
                <a:gd name="connsiteX271" fmla="*/ 1254973 w 3296171"/>
                <a:gd name="connsiteY271" fmla="*/ 2158226 h 3076320"/>
                <a:gd name="connsiteX272" fmla="*/ 1227541 w 3296171"/>
                <a:gd name="connsiteY272" fmla="*/ 2167370 h 3076320"/>
                <a:gd name="connsiteX273" fmla="*/ 1190965 w 3296171"/>
                <a:gd name="connsiteY273" fmla="*/ 2222234 h 3076320"/>
                <a:gd name="connsiteX274" fmla="*/ 1136101 w 3296171"/>
                <a:gd name="connsiteY274" fmla="*/ 2249666 h 3076320"/>
                <a:gd name="connsiteX275" fmla="*/ 1108669 w 3296171"/>
                <a:gd name="connsiteY275" fmla="*/ 2258810 h 3076320"/>
                <a:gd name="connsiteX276" fmla="*/ 1081237 w 3296171"/>
                <a:gd name="connsiteY276" fmla="*/ 2249666 h 3076320"/>
                <a:gd name="connsiteX277" fmla="*/ 1108669 w 3296171"/>
                <a:gd name="connsiteY277" fmla="*/ 2149082 h 3076320"/>
                <a:gd name="connsiteX278" fmla="*/ 1126957 w 3296171"/>
                <a:gd name="connsiteY278" fmla="*/ 2094218 h 3076320"/>
                <a:gd name="connsiteX279" fmla="*/ 1136101 w 3296171"/>
                <a:gd name="connsiteY279" fmla="*/ 2066786 h 3076320"/>
                <a:gd name="connsiteX280" fmla="*/ 1108669 w 3296171"/>
                <a:gd name="connsiteY280" fmla="*/ 2002778 h 3076320"/>
                <a:gd name="connsiteX281" fmla="*/ 1081237 w 3296171"/>
                <a:gd name="connsiteY281" fmla="*/ 2011922 h 3076320"/>
                <a:gd name="connsiteX282" fmla="*/ 1035517 w 3296171"/>
                <a:gd name="connsiteY282" fmla="*/ 2057642 h 3076320"/>
                <a:gd name="connsiteX283" fmla="*/ 998941 w 3296171"/>
                <a:gd name="connsiteY283" fmla="*/ 2002778 h 3076320"/>
                <a:gd name="connsiteX284" fmla="*/ 1008085 w 3296171"/>
                <a:gd name="connsiteY284" fmla="*/ 1902194 h 3076320"/>
                <a:gd name="connsiteX285" fmla="*/ 998941 w 3296171"/>
                <a:gd name="connsiteY285" fmla="*/ 1874762 h 3076320"/>
                <a:gd name="connsiteX286" fmla="*/ 925789 w 3296171"/>
                <a:gd name="connsiteY286" fmla="*/ 1883906 h 3076320"/>
                <a:gd name="connsiteX287" fmla="*/ 843493 w 3296171"/>
                <a:gd name="connsiteY287" fmla="*/ 1929626 h 3076320"/>
                <a:gd name="connsiteX288" fmla="*/ 816061 w 3296171"/>
                <a:gd name="connsiteY288" fmla="*/ 1947914 h 3076320"/>
                <a:gd name="connsiteX289" fmla="*/ 761197 w 3296171"/>
                <a:gd name="connsiteY289" fmla="*/ 2002778 h 3076320"/>
                <a:gd name="connsiteX290" fmla="*/ 724621 w 3296171"/>
                <a:gd name="connsiteY290" fmla="*/ 2030210 h 3076320"/>
                <a:gd name="connsiteX291" fmla="*/ 678901 w 3296171"/>
                <a:gd name="connsiteY291" fmla="*/ 2075930 h 3076320"/>
                <a:gd name="connsiteX292" fmla="*/ 660613 w 3296171"/>
                <a:gd name="connsiteY292" fmla="*/ 2103362 h 3076320"/>
                <a:gd name="connsiteX293" fmla="*/ 605749 w 3296171"/>
                <a:gd name="connsiteY293" fmla="*/ 2130794 h 3076320"/>
                <a:gd name="connsiteX294" fmla="*/ 532597 w 3296171"/>
                <a:gd name="connsiteY294" fmla="*/ 2149082 h 3076320"/>
                <a:gd name="connsiteX295" fmla="*/ 221701 w 3296171"/>
                <a:gd name="connsiteY295" fmla="*/ 2139938 h 3076320"/>
                <a:gd name="connsiteX296" fmla="*/ 194269 w 3296171"/>
                <a:gd name="connsiteY296" fmla="*/ 2130794 h 3076320"/>
                <a:gd name="connsiteX297" fmla="*/ 139405 w 3296171"/>
                <a:gd name="connsiteY297" fmla="*/ 2085074 h 3076320"/>
                <a:gd name="connsiteX298" fmla="*/ 93685 w 3296171"/>
                <a:gd name="connsiteY298" fmla="*/ 2002778 h 3076320"/>
                <a:gd name="connsiteX299" fmla="*/ 75397 w 3296171"/>
                <a:gd name="connsiteY299" fmla="*/ 1975346 h 3076320"/>
                <a:gd name="connsiteX300" fmla="*/ 57109 w 3296171"/>
                <a:gd name="connsiteY300" fmla="*/ 1920482 h 3076320"/>
                <a:gd name="connsiteX301" fmla="*/ 47965 w 3296171"/>
                <a:gd name="connsiteY301" fmla="*/ 1893050 h 3076320"/>
                <a:gd name="connsiteX302" fmla="*/ 38821 w 3296171"/>
                <a:gd name="connsiteY302" fmla="*/ 1856474 h 3076320"/>
                <a:gd name="connsiteX303" fmla="*/ 29677 w 3296171"/>
                <a:gd name="connsiteY303" fmla="*/ 1810754 h 3076320"/>
                <a:gd name="connsiteX304" fmla="*/ 20533 w 3296171"/>
                <a:gd name="connsiteY304" fmla="*/ 1783322 h 3076320"/>
                <a:gd name="connsiteX305" fmla="*/ 11389 w 3296171"/>
                <a:gd name="connsiteY305" fmla="*/ 1710170 h 3076320"/>
                <a:gd name="connsiteX306" fmla="*/ 11389 w 3296171"/>
                <a:gd name="connsiteY306" fmla="*/ 1609586 h 3076320"/>
                <a:gd name="connsiteX307" fmla="*/ 29677 w 3296171"/>
                <a:gd name="connsiteY307" fmla="*/ 1582154 h 3076320"/>
                <a:gd name="connsiteX308" fmla="*/ 47965 w 3296171"/>
                <a:gd name="connsiteY308" fmla="*/ 1609586 h 3076320"/>
                <a:gd name="connsiteX309" fmla="*/ 66253 w 3296171"/>
                <a:gd name="connsiteY309" fmla="*/ 1664450 h 3076320"/>
                <a:gd name="connsiteX310" fmla="*/ 84541 w 3296171"/>
                <a:gd name="connsiteY310" fmla="*/ 1728458 h 3076320"/>
                <a:gd name="connsiteX311" fmla="*/ 93685 w 3296171"/>
                <a:gd name="connsiteY311" fmla="*/ 1810754 h 3076320"/>
                <a:gd name="connsiteX312" fmla="*/ 102829 w 3296171"/>
                <a:gd name="connsiteY312" fmla="*/ 1838186 h 3076320"/>
                <a:gd name="connsiteX313" fmla="*/ 111973 w 3296171"/>
                <a:gd name="connsiteY313" fmla="*/ 1883906 h 3076320"/>
                <a:gd name="connsiteX314" fmla="*/ 148549 w 3296171"/>
                <a:gd name="connsiteY314" fmla="*/ 1966202 h 3076320"/>
                <a:gd name="connsiteX315" fmla="*/ 175981 w 3296171"/>
                <a:gd name="connsiteY315" fmla="*/ 1975346 h 3076320"/>
                <a:gd name="connsiteX316" fmla="*/ 203413 w 3296171"/>
                <a:gd name="connsiteY316" fmla="*/ 1993634 h 3076320"/>
                <a:gd name="connsiteX317" fmla="*/ 258277 w 3296171"/>
                <a:gd name="connsiteY317" fmla="*/ 2011922 h 3076320"/>
                <a:gd name="connsiteX318" fmla="*/ 294853 w 3296171"/>
                <a:gd name="connsiteY318" fmla="*/ 2021066 h 3076320"/>
                <a:gd name="connsiteX319" fmla="*/ 413725 w 3296171"/>
                <a:gd name="connsiteY319" fmla="*/ 2039354 h 3076320"/>
                <a:gd name="connsiteX320" fmla="*/ 496021 w 3296171"/>
                <a:gd name="connsiteY320" fmla="*/ 2075930 h 3076320"/>
                <a:gd name="connsiteX321" fmla="*/ 541741 w 3296171"/>
                <a:gd name="connsiteY321" fmla="*/ 2066786 h 3076320"/>
                <a:gd name="connsiteX322" fmla="*/ 596605 w 3296171"/>
                <a:gd name="connsiteY322" fmla="*/ 2057642 h 3076320"/>
                <a:gd name="connsiteX323" fmla="*/ 633181 w 3296171"/>
                <a:gd name="connsiteY323" fmla="*/ 2048498 h 3076320"/>
                <a:gd name="connsiteX324" fmla="*/ 678901 w 3296171"/>
                <a:gd name="connsiteY324" fmla="*/ 2002778 h 3076320"/>
                <a:gd name="connsiteX325" fmla="*/ 706333 w 3296171"/>
                <a:gd name="connsiteY325" fmla="*/ 1984490 h 3076320"/>
                <a:gd name="connsiteX326" fmla="*/ 724621 w 3296171"/>
                <a:gd name="connsiteY326" fmla="*/ 1957058 h 3076320"/>
                <a:gd name="connsiteX327" fmla="*/ 733765 w 3296171"/>
                <a:gd name="connsiteY327" fmla="*/ 1929626 h 3076320"/>
                <a:gd name="connsiteX328" fmla="*/ 761197 w 3296171"/>
                <a:gd name="connsiteY328" fmla="*/ 1920482 h 3076320"/>
                <a:gd name="connsiteX329" fmla="*/ 806917 w 3296171"/>
                <a:gd name="connsiteY329" fmla="*/ 1838186 h 3076320"/>
                <a:gd name="connsiteX330" fmla="*/ 797773 w 3296171"/>
                <a:gd name="connsiteY330" fmla="*/ 1765034 h 3076320"/>
                <a:gd name="connsiteX331" fmla="*/ 788629 w 3296171"/>
                <a:gd name="connsiteY331" fmla="*/ 1664450 h 3076320"/>
                <a:gd name="connsiteX332" fmla="*/ 779485 w 3296171"/>
                <a:gd name="connsiteY332" fmla="*/ 1637018 h 3076320"/>
                <a:gd name="connsiteX333" fmla="*/ 752053 w 3296171"/>
                <a:gd name="connsiteY333" fmla="*/ 1609586 h 3076320"/>
                <a:gd name="connsiteX334" fmla="*/ 733765 w 3296171"/>
                <a:gd name="connsiteY334" fmla="*/ 1582154 h 3076320"/>
                <a:gd name="connsiteX335" fmla="*/ 651469 w 3296171"/>
                <a:gd name="connsiteY335" fmla="*/ 1509002 h 3076320"/>
                <a:gd name="connsiteX336" fmla="*/ 633181 w 3296171"/>
                <a:gd name="connsiteY336" fmla="*/ 1481570 h 3076320"/>
                <a:gd name="connsiteX337" fmla="*/ 605749 w 3296171"/>
                <a:gd name="connsiteY337" fmla="*/ 1472426 h 3076320"/>
                <a:gd name="connsiteX338" fmla="*/ 578317 w 3296171"/>
                <a:gd name="connsiteY338" fmla="*/ 1444994 h 3076320"/>
                <a:gd name="connsiteX339" fmla="*/ 541741 w 3296171"/>
                <a:gd name="connsiteY339" fmla="*/ 1408418 h 3076320"/>
                <a:gd name="connsiteX340" fmla="*/ 505165 w 3296171"/>
                <a:gd name="connsiteY340" fmla="*/ 1353554 h 3076320"/>
                <a:gd name="connsiteX341" fmla="*/ 477733 w 3296171"/>
                <a:gd name="connsiteY341" fmla="*/ 1326122 h 3076320"/>
                <a:gd name="connsiteX342" fmla="*/ 441157 w 3296171"/>
                <a:gd name="connsiteY342" fmla="*/ 1271258 h 3076320"/>
                <a:gd name="connsiteX343" fmla="*/ 422869 w 3296171"/>
                <a:gd name="connsiteY343" fmla="*/ 1243826 h 3076320"/>
                <a:gd name="connsiteX344" fmla="*/ 386293 w 3296171"/>
                <a:gd name="connsiteY344" fmla="*/ 1188962 h 3076320"/>
                <a:gd name="connsiteX345" fmla="*/ 368005 w 3296171"/>
                <a:gd name="connsiteY345" fmla="*/ 1161530 h 3076320"/>
                <a:gd name="connsiteX346" fmla="*/ 358861 w 3296171"/>
                <a:gd name="connsiteY346" fmla="*/ 1134098 h 3076320"/>
                <a:gd name="connsiteX347" fmla="*/ 368005 w 3296171"/>
                <a:gd name="connsiteY347" fmla="*/ 1033514 h 3076320"/>
                <a:gd name="connsiteX348" fmla="*/ 404581 w 3296171"/>
                <a:gd name="connsiteY348" fmla="*/ 1042658 h 3076320"/>
                <a:gd name="connsiteX349" fmla="*/ 413725 w 3296171"/>
                <a:gd name="connsiteY349" fmla="*/ 1070090 h 3076320"/>
                <a:gd name="connsiteX350" fmla="*/ 441157 w 3296171"/>
                <a:gd name="connsiteY350" fmla="*/ 1161530 h 3076320"/>
                <a:gd name="connsiteX351" fmla="*/ 450301 w 3296171"/>
                <a:gd name="connsiteY351" fmla="*/ 1188962 h 3076320"/>
                <a:gd name="connsiteX352" fmla="*/ 468589 w 3296171"/>
                <a:gd name="connsiteY352" fmla="*/ 1216394 h 3076320"/>
                <a:gd name="connsiteX353" fmla="*/ 477733 w 3296171"/>
                <a:gd name="connsiteY353" fmla="*/ 1243826 h 3076320"/>
                <a:gd name="connsiteX354" fmla="*/ 496021 w 3296171"/>
                <a:gd name="connsiteY354" fmla="*/ 1271258 h 3076320"/>
                <a:gd name="connsiteX355" fmla="*/ 523453 w 3296171"/>
                <a:gd name="connsiteY355" fmla="*/ 1326122 h 3076320"/>
                <a:gd name="connsiteX356" fmla="*/ 550885 w 3296171"/>
                <a:gd name="connsiteY356" fmla="*/ 1344410 h 3076320"/>
                <a:gd name="connsiteX357" fmla="*/ 633181 w 3296171"/>
                <a:gd name="connsiteY357" fmla="*/ 1408418 h 3076320"/>
                <a:gd name="connsiteX358" fmla="*/ 660613 w 3296171"/>
                <a:gd name="connsiteY358" fmla="*/ 1426706 h 3076320"/>
                <a:gd name="connsiteX359" fmla="*/ 688045 w 3296171"/>
                <a:gd name="connsiteY359" fmla="*/ 1444994 h 3076320"/>
                <a:gd name="connsiteX360" fmla="*/ 742909 w 3296171"/>
                <a:gd name="connsiteY360" fmla="*/ 1472426 h 3076320"/>
                <a:gd name="connsiteX361" fmla="*/ 788629 w 3296171"/>
                <a:gd name="connsiteY361" fmla="*/ 1463282 h 3076320"/>
                <a:gd name="connsiteX362" fmla="*/ 806917 w 3296171"/>
                <a:gd name="connsiteY362" fmla="*/ 1435850 h 3076320"/>
                <a:gd name="connsiteX363" fmla="*/ 825205 w 3296171"/>
                <a:gd name="connsiteY363" fmla="*/ 1371842 h 3076320"/>
                <a:gd name="connsiteX364" fmla="*/ 816061 w 3296171"/>
                <a:gd name="connsiteY364" fmla="*/ 1335266 h 3076320"/>
                <a:gd name="connsiteX365" fmla="*/ 752053 w 3296171"/>
                <a:gd name="connsiteY365" fmla="*/ 1298690 h 3076320"/>
                <a:gd name="connsiteX366" fmla="*/ 733765 w 3296171"/>
                <a:gd name="connsiteY366" fmla="*/ 1271258 h 3076320"/>
                <a:gd name="connsiteX367" fmla="*/ 706333 w 3296171"/>
                <a:gd name="connsiteY367" fmla="*/ 1161530 h 3076320"/>
                <a:gd name="connsiteX368" fmla="*/ 715477 w 3296171"/>
                <a:gd name="connsiteY368" fmla="*/ 1124954 h 3076320"/>
                <a:gd name="connsiteX369" fmla="*/ 752053 w 3296171"/>
                <a:gd name="connsiteY369" fmla="*/ 1179818 h 3076320"/>
                <a:gd name="connsiteX370" fmla="*/ 788629 w 3296171"/>
                <a:gd name="connsiteY370" fmla="*/ 1234682 h 3076320"/>
                <a:gd name="connsiteX371" fmla="*/ 870925 w 3296171"/>
                <a:gd name="connsiteY371" fmla="*/ 1280402 h 3076320"/>
                <a:gd name="connsiteX372" fmla="*/ 898357 w 3296171"/>
                <a:gd name="connsiteY372" fmla="*/ 1271258 h 3076320"/>
                <a:gd name="connsiteX373" fmla="*/ 916645 w 3296171"/>
                <a:gd name="connsiteY373" fmla="*/ 1216394 h 3076320"/>
                <a:gd name="connsiteX374" fmla="*/ 907501 w 3296171"/>
                <a:gd name="connsiteY374" fmla="*/ 1188962 h 3076320"/>
                <a:gd name="connsiteX375" fmla="*/ 898357 w 3296171"/>
                <a:gd name="connsiteY375" fmla="*/ 1179818 h 307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3296171" h="3076320">
                  <a:moveTo>
                    <a:pt x="898357" y="1179818"/>
                  </a:moveTo>
                  <a:cubicBezTo>
                    <a:pt x="895309" y="1153910"/>
                    <a:pt x="893846" y="1082157"/>
                    <a:pt x="889213" y="1033514"/>
                  </a:cubicBezTo>
                  <a:cubicBezTo>
                    <a:pt x="885766" y="997325"/>
                    <a:pt x="873228" y="967270"/>
                    <a:pt x="861781" y="932930"/>
                  </a:cubicBezTo>
                  <a:lnTo>
                    <a:pt x="852637" y="905498"/>
                  </a:lnTo>
                  <a:lnTo>
                    <a:pt x="834349" y="850634"/>
                  </a:lnTo>
                  <a:cubicBezTo>
                    <a:pt x="831301" y="841490"/>
                    <a:pt x="832021" y="830018"/>
                    <a:pt x="825205" y="823202"/>
                  </a:cubicBezTo>
                  <a:cubicBezTo>
                    <a:pt x="816061" y="814058"/>
                    <a:pt x="806052" y="805704"/>
                    <a:pt x="797773" y="795770"/>
                  </a:cubicBezTo>
                  <a:cubicBezTo>
                    <a:pt x="790738" y="787327"/>
                    <a:pt x="784400" y="778168"/>
                    <a:pt x="779485" y="768338"/>
                  </a:cubicBezTo>
                  <a:cubicBezTo>
                    <a:pt x="764611" y="738590"/>
                    <a:pt x="778258" y="739679"/>
                    <a:pt x="752053" y="713474"/>
                  </a:cubicBezTo>
                  <a:cubicBezTo>
                    <a:pt x="744282" y="705703"/>
                    <a:pt x="733765" y="701282"/>
                    <a:pt x="724621" y="695186"/>
                  </a:cubicBezTo>
                  <a:cubicBezTo>
                    <a:pt x="718525" y="686042"/>
                    <a:pt x="710796" y="677797"/>
                    <a:pt x="706333" y="667754"/>
                  </a:cubicBezTo>
                  <a:cubicBezTo>
                    <a:pt x="698504" y="650138"/>
                    <a:pt x="688045" y="612890"/>
                    <a:pt x="688045" y="612890"/>
                  </a:cubicBezTo>
                  <a:cubicBezTo>
                    <a:pt x="691093" y="588506"/>
                    <a:pt x="690723" y="563446"/>
                    <a:pt x="697189" y="539738"/>
                  </a:cubicBezTo>
                  <a:cubicBezTo>
                    <a:pt x="700081" y="529136"/>
                    <a:pt x="705051" y="515781"/>
                    <a:pt x="715477" y="512306"/>
                  </a:cubicBezTo>
                  <a:cubicBezTo>
                    <a:pt x="727399" y="508332"/>
                    <a:pt x="739861" y="518402"/>
                    <a:pt x="752053" y="521450"/>
                  </a:cubicBezTo>
                  <a:cubicBezTo>
                    <a:pt x="761197" y="527546"/>
                    <a:pt x="773660" y="530419"/>
                    <a:pt x="779485" y="539738"/>
                  </a:cubicBezTo>
                  <a:cubicBezTo>
                    <a:pt x="789702" y="556085"/>
                    <a:pt x="787080" y="578562"/>
                    <a:pt x="797773" y="594602"/>
                  </a:cubicBezTo>
                  <a:cubicBezTo>
                    <a:pt x="850184" y="673218"/>
                    <a:pt x="787347" y="573750"/>
                    <a:pt x="825205" y="649466"/>
                  </a:cubicBezTo>
                  <a:cubicBezTo>
                    <a:pt x="830120" y="659296"/>
                    <a:pt x="839030" y="666855"/>
                    <a:pt x="843493" y="676898"/>
                  </a:cubicBezTo>
                  <a:cubicBezTo>
                    <a:pt x="851322" y="694514"/>
                    <a:pt x="851088" y="715722"/>
                    <a:pt x="861781" y="731762"/>
                  </a:cubicBezTo>
                  <a:cubicBezTo>
                    <a:pt x="867877" y="740906"/>
                    <a:pt x="875154" y="749364"/>
                    <a:pt x="880069" y="759194"/>
                  </a:cubicBezTo>
                  <a:cubicBezTo>
                    <a:pt x="895483" y="790023"/>
                    <a:pt x="882131" y="791489"/>
                    <a:pt x="907501" y="823202"/>
                  </a:cubicBezTo>
                  <a:cubicBezTo>
                    <a:pt x="923658" y="843398"/>
                    <a:pt x="948019" y="856547"/>
                    <a:pt x="962365" y="878066"/>
                  </a:cubicBezTo>
                  <a:cubicBezTo>
                    <a:pt x="968461" y="887210"/>
                    <a:pt x="972071" y="898633"/>
                    <a:pt x="980653" y="905498"/>
                  </a:cubicBezTo>
                  <a:cubicBezTo>
                    <a:pt x="988179" y="911519"/>
                    <a:pt x="998817" y="911994"/>
                    <a:pt x="1008085" y="914642"/>
                  </a:cubicBezTo>
                  <a:cubicBezTo>
                    <a:pt x="1088457" y="937605"/>
                    <a:pt x="1006320" y="911006"/>
                    <a:pt x="1072093" y="932930"/>
                  </a:cubicBezTo>
                  <a:cubicBezTo>
                    <a:pt x="1098318" y="930308"/>
                    <a:pt x="1158011" y="931119"/>
                    <a:pt x="1190965" y="914642"/>
                  </a:cubicBezTo>
                  <a:cubicBezTo>
                    <a:pt x="1200795" y="909727"/>
                    <a:pt x="1208567" y="901269"/>
                    <a:pt x="1218397" y="896354"/>
                  </a:cubicBezTo>
                  <a:cubicBezTo>
                    <a:pt x="1227018" y="892043"/>
                    <a:pt x="1237403" y="891891"/>
                    <a:pt x="1245829" y="887210"/>
                  </a:cubicBezTo>
                  <a:cubicBezTo>
                    <a:pt x="1265042" y="876536"/>
                    <a:pt x="1300693" y="850634"/>
                    <a:pt x="1300693" y="850634"/>
                  </a:cubicBezTo>
                  <a:cubicBezTo>
                    <a:pt x="1323677" y="781683"/>
                    <a:pt x="1292673" y="866674"/>
                    <a:pt x="1328125" y="795770"/>
                  </a:cubicBezTo>
                  <a:cubicBezTo>
                    <a:pt x="1332436" y="787149"/>
                    <a:pt x="1332958" y="776959"/>
                    <a:pt x="1337269" y="768338"/>
                  </a:cubicBezTo>
                  <a:cubicBezTo>
                    <a:pt x="1342184" y="758508"/>
                    <a:pt x="1351094" y="750949"/>
                    <a:pt x="1355557" y="740906"/>
                  </a:cubicBezTo>
                  <a:cubicBezTo>
                    <a:pt x="1363386" y="723290"/>
                    <a:pt x="1373845" y="686042"/>
                    <a:pt x="1373845" y="686042"/>
                  </a:cubicBezTo>
                  <a:cubicBezTo>
                    <a:pt x="1370797" y="640322"/>
                    <a:pt x="1371181" y="594243"/>
                    <a:pt x="1364701" y="548882"/>
                  </a:cubicBezTo>
                  <a:cubicBezTo>
                    <a:pt x="1361975" y="529799"/>
                    <a:pt x="1352509" y="512306"/>
                    <a:pt x="1346413" y="494018"/>
                  </a:cubicBezTo>
                  <a:lnTo>
                    <a:pt x="1328125" y="439154"/>
                  </a:lnTo>
                  <a:lnTo>
                    <a:pt x="1318981" y="411722"/>
                  </a:lnTo>
                  <a:cubicBezTo>
                    <a:pt x="1315933" y="402578"/>
                    <a:pt x="1315184" y="392310"/>
                    <a:pt x="1309837" y="384290"/>
                  </a:cubicBezTo>
                  <a:cubicBezTo>
                    <a:pt x="1286202" y="348838"/>
                    <a:pt x="1295024" y="367284"/>
                    <a:pt x="1282405" y="329426"/>
                  </a:cubicBezTo>
                  <a:cubicBezTo>
                    <a:pt x="1285453" y="292850"/>
                    <a:pt x="1273974" y="251919"/>
                    <a:pt x="1291549" y="219698"/>
                  </a:cubicBezTo>
                  <a:cubicBezTo>
                    <a:pt x="1298991" y="206054"/>
                    <a:pt x="1323775" y="221131"/>
                    <a:pt x="1337269" y="228842"/>
                  </a:cubicBezTo>
                  <a:cubicBezTo>
                    <a:pt x="1346811" y="234294"/>
                    <a:pt x="1351094" y="246231"/>
                    <a:pt x="1355557" y="256274"/>
                  </a:cubicBezTo>
                  <a:cubicBezTo>
                    <a:pt x="1363386" y="273890"/>
                    <a:pt x="1367749" y="292850"/>
                    <a:pt x="1373845" y="311138"/>
                  </a:cubicBezTo>
                  <a:cubicBezTo>
                    <a:pt x="1386963" y="350492"/>
                    <a:pt x="1380651" y="329219"/>
                    <a:pt x="1392133" y="375146"/>
                  </a:cubicBezTo>
                  <a:cubicBezTo>
                    <a:pt x="1395181" y="423914"/>
                    <a:pt x="1396162" y="472855"/>
                    <a:pt x="1401277" y="521450"/>
                  </a:cubicBezTo>
                  <a:cubicBezTo>
                    <a:pt x="1404341" y="550563"/>
                    <a:pt x="1415969" y="550833"/>
                    <a:pt x="1428709" y="576314"/>
                  </a:cubicBezTo>
                  <a:cubicBezTo>
                    <a:pt x="1433020" y="584935"/>
                    <a:pt x="1432506" y="595726"/>
                    <a:pt x="1437853" y="603746"/>
                  </a:cubicBezTo>
                  <a:cubicBezTo>
                    <a:pt x="1445026" y="614506"/>
                    <a:pt x="1457006" y="621244"/>
                    <a:pt x="1465285" y="631178"/>
                  </a:cubicBezTo>
                  <a:cubicBezTo>
                    <a:pt x="1472320" y="639621"/>
                    <a:pt x="1475302" y="651373"/>
                    <a:pt x="1483573" y="658610"/>
                  </a:cubicBezTo>
                  <a:cubicBezTo>
                    <a:pt x="1522271" y="692471"/>
                    <a:pt x="1528192" y="691771"/>
                    <a:pt x="1565869" y="704330"/>
                  </a:cubicBezTo>
                  <a:cubicBezTo>
                    <a:pt x="1575013" y="713474"/>
                    <a:pt x="1580545" y="729636"/>
                    <a:pt x="1593301" y="731762"/>
                  </a:cubicBezTo>
                  <a:cubicBezTo>
                    <a:pt x="1620526" y="736300"/>
                    <a:pt x="1651295" y="735704"/>
                    <a:pt x="1675597" y="722618"/>
                  </a:cubicBezTo>
                  <a:cubicBezTo>
                    <a:pt x="1701144" y="708862"/>
                    <a:pt x="1712404" y="667061"/>
                    <a:pt x="1721317" y="640322"/>
                  </a:cubicBezTo>
                  <a:cubicBezTo>
                    <a:pt x="1713706" y="526153"/>
                    <a:pt x="1705084" y="518266"/>
                    <a:pt x="1721317" y="420866"/>
                  </a:cubicBezTo>
                  <a:cubicBezTo>
                    <a:pt x="1722902" y="411359"/>
                    <a:pt x="1722618" y="399036"/>
                    <a:pt x="1730461" y="393434"/>
                  </a:cubicBezTo>
                  <a:cubicBezTo>
                    <a:pt x="1746148" y="382229"/>
                    <a:pt x="1785325" y="375146"/>
                    <a:pt x="1785325" y="375146"/>
                  </a:cubicBezTo>
                  <a:cubicBezTo>
                    <a:pt x="1818320" y="474131"/>
                    <a:pt x="1788765" y="377039"/>
                    <a:pt x="1803613" y="622034"/>
                  </a:cubicBezTo>
                  <a:cubicBezTo>
                    <a:pt x="1806731" y="673479"/>
                    <a:pt x="1809439" y="697287"/>
                    <a:pt x="1821901" y="740906"/>
                  </a:cubicBezTo>
                  <a:cubicBezTo>
                    <a:pt x="1826017" y="755311"/>
                    <a:pt x="1835394" y="787058"/>
                    <a:pt x="1849333" y="795770"/>
                  </a:cubicBezTo>
                  <a:cubicBezTo>
                    <a:pt x="1865680" y="805987"/>
                    <a:pt x="1885909" y="807962"/>
                    <a:pt x="1904197" y="814058"/>
                  </a:cubicBezTo>
                  <a:lnTo>
                    <a:pt x="1931629" y="823202"/>
                  </a:lnTo>
                  <a:lnTo>
                    <a:pt x="1959061" y="832346"/>
                  </a:lnTo>
                  <a:cubicBezTo>
                    <a:pt x="1985247" y="823617"/>
                    <a:pt x="1997809" y="823974"/>
                    <a:pt x="2013925" y="795770"/>
                  </a:cubicBezTo>
                  <a:cubicBezTo>
                    <a:pt x="2020160" y="784859"/>
                    <a:pt x="2019617" y="771278"/>
                    <a:pt x="2023069" y="759194"/>
                  </a:cubicBezTo>
                  <a:cubicBezTo>
                    <a:pt x="2038343" y="705735"/>
                    <a:pt x="2027064" y="759504"/>
                    <a:pt x="2041357" y="695186"/>
                  </a:cubicBezTo>
                  <a:cubicBezTo>
                    <a:pt x="2044728" y="680014"/>
                    <a:pt x="2045044" y="664018"/>
                    <a:pt x="2050501" y="649466"/>
                  </a:cubicBezTo>
                  <a:cubicBezTo>
                    <a:pt x="2054360" y="639176"/>
                    <a:pt x="2062693" y="631178"/>
                    <a:pt x="2068789" y="622034"/>
                  </a:cubicBezTo>
                  <a:cubicBezTo>
                    <a:pt x="2077933" y="625082"/>
                    <a:pt x="2089405" y="624362"/>
                    <a:pt x="2096221" y="631178"/>
                  </a:cubicBezTo>
                  <a:cubicBezTo>
                    <a:pt x="2103037" y="637994"/>
                    <a:pt x="2105365" y="648971"/>
                    <a:pt x="2105365" y="658610"/>
                  </a:cubicBezTo>
                  <a:cubicBezTo>
                    <a:pt x="2105365" y="704431"/>
                    <a:pt x="2102701" y="750409"/>
                    <a:pt x="2096221" y="795770"/>
                  </a:cubicBezTo>
                  <a:cubicBezTo>
                    <a:pt x="2093495" y="814853"/>
                    <a:pt x="2077933" y="850634"/>
                    <a:pt x="2077933" y="850634"/>
                  </a:cubicBezTo>
                  <a:cubicBezTo>
                    <a:pt x="2166235" y="880068"/>
                    <a:pt x="2028948" y="832869"/>
                    <a:pt x="2141941" y="878066"/>
                  </a:cubicBezTo>
                  <a:cubicBezTo>
                    <a:pt x="2254934" y="923263"/>
                    <a:pt x="2147604" y="871753"/>
                    <a:pt x="2233381" y="914642"/>
                  </a:cubicBezTo>
                  <a:cubicBezTo>
                    <a:pt x="2246048" y="912109"/>
                    <a:pt x="2290717" y="905141"/>
                    <a:pt x="2306533" y="896354"/>
                  </a:cubicBezTo>
                  <a:cubicBezTo>
                    <a:pt x="2389732" y="850132"/>
                    <a:pt x="2335515" y="876775"/>
                    <a:pt x="2388829" y="832346"/>
                  </a:cubicBezTo>
                  <a:cubicBezTo>
                    <a:pt x="2397272" y="825311"/>
                    <a:pt x="2408047" y="821359"/>
                    <a:pt x="2416261" y="814058"/>
                  </a:cubicBezTo>
                  <a:cubicBezTo>
                    <a:pt x="2491535" y="747147"/>
                    <a:pt x="2452641" y="777743"/>
                    <a:pt x="2507701" y="704330"/>
                  </a:cubicBezTo>
                  <a:cubicBezTo>
                    <a:pt x="2519476" y="688629"/>
                    <a:pt x="2542724" y="659041"/>
                    <a:pt x="2553421" y="640322"/>
                  </a:cubicBezTo>
                  <a:cubicBezTo>
                    <a:pt x="2560184" y="628487"/>
                    <a:pt x="2566339" y="616275"/>
                    <a:pt x="2571709" y="603746"/>
                  </a:cubicBezTo>
                  <a:cubicBezTo>
                    <a:pt x="2575506" y="594887"/>
                    <a:pt x="2576542" y="584935"/>
                    <a:pt x="2580853" y="576314"/>
                  </a:cubicBezTo>
                  <a:cubicBezTo>
                    <a:pt x="2585768" y="566484"/>
                    <a:pt x="2594678" y="558925"/>
                    <a:pt x="2599141" y="548882"/>
                  </a:cubicBezTo>
                  <a:cubicBezTo>
                    <a:pt x="2606970" y="531266"/>
                    <a:pt x="2611333" y="512306"/>
                    <a:pt x="2617429" y="494018"/>
                  </a:cubicBezTo>
                  <a:lnTo>
                    <a:pt x="2626573" y="466586"/>
                  </a:lnTo>
                  <a:cubicBezTo>
                    <a:pt x="2622177" y="396255"/>
                    <a:pt x="2623222" y="332633"/>
                    <a:pt x="2608285" y="265418"/>
                  </a:cubicBezTo>
                  <a:cubicBezTo>
                    <a:pt x="2599092" y="224047"/>
                    <a:pt x="2600582" y="250011"/>
                    <a:pt x="2580853" y="210554"/>
                  </a:cubicBezTo>
                  <a:cubicBezTo>
                    <a:pt x="2573545" y="195938"/>
                    <a:pt x="2566471" y="160218"/>
                    <a:pt x="2562565" y="146546"/>
                  </a:cubicBezTo>
                  <a:cubicBezTo>
                    <a:pt x="2559917" y="137278"/>
                    <a:pt x="2556469" y="128258"/>
                    <a:pt x="2553421" y="119114"/>
                  </a:cubicBezTo>
                  <a:cubicBezTo>
                    <a:pt x="2556469" y="82538"/>
                    <a:pt x="2549389" y="43642"/>
                    <a:pt x="2562565" y="9386"/>
                  </a:cubicBezTo>
                  <a:cubicBezTo>
                    <a:pt x="2567076" y="-2344"/>
                    <a:pt x="2586574" y="242"/>
                    <a:pt x="2599141" y="242"/>
                  </a:cubicBezTo>
                  <a:cubicBezTo>
                    <a:pt x="2617681" y="242"/>
                    <a:pt x="2635717" y="6338"/>
                    <a:pt x="2654005" y="9386"/>
                  </a:cubicBezTo>
                  <a:cubicBezTo>
                    <a:pt x="2682986" y="52858"/>
                    <a:pt x="2668818" y="26392"/>
                    <a:pt x="2690581" y="91682"/>
                  </a:cubicBezTo>
                  <a:lnTo>
                    <a:pt x="2699725" y="119114"/>
                  </a:lnTo>
                  <a:lnTo>
                    <a:pt x="2708869" y="146546"/>
                  </a:lnTo>
                  <a:cubicBezTo>
                    <a:pt x="2731564" y="328105"/>
                    <a:pt x="2724441" y="241517"/>
                    <a:pt x="2708869" y="576314"/>
                  </a:cubicBezTo>
                  <a:cubicBezTo>
                    <a:pt x="2708569" y="582774"/>
                    <a:pt x="2695123" y="631237"/>
                    <a:pt x="2690581" y="640322"/>
                  </a:cubicBezTo>
                  <a:cubicBezTo>
                    <a:pt x="2685666" y="650152"/>
                    <a:pt x="2677208" y="657924"/>
                    <a:pt x="2672293" y="667754"/>
                  </a:cubicBezTo>
                  <a:cubicBezTo>
                    <a:pt x="2667982" y="676375"/>
                    <a:pt x="2669170" y="687660"/>
                    <a:pt x="2663149" y="695186"/>
                  </a:cubicBezTo>
                  <a:cubicBezTo>
                    <a:pt x="2656284" y="703768"/>
                    <a:pt x="2644861" y="707378"/>
                    <a:pt x="2635717" y="713474"/>
                  </a:cubicBezTo>
                  <a:lnTo>
                    <a:pt x="2599141" y="768338"/>
                  </a:lnTo>
                  <a:cubicBezTo>
                    <a:pt x="2593045" y="777482"/>
                    <a:pt x="2588624" y="787999"/>
                    <a:pt x="2580853" y="795770"/>
                  </a:cubicBezTo>
                  <a:lnTo>
                    <a:pt x="2553421" y="823202"/>
                  </a:lnTo>
                  <a:cubicBezTo>
                    <a:pt x="2550373" y="832346"/>
                    <a:pt x="2549624" y="842614"/>
                    <a:pt x="2544277" y="850634"/>
                  </a:cubicBezTo>
                  <a:cubicBezTo>
                    <a:pt x="2530196" y="871756"/>
                    <a:pt x="2509655" y="882860"/>
                    <a:pt x="2489413" y="896354"/>
                  </a:cubicBezTo>
                  <a:cubicBezTo>
                    <a:pt x="2483317" y="905498"/>
                    <a:pt x="2478160" y="915343"/>
                    <a:pt x="2471125" y="923786"/>
                  </a:cubicBezTo>
                  <a:cubicBezTo>
                    <a:pt x="2445846" y="954120"/>
                    <a:pt x="2442432" y="944596"/>
                    <a:pt x="2425405" y="978650"/>
                  </a:cubicBezTo>
                  <a:cubicBezTo>
                    <a:pt x="2421094" y="987271"/>
                    <a:pt x="2419309" y="996938"/>
                    <a:pt x="2416261" y="1006082"/>
                  </a:cubicBezTo>
                  <a:cubicBezTo>
                    <a:pt x="2424776" y="1048656"/>
                    <a:pt x="2414442" y="1053026"/>
                    <a:pt x="2452837" y="1070090"/>
                  </a:cubicBezTo>
                  <a:cubicBezTo>
                    <a:pt x="2470453" y="1077919"/>
                    <a:pt x="2507701" y="1088378"/>
                    <a:pt x="2507701" y="1088378"/>
                  </a:cubicBezTo>
                  <a:cubicBezTo>
                    <a:pt x="2511829" y="1088149"/>
                    <a:pt x="2649999" y="1094953"/>
                    <a:pt x="2699725" y="1070090"/>
                  </a:cubicBezTo>
                  <a:cubicBezTo>
                    <a:pt x="2709555" y="1065175"/>
                    <a:pt x="2718013" y="1057898"/>
                    <a:pt x="2727157" y="1051802"/>
                  </a:cubicBezTo>
                  <a:cubicBezTo>
                    <a:pt x="2742397" y="1097522"/>
                    <a:pt x="2739349" y="1070090"/>
                    <a:pt x="2718013" y="1134098"/>
                  </a:cubicBezTo>
                  <a:lnTo>
                    <a:pt x="2708869" y="1161530"/>
                  </a:lnTo>
                  <a:cubicBezTo>
                    <a:pt x="2740798" y="1289245"/>
                    <a:pt x="2699112" y="1265060"/>
                    <a:pt x="2791165" y="1280402"/>
                  </a:cubicBezTo>
                  <a:cubicBezTo>
                    <a:pt x="2864317" y="1277354"/>
                    <a:pt x="2937592" y="1276474"/>
                    <a:pt x="3010621" y="1271258"/>
                  </a:cubicBezTo>
                  <a:cubicBezTo>
                    <a:pt x="3029678" y="1269897"/>
                    <a:pt x="3055883" y="1258326"/>
                    <a:pt x="3074629" y="1252970"/>
                  </a:cubicBezTo>
                  <a:cubicBezTo>
                    <a:pt x="3155001" y="1230007"/>
                    <a:pt x="3072864" y="1256606"/>
                    <a:pt x="3138637" y="1234682"/>
                  </a:cubicBezTo>
                  <a:cubicBezTo>
                    <a:pt x="3150145" y="1269205"/>
                    <a:pt x="3162763" y="1293908"/>
                    <a:pt x="3138637" y="1335266"/>
                  </a:cubicBezTo>
                  <a:cubicBezTo>
                    <a:pt x="3128105" y="1353321"/>
                    <a:pt x="3081667" y="1375358"/>
                    <a:pt x="3056341" y="1380986"/>
                  </a:cubicBezTo>
                  <a:cubicBezTo>
                    <a:pt x="3038242" y="1385008"/>
                    <a:pt x="3019576" y="1386108"/>
                    <a:pt x="3001477" y="1390130"/>
                  </a:cubicBezTo>
                  <a:cubicBezTo>
                    <a:pt x="2941433" y="1403473"/>
                    <a:pt x="3012307" y="1398538"/>
                    <a:pt x="2928325" y="1408418"/>
                  </a:cubicBezTo>
                  <a:cubicBezTo>
                    <a:pt x="2891874" y="1412706"/>
                    <a:pt x="2855173" y="1414514"/>
                    <a:pt x="2818597" y="1417562"/>
                  </a:cubicBezTo>
                  <a:lnTo>
                    <a:pt x="2763733" y="1435850"/>
                  </a:lnTo>
                  <a:cubicBezTo>
                    <a:pt x="2736240" y="1445014"/>
                    <a:pt x="2732504" y="1443587"/>
                    <a:pt x="2708869" y="1463282"/>
                  </a:cubicBezTo>
                  <a:cubicBezTo>
                    <a:pt x="2698935" y="1471561"/>
                    <a:pt x="2690581" y="1481570"/>
                    <a:pt x="2681437" y="1490714"/>
                  </a:cubicBezTo>
                  <a:lnTo>
                    <a:pt x="2663149" y="1545578"/>
                  </a:lnTo>
                  <a:lnTo>
                    <a:pt x="2654005" y="1573010"/>
                  </a:lnTo>
                  <a:cubicBezTo>
                    <a:pt x="2657053" y="1600442"/>
                    <a:pt x="2658611" y="1628081"/>
                    <a:pt x="2663149" y="1655306"/>
                  </a:cubicBezTo>
                  <a:cubicBezTo>
                    <a:pt x="2664734" y="1664813"/>
                    <a:pt x="2666272" y="1675212"/>
                    <a:pt x="2672293" y="1682738"/>
                  </a:cubicBezTo>
                  <a:cubicBezTo>
                    <a:pt x="2679158" y="1691320"/>
                    <a:pt x="2690581" y="1694930"/>
                    <a:pt x="2699725" y="1701026"/>
                  </a:cubicBezTo>
                  <a:cubicBezTo>
                    <a:pt x="2705821" y="1710170"/>
                    <a:pt x="2708694" y="1722633"/>
                    <a:pt x="2718013" y="1728458"/>
                  </a:cubicBezTo>
                  <a:cubicBezTo>
                    <a:pt x="2734360" y="1738675"/>
                    <a:pt x="2756837" y="1736053"/>
                    <a:pt x="2772877" y="1746746"/>
                  </a:cubicBezTo>
                  <a:cubicBezTo>
                    <a:pt x="2782021" y="1752842"/>
                    <a:pt x="2790479" y="1760119"/>
                    <a:pt x="2800309" y="1765034"/>
                  </a:cubicBezTo>
                  <a:cubicBezTo>
                    <a:pt x="2808930" y="1769345"/>
                    <a:pt x="2819315" y="1769497"/>
                    <a:pt x="2827741" y="1774178"/>
                  </a:cubicBezTo>
                  <a:cubicBezTo>
                    <a:pt x="2846954" y="1784852"/>
                    <a:pt x="2861753" y="1803803"/>
                    <a:pt x="2882605" y="1810754"/>
                  </a:cubicBezTo>
                  <a:cubicBezTo>
                    <a:pt x="3024149" y="1857935"/>
                    <a:pt x="2877958" y="1803858"/>
                    <a:pt x="2964901" y="1847330"/>
                  </a:cubicBezTo>
                  <a:cubicBezTo>
                    <a:pt x="2979517" y="1854638"/>
                    <a:pt x="3015237" y="1861712"/>
                    <a:pt x="3028909" y="1865618"/>
                  </a:cubicBezTo>
                  <a:cubicBezTo>
                    <a:pt x="3038177" y="1868266"/>
                    <a:pt x="3047720" y="1870451"/>
                    <a:pt x="3056341" y="1874762"/>
                  </a:cubicBezTo>
                  <a:cubicBezTo>
                    <a:pt x="3148173" y="1920678"/>
                    <a:pt x="3008132" y="1863245"/>
                    <a:pt x="3120349" y="1911338"/>
                  </a:cubicBezTo>
                  <a:cubicBezTo>
                    <a:pt x="3129208" y="1915135"/>
                    <a:pt x="3138922" y="1916685"/>
                    <a:pt x="3147781" y="1920482"/>
                  </a:cubicBezTo>
                  <a:cubicBezTo>
                    <a:pt x="3160310" y="1925852"/>
                    <a:pt x="3171701" y="1933708"/>
                    <a:pt x="3184357" y="1938770"/>
                  </a:cubicBezTo>
                  <a:cubicBezTo>
                    <a:pt x="3265969" y="1971415"/>
                    <a:pt x="3213876" y="1940161"/>
                    <a:pt x="3266653" y="1975346"/>
                  </a:cubicBezTo>
                  <a:cubicBezTo>
                    <a:pt x="3272749" y="1984490"/>
                    <a:pt x="3280026" y="1992948"/>
                    <a:pt x="3284941" y="2002778"/>
                  </a:cubicBezTo>
                  <a:cubicBezTo>
                    <a:pt x="3301885" y="2036666"/>
                    <a:pt x="3297807" y="2077124"/>
                    <a:pt x="3284941" y="2112506"/>
                  </a:cubicBezTo>
                  <a:cubicBezTo>
                    <a:pt x="3278626" y="2129872"/>
                    <a:pt x="3232065" y="2137155"/>
                    <a:pt x="3220933" y="2139938"/>
                  </a:cubicBezTo>
                  <a:cubicBezTo>
                    <a:pt x="3208741" y="2136890"/>
                    <a:pt x="3195268" y="2137029"/>
                    <a:pt x="3184357" y="2130794"/>
                  </a:cubicBezTo>
                  <a:cubicBezTo>
                    <a:pt x="3118445" y="2093130"/>
                    <a:pt x="3193782" y="2112626"/>
                    <a:pt x="3129493" y="2085074"/>
                  </a:cubicBezTo>
                  <a:cubicBezTo>
                    <a:pt x="3093712" y="2069739"/>
                    <a:pt x="3074933" y="2082228"/>
                    <a:pt x="3038053" y="2057642"/>
                  </a:cubicBezTo>
                  <a:cubicBezTo>
                    <a:pt x="3019765" y="2045450"/>
                    <a:pt x="3002848" y="2030896"/>
                    <a:pt x="2983189" y="2021066"/>
                  </a:cubicBezTo>
                  <a:cubicBezTo>
                    <a:pt x="2970997" y="2014970"/>
                    <a:pt x="2958302" y="2009791"/>
                    <a:pt x="2946613" y="2002778"/>
                  </a:cubicBezTo>
                  <a:cubicBezTo>
                    <a:pt x="2927766" y="1991470"/>
                    <a:pt x="2912601" y="1973153"/>
                    <a:pt x="2891749" y="1966202"/>
                  </a:cubicBezTo>
                  <a:cubicBezTo>
                    <a:pt x="2882605" y="1963154"/>
                    <a:pt x="2872938" y="1961369"/>
                    <a:pt x="2864317" y="1957058"/>
                  </a:cubicBezTo>
                  <a:cubicBezTo>
                    <a:pt x="2854487" y="1952143"/>
                    <a:pt x="2846715" y="1943685"/>
                    <a:pt x="2836885" y="1938770"/>
                  </a:cubicBezTo>
                  <a:cubicBezTo>
                    <a:pt x="2828264" y="1934459"/>
                    <a:pt x="2818074" y="1933937"/>
                    <a:pt x="2809453" y="1929626"/>
                  </a:cubicBezTo>
                  <a:cubicBezTo>
                    <a:pt x="2799623" y="1924711"/>
                    <a:pt x="2791851" y="1916253"/>
                    <a:pt x="2782021" y="1911338"/>
                  </a:cubicBezTo>
                  <a:cubicBezTo>
                    <a:pt x="2759915" y="1900285"/>
                    <a:pt x="2741451" y="1901839"/>
                    <a:pt x="2718013" y="1893050"/>
                  </a:cubicBezTo>
                  <a:cubicBezTo>
                    <a:pt x="2705250" y="1888264"/>
                    <a:pt x="2694369" y="1879073"/>
                    <a:pt x="2681437" y="1874762"/>
                  </a:cubicBezTo>
                  <a:cubicBezTo>
                    <a:pt x="2657592" y="1866814"/>
                    <a:pt x="2608285" y="1856474"/>
                    <a:pt x="2608285" y="1856474"/>
                  </a:cubicBezTo>
                  <a:cubicBezTo>
                    <a:pt x="2586949" y="1859522"/>
                    <a:pt x="2562460" y="1854047"/>
                    <a:pt x="2544277" y="1865618"/>
                  </a:cubicBezTo>
                  <a:cubicBezTo>
                    <a:pt x="2525734" y="1877418"/>
                    <a:pt x="2514652" y="1899630"/>
                    <a:pt x="2507701" y="1920482"/>
                  </a:cubicBezTo>
                  <a:cubicBezTo>
                    <a:pt x="2483550" y="1992935"/>
                    <a:pt x="2492582" y="1956331"/>
                    <a:pt x="2480269" y="2030210"/>
                  </a:cubicBezTo>
                  <a:cubicBezTo>
                    <a:pt x="2483317" y="2063738"/>
                    <a:pt x="2483562" y="2097640"/>
                    <a:pt x="2489413" y="2130794"/>
                  </a:cubicBezTo>
                  <a:cubicBezTo>
                    <a:pt x="2502281" y="2203711"/>
                    <a:pt x="2502079" y="2165270"/>
                    <a:pt x="2525989" y="2213090"/>
                  </a:cubicBezTo>
                  <a:cubicBezTo>
                    <a:pt x="2552456" y="2266023"/>
                    <a:pt x="2510563" y="2215952"/>
                    <a:pt x="2562565" y="2267954"/>
                  </a:cubicBezTo>
                  <a:cubicBezTo>
                    <a:pt x="2565613" y="2277098"/>
                    <a:pt x="2567398" y="2286765"/>
                    <a:pt x="2571709" y="2295386"/>
                  </a:cubicBezTo>
                  <a:cubicBezTo>
                    <a:pt x="2581984" y="2315937"/>
                    <a:pt x="2600095" y="2335805"/>
                    <a:pt x="2617429" y="2350250"/>
                  </a:cubicBezTo>
                  <a:cubicBezTo>
                    <a:pt x="2625872" y="2357285"/>
                    <a:pt x="2635918" y="2362150"/>
                    <a:pt x="2644861" y="2368538"/>
                  </a:cubicBezTo>
                  <a:cubicBezTo>
                    <a:pt x="2724255" y="2425248"/>
                    <a:pt x="2644220" y="2371159"/>
                    <a:pt x="2708869" y="2414258"/>
                  </a:cubicBezTo>
                  <a:cubicBezTo>
                    <a:pt x="2714965" y="2423402"/>
                    <a:pt x="2718575" y="2434825"/>
                    <a:pt x="2727157" y="2441690"/>
                  </a:cubicBezTo>
                  <a:cubicBezTo>
                    <a:pt x="2734683" y="2447711"/>
                    <a:pt x="2748987" y="2442991"/>
                    <a:pt x="2754589" y="2450834"/>
                  </a:cubicBezTo>
                  <a:cubicBezTo>
                    <a:pt x="2765794" y="2466521"/>
                    <a:pt x="2762184" y="2489658"/>
                    <a:pt x="2772877" y="2505698"/>
                  </a:cubicBezTo>
                  <a:cubicBezTo>
                    <a:pt x="2778973" y="2514842"/>
                    <a:pt x="2786250" y="2523300"/>
                    <a:pt x="2791165" y="2533130"/>
                  </a:cubicBezTo>
                  <a:cubicBezTo>
                    <a:pt x="2829023" y="2608846"/>
                    <a:pt x="2766186" y="2509378"/>
                    <a:pt x="2818597" y="2587994"/>
                  </a:cubicBezTo>
                  <a:cubicBezTo>
                    <a:pt x="2823185" y="2606347"/>
                    <a:pt x="2844512" y="2642858"/>
                    <a:pt x="2800309" y="2642858"/>
                  </a:cubicBezTo>
                  <a:cubicBezTo>
                    <a:pt x="2781032" y="2642858"/>
                    <a:pt x="2763733" y="2630666"/>
                    <a:pt x="2745445" y="2624570"/>
                  </a:cubicBezTo>
                  <a:lnTo>
                    <a:pt x="2718013" y="2615426"/>
                  </a:lnTo>
                  <a:cubicBezTo>
                    <a:pt x="2711917" y="2606282"/>
                    <a:pt x="2707996" y="2595231"/>
                    <a:pt x="2699725" y="2587994"/>
                  </a:cubicBezTo>
                  <a:cubicBezTo>
                    <a:pt x="2683184" y="2573520"/>
                    <a:pt x="2644861" y="2551418"/>
                    <a:pt x="2644861" y="2551418"/>
                  </a:cubicBezTo>
                  <a:cubicBezTo>
                    <a:pt x="2641813" y="2542274"/>
                    <a:pt x="2642533" y="2530802"/>
                    <a:pt x="2635717" y="2523986"/>
                  </a:cubicBezTo>
                  <a:cubicBezTo>
                    <a:pt x="2628901" y="2517170"/>
                    <a:pt x="2616305" y="2520189"/>
                    <a:pt x="2608285" y="2514842"/>
                  </a:cubicBezTo>
                  <a:cubicBezTo>
                    <a:pt x="2597525" y="2507669"/>
                    <a:pt x="2589132" y="2497344"/>
                    <a:pt x="2580853" y="2487410"/>
                  </a:cubicBezTo>
                  <a:cubicBezTo>
                    <a:pt x="2508912" y="2401081"/>
                    <a:pt x="2608408" y="2515026"/>
                    <a:pt x="2553421" y="2432546"/>
                  </a:cubicBezTo>
                  <a:cubicBezTo>
                    <a:pt x="2546248" y="2421786"/>
                    <a:pt x="2535133" y="2414258"/>
                    <a:pt x="2525989" y="2405114"/>
                  </a:cubicBezTo>
                  <a:cubicBezTo>
                    <a:pt x="2503005" y="2336163"/>
                    <a:pt x="2534009" y="2421154"/>
                    <a:pt x="2498557" y="2350250"/>
                  </a:cubicBezTo>
                  <a:cubicBezTo>
                    <a:pt x="2494246" y="2341629"/>
                    <a:pt x="2493724" y="2331439"/>
                    <a:pt x="2489413" y="2322818"/>
                  </a:cubicBezTo>
                  <a:cubicBezTo>
                    <a:pt x="2484498" y="2312988"/>
                    <a:pt x="2475588" y="2305429"/>
                    <a:pt x="2471125" y="2295386"/>
                  </a:cubicBezTo>
                  <a:cubicBezTo>
                    <a:pt x="2463296" y="2277770"/>
                    <a:pt x="2463530" y="2256562"/>
                    <a:pt x="2452837" y="2240522"/>
                  </a:cubicBezTo>
                  <a:cubicBezTo>
                    <a:pt x="2440645" y="2222234"/>
                    <a:pt x="2437113" y="2192609"/>
                    <a:pt x="2416261" y="2185658"/>
                  </a:cubicBezTo>
                  <a:cubicBezTo>
                    <a:pt x="2378403" y="2173039"/>
                    <a:pt x="2396849" y="2181861"/>
                    <a:pt x="2361397" y="2158226"/>
                  </a:cubicBezTo>
                  <a:cubicBezTo>
                    <a:pt x="2340061" y="2161274"/>
                    <a:pt x="2316666" y="2157731"/>
                    <a:pt x="2297389" y="2167370"/>
                  </a:cubicBezTo>
                  <a:cubicBezTo>
                    <a:pt x="2288768" y="2171681"/>
                    <a:pt x="2288245" y="2185163"/>
                    <a:pt x="2288245" y="2194802"/>
                  </a:cubicBezTo>
                  <a:cubicBezTo>
                    <a:pt x="2288245" y="2225434"/>
                    <a:pt x="2292731" y="2255966"/>
                    <a:pt x="2297389" y="2286242"/>
                  </a:cubicBezTo>
                  <a:cubicBezTo>
                    <a:pt x="2298855" y="2295769"/>
                    <a:pt x="2303885" y="2304406"/>
                    <a:pt x="2306533" y="2313674"/>
                  </a:cubicBezTo>
                  <a:cubicBezTo>
                    <a:pt x="2312922" y="2336037"/>
                    <a:pt x="2323100" y="2388816"/>
                    <a:pt x="2333965" y="2405114"/>
                  </a:cubicBezTo>
                  <a:cubicBezTo>
                    <a:pt x="2357600" y="2440566"/>
                    <a:pt x="2348778" y="2422120"/>
                    <a:pt x="2361397" y="2459978"/>
                  </a:cubicBezTo>
                  <a:cubicBezTo>
                    <a:pt x="2358349" y="2475218"/>
                    <a:pt x="2365580" y="2497702"/>
                    <a:pt x="2352253" y="2505698"/>
                  </a:cubicBezTo>
                  <a:cubicBezTo>
                    <a:pt x="2346147" y="2509362"/>
                    <a:pt x="2294528" y="2473311"/>
                    <a:pt x="2288245" y="2469122"/>
                  </a:cubicBezTo>
                  <a:cubicBezTo>
                    <a:pt x="2254897" y="2369078"/>
                    <a:pt x="2308082" y="2520613"/>
                    <a:pt x="2260813" y="2414258"/>
                  </a:cubicBezTo>
                  <a:cubicBezTo>
                    <a:pt x="2252984" y="2396642"/>
                    <a:pt x="2248621" y="2377682"/>
                    <a:pt x="2242525" y="2359394"/>
                  </a:cubicBezTo>
                  <a:lnTo>
                    <a:pt x="2224237" y="2304530"/>
                  </a:lnTo>
                  <a:cubicBezTo>
                    <a:pt x="2216800" y="2282219"/>
                    <a:pt x="2214531" y="2267392"/>
                    <a:pt x="2196805" y="2249666"/>
                  </a:cubicBezTo>
                  <a:cubicBezTo>
                    <a:pt x="2179079" y="2231940"/>
                    <a:pt x="2164252" y="2229671"/>
                    <a:pt x="2141941" y="2222234"/>
                  </a:cubicBezTo>
                  <a:cubicBezTo>
                    <a:pt x="2126701" y="2225282"/>
                    <a:pt x="2109153" y="2222757"/>
                    <a:pt x="2096221" y="2231378"/>
                  </a:cubicBezTo>
                  <a:cubicBezTo>
                    <a:pt x="2088201" y="2236725"/>
                    <a:pt x="2087077" y="2249171"/>
                    <a:pt x="2087077" y="2258810"/>
                  </a:cubicBezTo>
                  <a:cubicBezTo>
                    <a:pt x="2087077" y="2280363"/>
                    <a:pt x="2091994" y="2301684"/>
                    <a:pt x="2096221" y="2322818"/>
                  </a:cubicBezTo>
                  <a:cubicBezTo>
                    <a:pt x="2101582" y="2349623"/>
                    <a:pt x="2112500" y="2360803"/>
                    <a:pt x="2123653" y="2386826"/>
                  </a:cubicBezTo>
                  <a:cubicBezTo>
                    <a:pt x="2127450" y="2395685"/>
                    <a:pt x="2128486" y="2405637"/>
                    <a:pt x="2132797" y="2414258"/>
                  </a:cubicBezTo>
                  <a:cubicBezTo>
                    <a:pt x="2137712" y="2424088"/>
                    <a:pt x="2146170" y="2431860"/>
                    <a:pt x="2151085" y="2441690"/>
                  </a:cubicBezTo>
                  <a:cubicBezTo>
                    <a:pt x="2158393" y="2456306"/>
                    <a:pt x="2165467" y="2492026"/>
                    <a:pt x="2169373" y="2505698"/>
                  </a:cubicBezTo>
                  <a:cubicBezTo>
                    <a:pt x="2176701" y="2531345"/>
                    <a:pt x="2182871" y="2545322"/>
                    <a:pt x="2196805" y="2569706"/>
                  </a:cubicBezTo>
                  <a:cubicBezTo>
                    <a:pt x="2202257" y="2579248"/>
                    <a:pt x="2208997" y="2587994"/>
                    <a:pt x="2215093" y="2597138"/>
                  </a:cubicBezTo>
                  <a:cubicBezTo>
                    <a:pt x="2239282" y="2693892"/>
                    <a:pt x="2206441" y="2579956"/>
                    <a:pt x="2242525" y="2661146"/>
                  </a:cubicBezTo>
                  <a:cubicBezTo>
                    <a:pt x="2250354" y="2678762"/>
                    <a:pt x="2254717" y="2697722"/>
                    <a:pt x="2260813" y="2716010"/>
                  </a:cubicBezTo>
                  <a:cubicBezTo>
                    <a:pt x="2263861" y="2725154"/>
                    <a:pt x="2264610" y="2735422"/>
                    <a:pt x="2269957" y="2743442"/>
                  </a:cubicBezTo>
                  <a:lnTo>
                    <a:pt x="2306533" y="2798306"/>
                  </a:lnTo>
                  <a:cubicBezTo>
                    <a:pt x="2312629" y="2807450"/>
                    <a:pt x="2321346" y="2815312"/>
                    <a:pt x="2324821" y="2825738"/>
                  </a:cubicBezTo>
                  <a:cubicBezTo>
                    <a:pt x="2327869" y="2834882"/>
                    <a:pt x="2329654" y="2844549"/>
                    <a:pt x="2333965" y="2853170"/>
                  </a:cubicBezTo>
                  <a:cubicBezTo>
                    <a:pt x="2338880" y="2863000"/>
                    <a:pt x="2347790" y="2870559"/>
                    <a:pt x="2352253" y="2880602"/>
                  </a:cubicBezTo>
                  <a:cubicBezTo>
                    <a:pt x="2360082" y="2898218"/>
                    <a:pt x="2359848" y="2919426"/>
                    <a:pt x="2370541" y="2935466"/>
                  </a:cubicBezTo>
                  <a:cubicBezTo>
                    <a:pt x="2376637" y="2944610"/>
                    <a:pt x="2384366" y="2952855"/>
                    <a:pt x="2388829" y="2962898"/>
                  </a:cubicBezTo>
                  <a:cubicBezTo>
                    <a:pt x="2396658" y="2980514"/>
                    <a:pt x="2401021" y="2999474"/>
                    <a:pt x="2407117" y="3017762"/>
                  </a:cubicBezTo>
                  <a:lnTo>
                    <a:pt x="2416261" y="3045194"/>
                  </a:lnTo>
                  <a:cubicBezTo>
                    <a:pt x="2413213" y="3054338"/>
                    <a:pt x="2416659" y="3071263"/>
                    <a:pt x="2407117" y="3072626"/>
                  </a:cubicBezTo>
                  <a:cubicBezTo>
                    <a:pt x="2337934" y="3082509"/>
                    <a:pt x="2311564" y="3071255"/>
                    <a:pt x="2260813" y="3054338"/>
                  </a:cubicBezTo>
                  <a:cubicBezTo>
                    <a:pt x="2254717" y="3045194"/>
                    <a:pt x="2246854" y="3037007"/>
                    <a:pt x="2242525" y="3026906"/>
                  </a:cubicBezTo>
                  <a:cubicBezTo>
                    <a:pt x="2228108" y="2993266"/>
                    <a:pt x="2226771" y="2907485"/>
                    <a:pt x="2224237" y="2889746"/>
                  </a:cubicBezTo>
                  <a:cubicBezTo>
                    <a:pt x="2219640" y="2857569"/>
                    <a:pt x="2211292" y="2863857"/>
                    <a:pt x="2196805" y="2834882"/>
                  </a:cubicBezTo>
                  <a:cubicBezTo>
                    <a:pt x="2192494" y="2826261"/>
                    <a:pt x="2191972" y="2816071"/>
                    <a:pt x="2187661" y="2807450"/>
                  </a:cubicBezTo>
                  <a:cubicBezTo>
                    <a:pt x="2174930" y="2781989"/>
                    <a:pt x="2162164" y="2772809"/>
                    <a:pt x="2141941" y="2752586"/>
                  </a:cubicBezTo>
                  <a:cubicBezTo>
                    <a:pt x="2135845" y="2734298"/>
                    <a:pt x="2134346" y="2713762"/>
                    <a:pt x="2123653" y="2697722"/>
                  </a:cubicBezTo>
                  <a:cubicBezTo>
                    <a:pt x="2117557" y="2688578"/>
                    <a:pt x="2109828" y="2680333"/>
                    <a:pt x="2105365" y="2670290"/>
                  </a:cubicBezTo>
                  <a:cubicBezTo>
                    <a:pt x="2097536" y="2652674"/>
                    <a:pt x="2097770" y="2631466"/>
                    <a:pt x="2087077" y="2615426"/>
                  </a:cubicBezTo>
                  <a:cubicBezTo>
                    <a:pt x="2034666" y="2536810"/>
                    <a:pt x="2097503" y="2636278"/>
                    <a:pt x="2059645" y="2560562"/>
                  </a:cubicBezTo>
                  <a:cubicBezTo>
                    <a:pt x="2054730" y="2550732"/>
                    <a:pt x="2045820" y="2543173"/>
                    <a:pt x="2041357" y="2533130"/>
                  </a:cubicBezTo>
                  <a:cubicBezTo>
                    <a:pt x="2033528" y="2515514"/>
                    <a:pt x="2029165" y="2496554"/>
                    <a:pt x="2023069" y="2478266"/>
                  </a:cubicBezTo>
                  <a:cubicBezTo>
                    <a:pt x="2020021" y="2469122"/>
                    <a:pt x="2015815" y="2460285"/>
                    <a:pt x="2013925" y="2450834"/>
                  </a:cubicBezTo>
                  <a:cubicBezTo>
                    <a:pt x="2001000" y="2386211"/>
                    <a:pt x="2009696" y="2419858"/>
                    <a:pt x="1986493" y="2350250"/>
                  </a:cubicBezTo>
                  <a:cubicBezTo>
                    <a:pt x="1983445" y="2341106"/>
                    <a:pt x="1986493" y="2325866"/>
                    <a:pt x="1977349" y="2322818"/>
                  </a:cubicBezTo>
                  <a:cubicBezTo>
                    <a:pt x="1959061" y="2316722"/>
                    <a:pt x="1938525" y="2315223"/>
                    <a:pt x="1922485" y="2304530"/>
                  </a:cubicBezTo>
                  <a:lnTo>
                    <a:pt x="1867621" y="2267954"/>
                  </a:lnTo>
                  <a:cubicBezTo>
                    <a:pt x="1714963" y="2273406"/>
                    <a:pt x="1677377" y="2256995"/>
                    <a:pt x="1575013" y="2286242"/>
                  </a:cubicBezTo>
                  <a:cubicBezTo>
                    <a:pt x="1565745" y="2288890"/>
                    <a:pt x="1556725" y="2292338"/>
                    <a:pt x="1547581" y="2295386"/>
                  </a:cubicBezTo>
                  <a:cubicBezTo>
                    <a:pt x="1526137" y="2359719"/>
                    <a:pt x="1554047" y="2280299"/>
                    <a:pt x="1520149" y="2359394"/>
                  </a:cubicBezTo>
                  <a:cubicBezTo>
                    <a:pt x="1516352" y="2368253"/>
                    <a:pt x="1515316" y="2378205"/>
                    <a:pt x="1511005" y="2386826"/>
                  </a:cubicBezTo>
                  <a:cubicBezTo>
                    <a:pt x="1506090" y="2396656"/>
                    <a:pt x="1497180" y="2404215"/>
                    <a:pt x="1492717" y="2414258"/>
                  </a:cubicBezTo>
                  <a:cubicBezTo>
                    <a:pt x="1484888" y="2431874"/>
                    <a:pt x="1480525" y="2450834"/>
                    <a:pt x="1474429" y="2469122"/>
                  </a:cubicBezTo>
                  <a:cubicBezTo>
                    <a:pt x="1471381" y="2478266"/>
                    <a:pt x="1469596" y="2487933"/>
                    <a:pt x="1465285" y="2496554"/>
                  </a:cubicBezTo>
                  <a:cubicBezTo>
                    <a:pt x="1459189" y="2508746"/>
                    <a:pt x="1453760" y="2521295"/>
                    <a:pt x="1446997" y="2533130"/>
                  </a:cubicBezTo>
                  <a:cubicBezTo>
                    <a:pt x="1441545" y="2542672"/>
                    <a:pt x="1433172" y="2550519"/>
                    <a:pt x="1428709" y="2560562"/>
                  </a:cubicBezTo>
                  <a:cubicBezTo>
                    <a:pt x="1420880" y="2578178"/>
                    <a:pt x="1416517" y="2597138"/>
                    <a:pt x="1410421" y="2615426"/>
                  </a:cubicBezTo>
                  <a:lnTo>
                    <a:pt x="1382989" y="2697722"/>
                  </a:lnTo>
                  <a:cubicBezTo>
                    <a:pt x="1379941" y="2706866"/>
                    <a:pt x="1378156" y="2716533"/>
                    <a:pt x="1373845" y="2725154"/>
                  </a:cubicBezTo>
                  <a:cubicBezTo>
                    <a:pt x="1367749" y="2737346"/>
                    <a:pt x="1360927" y="2749201"/>
                    <a:pt x="1355557" y="2761730"/>
                  </a:cubicBezTo>
                  <a:cubicBezTo>
                    <a:pt x="1351760" y="2770589"/>
                    <a:pt x="1351094" y="2780736"/>
                    <a:pt x="1346413" y="2789162"/>
                  </a:cubicBezTo>
                  <a:cubicBezTo>
                    <a:pt x="1335739" y="2808375"/>
                    <a:pt x="1322029" y="2825738"/>
                    <a:pt x="1309837" y="2844026"/>
                  </a:cubicBezTo>
                  <a:cubicBezTo>
                    <a:pt x="1298454" y="2861100"/>
                    <a:pt x="1282754" y="2888536"/>
                    <a:pt x="1264117" y="2898890"/>
                  </a:cubicBezTo>
                  <a:cubicBezTo>
                    <a:pt x="1247266" y="2908252"/>
                    <a:pt x="1209253" y="2917178"/>
                    <a:pt x="1209253" y="2917178"/>
                  </a:cubicBezTo>
                  <a:cubicBezTo>
                    <a:pt x="1200109" y="2914130"/>
                    <a:pt x="1186502" y="2916460"/>
                    <a:pt x="1181821" y="2908034"/>
                  </a:cubicBezTo>
                  <a:cubicBezTo>
                    <a:pt x="1169615" y="2886063"/>
                    <a:pt x="1163533" y="2834882"/>
                    <a:pt x="1163533" y="2834882"/>
                  </a:cubicBezTo>
                  <a:cubicBezTo>
                    <a:pt x="1166581" y="2810498"/>
                    <a:pt x="1167528" y="2785758"/>
                    <a:pt x="1172677" y="2761730"/>
                  </a:cubicBezTo>
                  <a:cubicBezTo>
                    <a:pt x="1195208" y="2656586"/>
                    <a:pt x="1179834" y="2745626"/>
                    <a:pt x="1209253" y="2679434"/>
                  </a:cubicBezTo>
                  <a:cubicBezTo>
                    <a:pt x="1217082" y="2661818"/>
                    <a:pt x="1216848" y="2640610"/>
                    <a:pt x="1227541" y="2624570"/>
                  </a:cubicBezTo>
                  <a:cubicBezTo>
                    <a:pt x="1233637" y="2615426"/>
                    <a:pt x="1241366" y="2607181"/>
                    <a:pt x="1245829" y="2597138"/>
                  </a:cubicBezTo>
                  <a:cubicBezTo>
                    <a:pt x="1253658" y="2579522"/>
                    <a:pt x="1258021" y="2560562"/>
                    <a:pt x="1264117" y="2542274"/>
                  </a:cubicBezTo>
                  <a:lnTo>
                    <a:pt x="1282405" y="2487410"/>
                  </a:lnTo>
                  <a:cubicBezTo>
                    <a:pt x="1285453" y="2478266"/>
                    <a:pt x="1286202" y="2467998"/>
                    <a:pt x="1291549" y="2459978"/>
                  </a:cubicBezTo>
                  <a:lnTo>
                    <a:pt x="1309837" y="2432546"/>
                  </a:lnTo>
                  <a:cubicBezTo>
                    <a:pt x="1323656" y="2377268"/>
                    <a:pt x="1315007" y="2407892"/>
                    <a:pt x="1337269" y="2341106"/>
                  </a:cubicBezTo>
                  <a:lnTo>
                    <a:pt x="1346413" y="2313674"/>
                  </a:lnTo>
                  <a:cubicBezTo>
                    <a:pt x="1343365" y="2274050"/>
                    <a:pt x="1347509" y="2233201"/>
                    <a:pt x="1337269" y="2194802"/>
                  </a:cubicBezTo>
                  <a:cubicBezTo>
                    <a:pt x="1334437" y="2184183"/>
                    <a:pt x="1319880" y="2180977"/>
                    <a:pt x="1309837" y="2176514"/>
                  </a:cubicBezTo>
                  <a:cubicBezTo>
                    <a:pt x="1292221" y="2168685"/>
                    <a:pt x="1254973" y="2158226"/>
                    <a:pt x="1254973" y="2158226"/>
                  </a:cubicBezTo>
                  <a:cubicBezTo>
                    <a:pt x="1245829" y="2161274"/>
                    <a:pt x="1234357" y="2160554"/>
                    <a:pt x="1227541" y="2167370"/>
                  </a:cubicBezTo>
                  <a:cubicBezTo>
                    <a:pt x="1211999" y="2182912"/>
                    <a:pt x="1211817" y="2215283"/>
                    <a:pt x="1190965" y="2222234"/>
                  </a:cubicBezTo>
                  <a:cubicBezTo>
                    <a:pt x="1122014" y="2245218"/>
                    <a:pt x="1207005" y="2214214"/>
                    <a:pt x="1136101" y="2249666"/>
                  </a:cubicBezTo>
                  <a:cubicBezTo>
                    <a:pt x="1127480" y="2253977"/>
                    <a:pt x="1117813" y="2255762"/>
                    <a:pt x="1108669" y="2258810"/>
                  </a:cubicBezTo>
                  <a:cubicBezTo>
                    <a:pt x="1099525" y="2255762"/>
                    <a:pt x="1083328" y="2259075"/>
                    <a:pt x="1081237" y="2249666"/>
                  </a:cubicBezTo>
                  <a:cubicBezTo>
                    <a:pt x="1064356" y="2173702"/>
                    <a:pt x="1088998" y="2193341"/>
                    <a:pt x="1108669" y="2149082"/>
                  </a:cubicBezTo>
                  <a:cubicBezTo>
                    <a:pt x="1116498" y="2131466"/>
                    <a:pt x="1120861" y="2112506"/>
                    <a:pt x="1126957" y="2094218"/>
                  </a:cubicBezTo>
                  <a:lnTo>
                    <a:pt x="1136101" y="2066786"/>
                  </a:lnTo>
                  <a:cubicBezTo>
                    <a:pt x="1133118" y="2054852"/>
                    <a:pt x="1126210" y="2009794"/>
                    <a:pt x="1108669" y="2002778"/>
                  </a:cubicBezTo>
                  <a:cubicBezTo>
                    <a:pt x="1099720" y="1999198"/>
                    <a:pt x="1090381" y="2008874"/>
                    <a:pt x="1081237" y="2011922"/>
                  </a:cubicBezTo>
                  <a:cubicBezTo>
                    <a:pt x="1078715" y="2015706"/>
                    <a:pt x="1050231" y="2066050"/>
                    <a:pt x="1035517" y="2057642"/>
                  </a:cubicBezTo>
                  <a:cubicBezTo>
                    <a:pt x="1016434" y="2046737"/>
                    <a:pt x="998941" y="2002778"/>
                    <a:pt x="998941" y="2002778"/>
                  </a:cubicBezTo>
                  <a:cubicBezTo>
                    <a:pt x="1001989" y="1969250"/>
                    <a:pt x="1008085" y="1935860"/>
                    <a:pt x="1008085" y="1902194"/>
                  </a:cubicBezTo>
                  <a:cubicBezTo>
                    <a:pt x="1008085" y="1892555"/>
                    <a:pt x="1008350" y="1876853"/>
                    <a:pt x="998941" y="1874762"/>
                  </a:cubicBezTo>
                  <a:cubicBezTo>
                    <a:pt x="974952" y="1869431"/>
                    <a:pt x="950173" y="1880858"/>
                    <a:pt x="925789" y="1883906"/>
                  </a:cubicBezTo>
                  <a:cubicBezTo>
                    <a:pt x="877505" y="1900001"/>
                    <a:pt x="906377" y="1887703"/>
                    <a:pt x="843493" y="1929626"/>
                  </a:cubicBezTo>
                  <a:cubicBezTo>
                    <a:pt x="834349" y="1935722"/>
                    <a:pt x="823832" y="1940143"/>
                    <a:pt x="816061" y="1947914"/>
                  </a:cubicBezTo>
                  <a:cubicBezTo>
                    <a:pt x="797773" y="1966202"/>
                    <a:pt x="781888" y="1987260"/>
                    <a:pt x="761197" y="2002778"/>
                  </a:cubicBezTo>
                  <a:cubicBezTo>
                    <a:pt x="749005" y="2011922"/>
                    <a:pt x="735397" y="2019434"/>
                    <a:pt x="724621" y="2030210"/>
                  </a:cubicBezTo>
                  <a:cubicBezTo>
                    <a:pt x="663661" y="2091170"/>
                    <a:pt x="752053" y="2027162"/>
                    <a:pt x="678901" y="2075930"/>
                  </a:cubicBezTo>
                  <a:cubicBezTo>
                    <a:pt x="672805" y="2085074"/>
                    <a:pt x="668384" y="2095591"/>
                    <a:pt x="660613" y="2103362"/>
                  </a:cubicBezTo>
                  <a:cubicBezTo>
                    <a:pt x="645007" y="2118968"/>
                    <a:pt x="626201" y="2125216"/>
                    <a:pt x="605749" y="2130794"/>
                  </a:cubicBezTo>
                  <a:cubicBezTo>
                    <a:pt x="581500" y="2137407"/>
                    <a:pt x="532597" y="2149082"/>
                    <a:pt x="532597" y="2149082"/>
                  </a:cubicBezTo>
                  <a:cubicBezTo>
                    <a:pt x="428965" y="2146034"/>
                    <a:pt x="325227" y="2145534"/>
                    <a:pt x="221701" y="2139938"/>
                  </a:cubicBezTo>
                  <a:cubicBezTo>
                    <a:pt x="212076" y="2139418"/>
                    <a:pt x="202890" y="2135105"/>
                    <a:pt x="194269" y="2130794"/>
                  </a:cubicBezTo>
                  <a:cubicBezTo>
                    <a:pt x="175057" y="2121188"/>
                    <a:pt x="152274" y="2101620"/>
                    <a:pt x="139405" y="2085074"/>
                  </a:cubicBezTo>
                  <a:cubicBezTo>
                    <a:pt x="58678" y="1981282"/>
                    <a:pt x="126797" y="2069001"/>
                    <a:pt x="93685" y="2002778"/>
                  </a:cubicBezTo>
                  <a:cubicBezTo>
                    <a:pt x="88770" y="1992948"/>
                    <a:pt x="79860" y="1985389"/>
                    <a:pt x="75397" y="1975346"/>
                  </a:cubicBezTo>
                  <a:cubicBezTo>
                    <a:pt x="67568" y="1957730"/>
                    <a:pt x="63205" y="1938770"/>
                    <a:pt x="57109" y="1920482"/>
                  </a:cubicBezTo>
                  <a:cubicBezTo>
                    <a:pt x="54061" y="1911338"/>
                    <a:pt x="50303" y="1902401"/>
                    <a:pt x="47965" y="1893050"/>
                  </a:cubicBezTo>
                  <a:cubicBezTo>
                    <a:pt x="44917" y="1880858"/>
                    <a:pt x="41547" y="1868742"/>
                    <a:pt x="38821" y="1856474"/>
                  </a:cubicBezTo>
                  <a:cubicBezTo>
                    <a:pt x="35450" y="1841302"/>
                    <a:pt x="33446" y="1825832"/>
                    <a:pt x="29677" y="1810754"/>
                  </a:cubicBezTo>
                  <a:cubicBezTo>
                    <a:pt x="27339" y="1801403"/>
                    <a:pt x="23581" y="1792466"/>
                    <a:pt x="20533" y="1783322"/>
                  </a:cubicBezTo>
                  <a:cubicBezTo>
                    <a:pt x="17485" y="1758938"/>
                    <a:pt x="15429" y="1734409"/>
                    <a:pt x="11389" y="1710170"/>
                  </a:cubicBezTo>
                  <a:cubicBezTo>
                    <a:pt x="2599" y="1657430"/>
                    <a:pt x="-9104" y="1677897"/>
                    <a:pt x="11389" y="1609586"/>
                  </a:cubicBezTo>
                  <a:cubicBezTo>
                    <a:pt x="14547" y="1599060"/>
                    <a:pt x="23581" y="1591298"/>
                    <a:pt x="29677" y="1582154"/>
                  </a:cubicBezTo>
                  <a:cubicBezTo>
                    <a:pt x="35773" y="1591298"/>
                    <a:pt x="43502" y="1599543"/>
                    <a:pt x="47965" y="1609586"/>
                  </a:cubicBezTo>
                  <a:cubicBezTo>
                    <a:pt x="55794" y="1627202"/>
                    <a:pt x="60157" y="1646162"/>
                    <a:pt x="66253" y="1664450"/>
                  </a:cubicBezTo>
                  <a:cubicBezTo>
                    <a:pt x="79371" y="1703804"/>
                    <a:pt x="73059" y="1682531"/>
                    <a:pt x="84541" y="1728458"/>
                  </a:cubicBezTo>
                  <a:cubicBezTo>
                    <a:pt x="87589" y="1755890"/>
                    <a:pt x="89147" y="1783529"/>
                    <a:pt x="93685" y="1810754"/>
                  </a:cubicBezTo>
                  <a:cubicBezTo>
                    <a:pt x="95270" y="1820261"/>
                    <a:pt x="100491" y="1828835"/>
                    <a:pt x="102829" y="1838186"/>
                  </a:cubicBezTo>
                  <a:cubicBezTo>
                    <a:pt x="106598" y="1853264"/>
                    <a:pt x="107884" y="1868912"/>
                    <a:pt x="111973" y="1883906"/>
                  </a:cubicBezTo>
                  <a:cubicBezTo>
                    <a:pt x="116262" y="1899631"/>
                    <a:pt x="129530" y="1950987"/>
                    <a:pt x="148549" y="1966202"/>
                  </a:cubicBezTo>
                  <a:cubicBezTo>
                    <a:pt x="156075" y="1972223"/>
                    <a:pt x="167360" y="1971035"/>
                    <a:pt x="175981" y="1975346"/>
                  </a:cubicBezTo>
                  <a:cubicBezTo>
                    <a:pt x="185811" y="1980261"/>
                    <a:pt x="193370" y="1989171"/>
                    <a:pt x="203413" y="1993634"/>
                  </a:cubicBezTo>
                  <a:cubicBezTo>
                    <a:pt x="221029" y="2001463"/>
                    <a:pt x="239575" y="2007247"/>
                    <a:pt x="258277" y="2011922"/>
                  </a:cubicBezTo>
                  <a:cubicBezTo>
                    <a:pt x="270469" y="2014970"/>
                    <a:pt x="282530" y="2018601"/>
                    <a:pt x="294853" y="2021066"/>
                  </a:cubicBezTo>
                  <a:cubicBezTo>
                    <a:pt x="326571" y="2027410"/>
                    <a:pt x="382983" y="2034962"/>
                    <a:pt x="413725" y="2039354"/>
                  </a:cubicBezTo>
                  <a:cubicBezTo>
                    <a:pt x="479015" y="2061117"/>
                    <a:pt x="452549" y="2046949"/>
                    <a:pt x="496021" y="2075930"/>
                  </a:cubicBezTo>
                  <a:lnTo>
                    <a:pt x="541741" y="2066786"/>
                  </a:lnTo>
                  <a:cubicBezTo>
                    <a:pt x="559982" y="2063469"/>
                    <a:pt x="578425" y="2061278"/>
                    <a:pt x="596605" y="2057642"/>
                  </a:cubicBezTo>
                  <a:cubicBezTo>
                    <a:pt x="608928" y="2055177"/>
                    <a:pt x="620989" y="2051546"/>
                    <a:pt x="633181" y="2048498"/>
                  </a:cubicBezTo>
                  <a:cubicBezTo>
                    <a:pt x="706333" y="1999730"/>
                    <a:pt x="617941" y="2063738"/>
                    <a:pt x="678901" y="2002778"/>
                  </a:cubicBezTo>
                  <a:cubicBezTo>
                    <a:pt x="686672" y="1995007"/>
                    <a:pt x="697189" y="1990586"/>
                    <a:pt x="706333" y="1984490"/>
                  </a:cubicBezTo>
                  <a:cubicBezTo>
                    <a:pt x="712429" y="1975346"/>
                    <a:pt x="719706" y="1966888"/>
                    <a:pt x="724621" y="1957058"/>
                  </a:cubicBezTo>
                  <a:cubicBezTo>
                    <a:pt x="728932" y="1948437"/>
                    <a:pt x="726949" y="1936442"/>
                    <a:pt x="733765" y="1929626"/>
                  </a:cubicBezTo>
                  <a:cubicBezTo>
                    <a:pt x="740581" y="1922810"/>
                    <a:pt x="752053" y="1923530"/>
                    <a:pt x="761197" y="1920482"/>
                  </a:cubicBezTo>
                  <a:cubicBezTo>
                    <a:pt x="803120" y="1857598"/>
                    <a:pt x="790822" y="1886470"/>
                    <a:pt x="806917" y="1838186"/>
                  </a:cubicBezTo>
                  <a:cubicBezTo>
                    <a:pt x="803869" y="1813802"/>
                    <a:pt x="800345" y="1789473"/>
                    <a:pt x="797773" y="1765034"/>
                  </a:cubicBezTo>
                  <a:cubicBezTo>
                    <a:pt x="794249" y="1731553"/>
                    <a:pt x="793390" y="1697778"/>
                    <a:pt x="788629" y="1664450"/>
                  </a:cubicBezTo>
                  <a:cubicBezTo>
                    <a:pt x="787266" y="1654908"/>
                    <a:pt x="784832" y="1645038"/>
                    <a:pt x="779485" y="1637018"/>
                  </a:cubicBezTo>
                  <a:cubicBezTo>
                    <a:pt x="772312" y="1626258"/>
                    <a:pt x="760332" y="1619520"/>
                    <a:pt x="752053" y="1609586"/>
                  </a:cubicBezTo>
                  <a:cubicBezTo>
                    <a:pt x="745018" y="1601143"/>
                    <a:pt x="741066" y="1590368"/>
                    <a:pt x="733765" y="1582154"/>
                  </a:cubicBezTo>
                  <a:cubicBezTo>
                    <a:pt x="688212" y="1530907"/>
                    <a:pt x="693162" y="1536797"/>
                    <a:pt x="651469" y="1509002"/>
                  </a:cubicBezTo>
                  <a:cubicBezTo>
                    <a:pt x="645373" y="1499858"/>
                    <a:pt x="641763" y="1488435"/>
                    <a:pt x="633181" y="1481570"/>
                  </a:cubicBezTo>
                  <a:cubicBezTo>
                    <a:pt x="625655" y="1475549"/>
                    <a:pt x="613769" y="1477773"/>
                    <a:pt x="605749" y="1472426"/>
                  </a:cubicBezTo>
                  <a:cubicBezTo>
                    <a:pt x="594989" y="1465253"/>
                    <a:pt x="587461" y="1454138"/>
                    <a:pt x="578317" y="1444994"/>
                  </a:cubicBezTo>
                  <a:cubicBezTo>
                    <a:pt x="553933" y="1371842"/>
                    <a:pt x="590509" y="1457186"/>
                    <a:pt x="541741" y="1408418"/>
                  </a:cubicBezTo>
                  <a:cubicBezTo>
                    <a:pt x="526199" y="1392876"/>
                    <a:pt x="520707" y="1369096"/>
                    <a:pt x="505165" y="1353554"/>
                  </a:cubicBezTo>
                  <a:cubicBezTo>
                    <a:pt x="496021" y="1344410"/>
                    <a:pt x="485672" y="1336330"/>
                    <a:pt x="477733" y="1326122"/>
                  </a:cubicBezTo>
                  <a:cubicBezTo>
                    <a:pt x="464239" y="1308772"/>
                    <a:pt x="453349" y="1289546"/>
                    <a:pt x="441157" y="1271258"/>
                  </a:cubicBezTo>
                  <a:lnTo>
                    <a:pt x="422869" y="1243826"/>
                  </a:lnTo>
                  <a:lnTo>
                    <a:pt x="386293" y="1188962"/>
                  </a:lnTo>
                  <a:cubicBezTo>
                    <a:pt x="380197" y="1179818"/>
                    <a:pt x="371480" y="1171956"/>
                    <a:pt x="368005" y="1161530"/>
                  </a:cubicBezTo>
                  <a:lnTo>
                    <a:pt x="358861" y="1134098"/>
                  </a:lnTo>
                  <a:cubicBezTo>
                    <a:pt x="361909" y="1100570"/>
                    <a:pt x="352949" y="1063626"/>
                    <a:pt x="368005" y="1033514"/>
                  </a:cubicBezTo>
                  <a:cubicBezTo>
                    <a:pt x="373625" y="1022274"/>
                    <a:pt x="394768" y="1034807"/>
                    <a:pt x="404581" y="1042658"/>
                  </a:cubicBezTo>
                  <a:cubicBezTo>
                    <a:pt x="412107" y="1048679"/>
                    <a:pt x="411077" y="1060822"/>
                    <a:pt x="413725" y="1070090"/>
                  </a:cubicBezTo>
                  <a:cubicBezTo>
                    <a:pt x="441364" y="1166826"/>
                    <a:pt x="397697" y="1031150"/>
                    <a:pt x="441157" y="1161530"/>
                  </a:cubicBezTo>
                  <a:cubicBezTo>
                    <a:pt x="444205" y="1170674"/>
                    <a:pt x="444954" y="1180942"/>
                    <a:pt x="450301" y="1188962"/>
                  </a:cubicBezTo>
                  <a:cubicBezTo>
                    <a:pt x="456397" y="1198106"/>
                    <a:pt x="463674" y="1206564"/>
                    <a:pt x="468589" y="1216394"/>
                  </a:cubicBezTo>
                  <a:cubicBezTo>
                    <a:pt x="472900" y="1225015"/>
                    <a:pt x="473422" y="1235205"/>
                    <a:pt x="477733" y="1243826"/>
                  </a:cubicBezTo>
                  <a:cubicBezTo>
                    <a:pt x="482648" y="1253656"/>
                    <a:pt x="491106" y="1261428"/>
                    <a:pt x="496021" y="1271258"/>
                  </a:cubicBezTo>
                  <a:cubicBezTo>
                    <a:pt x="510895" y="1301006"/>
                    <a:pt x="497248" y="1299917"/>
                    <a:pt x="523453" y="1326122"/>
                  </a:cubicBezTo>
                  <a:cubicBezTo>
                    <a:pt x="531224" y="1333893"/>
                    <a:pt x="542442" y="1337375"/>
                    <a:pt x="550885" y="1344410"/>
                  </a:cubicBezTo>
                  <a:cubicBezTo>
                    <a:pt x="636833" y="1416033"/>
                    <a:pt x="494516" y="1315975"/>
                    <a:pt x="633181" y="1408418"/>
                  </a:cubicBezTo>
                  <a:lnTo>
                    <a:pt x="660613" y="1426706"/>
                  </a:lnTo>
                  <a:cubicBezTo>
                    <a:pt x="669757" y="1432802"/>
                    <a:pt x="677619" y="1441519"/>
                    <a:pt x="688045" y="1444994"/>
                  </a:cubicBezTo>
                  <a:cubicBezTo>
                    <a:pt x="725903" y="1457613"/>
                    <a:pt x="707457" y="1448791"/>
                    <a:pt x="742909" y="1472426"/>
                  </a:cubicBezTo>
                  <a:cubicBezTo>
                    <a:pt x="758149" y="1469378"/>
                    <a:pt x="775135" y="1470993"/>
                    <a:pt x="788629" y="1463282"/>
                  </a:cubicBezTo>
                  <a:cubicBezTo>
                    <a:pt x="798171" y="1457830"/>
                    <a:pt x="802002" y="1445680"/>
                    <a:pt x="806917" y="1435850"/>
                  </a:cubicBezTo>
                  <a:cubicBezTo>
                    <a:pt x="813476" y="1422732"/>
                    <a:pt x="822275" y="1383561"/>
                    <a:pt x="825205" y="1371842"/>
                  </a:cubicBezTo>
                  <a:cubicBezTo>
                    <a:pt x="822157" y="1359650"/>
                    <a:pt x="823032" y="1345723"/>
                    <a:pt x="816061" y="1335266"/>
                  </a:cubicBezTo>
                  <a:cubicBezTo>
                    <a:pt x="809599" y="1325573"/>
                    <a:pt x="758381" y="1301854"/>
                    <a:pt x="752053" y="1298690"/>
                  </a:cubicBezTo>
                  <a:cubicBezTo>
                    <a:pt x="745957" y="1289546"/>
                    <a:pt x="738228" y="1281301"/>
                    <a:pt x="733765" y="1271258"/>
                  </a:cubicBezTo>
                  <a:cubicBezTo>
                    <a:pt x="714444" y="1227786"/>
                    <a:pt x="714001" y="1207536"/>
                    <a:pt x="706333" y="1161530"/>
                  </a:cubicBezTo>
                  <a:cubicBezTo>
                    <a:pt x="709381" y="1149338"/>
                    <a:pt x="703285" y="1128002"/>
                    <a:pt x="715477" y="1124954"/>
                  </a:cubicBezTo>
                  <a:cubicBezTo>
                    <a:pt x="739235" y="1119015"/>
                    <a:pt x="746638" y="1170072"/>
                    <a:pt x="752053" y="1179818"/>
                  </a:cubicBezTo>
                  <a:cubicBezTo>
                    <a:pt x="762727" y="1199031"/>
                    <a:pt x="770341" y="1222490"/>
                    <a:pt x="788629" y="1234682"/>
                  </a:cubicBezTo>
                  <a:cubicBezTo>
                    <a:pt x="851513" y="1276605"/>
                    <a:pt x="822641" y="1264307"/>
                    <a:pt x="870925" y="1280402"/>
                  </a:cubicBezTo>
                  <a:cubicBezTo>
                    <a:pt x="880069" y="1277354"/>
                    <a:pt x="892755" y="1279101"/>
                    <a:pt x="898357" y="1271258"/>
                  </a:cubicBezTo>
                  <a:cubicBezTo>
                    <a:pt x="909562" y="1255571"/>
                    <a:pt x="916645" y="1216394"/>
                    <a:pt x="916645" y="1216394"/>
                  </a:cubicBezTo>
                  <a:cubicBezTo>
                    <a:pt x="913597" y="1207250"/>
                    <a:pt x="913522" y="1196488"/>
                    <a:pt x="907501" y="1188962"/>
                  </a:cubicBezTo>
                  <a:cubicBezTo>
                    <a:pt x="874997" y="1148332"/>
                    <a:pt x="901405" y="1205726"/>
                    <a:pt x="898357" y="1179818"/>
                  </a:cubicBezTo>
                  <a:close/>
                </a:path>
              </a:pathLst>
            </a:cu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涙形 33">
              <a:extLst>
                <a:ext uri="{FF2B5EF4-FFF2-40B4-BE49-F238E27FC236}">
                  <a16:creationId xmlns:a16="http://schemas.microsoft.com/office/drawing/2014/main" id="{3C265890-8A7F-D959-AE41-91C2FAB25487}"/>
                </a:ext>
              </a:extLst>
            </p:cNvPr>
            <p:cNvSpPr/>
            <p:nvPr/>
          </p:nvSpPr>
          <p:spPr>
            <a:xfrm>
              <a:off x="2267744" y="2410876"/>
              <a:ext cx="421172" cy="360040"/>
            </a:xfrm>
            <a:prstGeom prst="teardrop">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E8473863-F2AB-84E5-F56F-A5076B98222B}"/>
              </a:ext>
            </a:extLst>
          </p:cNvPr>
          <p:cNvSpPr txBox="1"/>
          <p:nvPr/>
        </p:nvSpPr>
        <p:spPr>
          <a:xfrm>
            <a:off x="2992151" y="1765325"/>
            <a:ext cx="450764" cy="369332"/>
          </a:xfrm>
          <a:prstGeom prst="rect">
            <a:avLst/>
          </a:prstGeom>
          <a:noFill/>
        </p:spPr>
        <p:txBody>
          <a:bodyPr wrap="none" rtlCol="0">
            <a:spAutoFit/>
          </a:bodyPr>
          <a:lstStyle/>
          <a:p>
            <a:r>
              <a:rPr kumimoji="1" lang="en-US" altLang="ja-JP" dirty="0"/>
              <a:t>DC</a:t>
            </a:r>
            <a:endParaRPr kumimoji="1" lang="ja-JP" altLang="en-US" dirty="0"/>
          </a:p>
        </p:txBody>
      </p:sp>
      <p:sp>
        <p:nvSpPr>
          <p:cNvPr id="36" name="テキスト ボックス 35">
            <a:extLst>
              <a:ext uri="{FF2B5EF4-FFF2-40B4-BE49-F238E27FC236}">
                <a16:creationId xmlns:a16="http://schemas.microsoft.com/office/drawing/2014/main" id="{22599E66-2F26-CFD3-00C6-6E1C5D9C9091}"/>
              </a:ext>
            </a:extLst>
          </p:cNvPr>
          <p:cNvSpPr txBox="1"/>
          <p:nvPr/>
        </p:nvSpPr>
        <p:spPr>
          <a:xfrm>
            <a:off x="7546782" y="1784316"/>
            <a:ext cx="450764" cy="369332"/>
          </a:xfrm>
          <a:prstGeom prst="rect">
            <a:avLst/>
          </a:prstGeom>
          <a:noFill/>
        </p:spPr>
        <p:txBody>
          <a:bodyPr wrap="none" rtlCol="0">
            <a:spAutoFit/>
          </a:bodyPr>
          <a:lstStyle/>
          <a:p>
            <a:r>
              <a:rPr kumimoji="1" lang="en-US" altLang="ja-JP" dirty="0"/>
              <a:t>DC</a:t>
            </a:r>
            <a:endParaRPr kumimoji="1" lang="ja-JP" altLang="en-US" dirty="0"/>
          </a:p>
        </p:txBody>
      </p:sp>
    </p:spTree>
    <p:extLst>
      <p:ext uri="{BB962C8B-B14F-4D97-AF65-F5344CB8AC3E}">
        <p14:creationId xmlns:p14="http://schemas.microsoft.com/office/powerpoint/2010/main" val="10244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FE620ED0-AAE8-50F1-35BA-6E06FC7A3FA6}"/>
              </a:ext>
            </a:extLst>
          </p:cNvPr>
          <p:cNvPicPr>
            <a:picLocks noChangeAspect="1"/>
          </p:cNvPicPr>
          <p:nvPr/>
        </p:nvPicPr>
        <p:blipFill>
          <a:blip r:embed="rId3"/>
          <a:stretch>
            <a:fillRect/>
          </a:stretch>
        </p:blipFill>
        <p:spPr>
          <a:xfrm>
            <a:off x="4563556" y="578636"/>
            <a:ext cx="1870710" cy="1781910"/>
          </a:xfrm>
          <a:prstGeom prst="rect">
            <a:avLst/>
          </a:prstGeom>
        </p:spPr>
      </p:pic>
      <p:pic>
        <p:nvPicPr>
          <p:cNvPr id="19" name="図 18">
            <a:extLst>
              <a:ext uri="{FF2B5EF4-FFF2-40B4-BE49-F238E27FC236}">
                <a16:creationId xmlns:a16="http://schemas.microsoft.com/office/drawing/2014/main" id="{45A6F535-0EAA-D517-AD5E-706A18815E70}"/>
              </a:ext>
            </a:extLst>
          </p:cNvPr>
          <p:cNvPicPr>
            <a:picLocks noChangeAspect="1"/>
          </p:cNvPicPr>
          <p:nvPr/>
        </p:nvPicPr>
        <p:blipFill>
          <a:blip r:embed="rId4"/>
          <a:stretch>
            <a:fillRect/>
          </a:stretch>
        </p:blipFill>
        <p:spPr>
          <a:xfrm>
            <a:off x="438439" y="608519"/>
            <a:ext cx="1888641" cy="1798990"/>
          </a:xfrm>
          <a:prstGeom prst="rect">
            <a:avLst/>
          </a:prstGeom>
        </p:spPr>
      </p:pic>
      <p:pic>
        <p:nvPicPr>
          <p:cNvPr id="21" name="図 20">
            <a:extLst>
              <a:ext uri="{FF2B5EF4-FFF2-40B4-BE49-F238E27FC236}">
                <a16:creationId xmlns:a16="http://schemas.microsoft.com/office/drawing/2014/main" id="{04AE42AA-804E-C609-5E8B-52FEDA586634}"/>
              </a:ext>
            </a:extLst>
          </p:cNvPr>
          <p:cNvPicPr>
            <a:picLocks noChangeAspect="1"/>
          </p:cNvPicPr>
          <p:nvPr/>
        </p:nvPicPr>
        <p:blipFill>
          <a:blip r:embed="rId5"/>
          <a:stretch>
            <a:fillRect/>
          </a:stretch>
        </p:blipFill>
        <p:spPr>
          <a:xfrm>
            <a:off x="2522464" y="593578"/>
            <a:ext cx="1870711" cy="1798990"/>
          </a:xfrm>
          <a:prstGeom prst="rect">
            <a:avLst/>
          </a:prstGeom>
        </p:spPr>
      </p:pic>
      <p:pic>
        <p:nvPicPr>
          <p:cNvPr id="23" name="図 22">
            <a:extLst>
              <a:ext uri="{FF2B5EF4-FFF2-40B4-BE49-F238E27FC236}">
                <a16:creationId xmlns:a16="http://schemas.microsoft.com/office/drawing/2014/main" id="{8925D5EA-AEB2-F202-FAA0-A22221CC7D7D}"/>
              </a:ext>
            </a:extLst>
          </p:cNvPr>
          <p:cNvPicPr>
            <a:picLocks noChangeAspect="1"/>
          </p:cNvPicPr>
          <p:nvPr/>
        </p:nvPicPr>
        <p:blipFill>
          <a:blip r:embed="rId6"/>
          <a:stretch>
            <a:fillRect/>
          </a:stretch>
        </p:blipFill>
        <p:spPr>
          <a:xfrm>
            <a:off x="6629650" y="578636"/>
            <a:ext cx="1870710" cy="1828873"/>
          </a:xfrm>
          <a:prstGeom prst="rect">
            <a:avLst/>
          </a:prstGeom>
        </p:spPr>
      </p:pic>
      <p:pic>
        <p:nvPicPr>
          <p:cNvPr id="25" name="図 24">
            <a:extLst>
              <a:ext uri="{FF2B5EF4-FFF2-40B4-BE49-F238E27FC236}">
                <a16:creationId xmlns:a16="http://schemas.microsoft.com/office/drawing/2014/main" id="{F93FC0C4-ACDF-7DA9-56B2-5600E37AA771}"/>
              </a:ext>
            </a:extLst>
          </p:cNvPr>
          <p:cNvPicPr>
            <a:picLocks noChangeAspect="1"/>
          </p:cNvPicPr>
          <p:nvPr/>
        </p:nvPicPr>
        <p:blipFill>
          <a:blip r:embed="rId7"/>
          <a:stretch>
            <a:fillRect/>
          </a:stretch>
        </p:blipFill>
        <p:spPr>
          <a:xfrm>
            <a:off x="6665607" y="2611428"/>
            <a:ext cx="1853241" cy="1811795"/>
          </a:xfrm>
          <a:prstGeom prst="rect">
            <a:avLst/>
          </a:prstGeom>
        </p:spPr>
      </p:pic>
      <p:pic>
        <p:nvPicPr>
          <p:cNvPr id="27" name="図 26">
            <a:extLst>
              <a:ext uri="{FF2B5EF4-FFF2-40B4-BE49-F238E27FC236}">
                <a16:creationId xmlns:a16="http://schemas.microsoft.com/office/drawing/2014/main" id="{EDA8D156-1BFD-9C56-5B2F-9DF831645628}"/>
              </a:ext>
            </a:extLst>
          </p:cNvPr>
          <p:cNvPicPr>
            <a:picLocks noChangeAspect="1"/>
          </p:cNvPicPr>
          <p:nvPr/>
        </p:nvPicPr>
        <p:blipFill>
          <a:blip r:embed="rId8"/>
          <a:stretch>
            <a:fillRect/>
          </a:stretch>
        </p:blipFill>
        <p:spPr>
          <a:xfrm>
            <a:off x="4589765" y="2611429"/>
            <a:ext cx="1853240" cy="1811794"/>
          </a:xfrm>
          <a:prstGeom prst="rect">
            <a:avLst/>
          </a:prstGeom>
        </p:spPr>
      </p:pic>
      <p:pic>
        <p:nvPicPr>
          <p:cNvPr id="29" name="図 28">
            <a:extLst>
              <a:ext uri="{FF2B5EF4-FFF2-40B4-BE49-F238E27FC236}">
                <a16:creationId xmlns:a16="http://schemas.microsoft.com/office/drawing/2014/main" id="{2BA5F39C-A2F2-D9B1-F62E-C90B701F4EEF}"/>
              </a:ext>
            </a:extLst>
          </p:cNvPr>
          <p:cNvPicPr>
            <a:picLocks noChangeAspect="1"/>
          </p:cNvPicPr>
          <p:nvPr/>
        </p:nvPicPr>
        <p:blipFill>
          <a:blip r:embed="rId9"/>
          <a:stretch>
            <a:fillRect/>
          </a:stretch>
        </p:blipFill>
        <p:spPr>
          <a:xfrm>
            <a:off x="2533988" y="2611429"/>
            <a:ext cx="1853240" cy="1811794"/>
          </a:xfrm>
          <a:prstGeom prst="rect">
            <a:avLst/>
          </a:prstGeom>
        </p:spPr>
      </p:pic>
      <p:pic>
        <p:nvPicPr>
          <p:cNvPr id="31" name="図 30">
            <a:extLst>
              <a:ext uri="{FF2B5EF4-FFF2-40B4-BE49-F238E27FC236}">
                <a16:creationId xmlns:a16="http://schemas.microsoft.com/office/drawing/2014/main" id="{C86B4114-50E5-ACB7-6880-72E8703DB8BB}"/>
              </a:ext>
            </a:extLst>
          </p:cNvPr>
          <p:cNvPicPr>
            <a:picLocks noChangeAspect="1"/>
          </p:cNvPicPr>
          <p:nvPr/>
        </p:nvPicPr>
        <p:blipFill>
          <a:blip r:embed="rId10"/>
          <a:stretch>
            <a:fillRect/>
          </a:stretch>
        </p:blipFill>
        <p:spPr>
          <a:xfrm>
            <a:off x="466888" y="2620888"/>
            <a:ext cx="1853241" cy="1811795"/>
          </a:xfrm>
          <a:prstGeom prst="rect">
            <a:avLst/>
          </a:prstGeom>
        </p:spPr>
      </p:pic>
      <p:pic>
        <p:nvPicPr>
          <p:cNvPr id="35" name="図 34">
            <a:extLst>
              <a:ext uri="{FF2B5EF4-FFF2-40B4-BE49-F238E27FC236}">
                <a16:creationId xmlns:a16="http://schemas.microsoft.com/office/drawing/2014/main" id="{838DC638-A772-4DCD-BF0C-ED5E13F86678}"/>
              </a:ext>
            </a:extLst>
          </p:cNvPr>
          <p:cNvPicPr>
            <a:picLocks noChangeAspect="1"/>
          </p:cNvPicPr>
          <p:nvPr/>
        </p:nvPicPr>
        <p:blipFill>
          <a:blip r:embed="rId11"/>
          <a:stretch>
            <a:fillRect/>
          </a:stretch>
        </p:blipFill>
        <p:spPr>
          <a:xfrm>
            <a:off x="466888" y="4714642"/>
            <a:ext cx="1853241" cy="1811794"/>
          </a:xfrm>
          <a:prstGeom prst="rect">
            <a:avLst/>
          </a:prstGeom>
        </p:spPr>
      </p:pic>
      <p:pic>
        <p:nvPicPr>
          <p:cNvPr id="37" name="図 36">
            <a:extLst>
              <a:ext uri="{FF2B5EF4-FFF2-40B4-BE49-F238E27FC236}">
                <a16:creationId xmlns:a16="http://schemas.microsoft.com/office/drawing/2014/main" id="{FF7C321B-927E-77CD-F4B7-3EC1346242D2}"/>
              </a:ext>
            </a:extLst>
          </p:cNvPr>
          <p:cNvPicPr>
            <a:picLocks noChangeAspect="1"/>
          </p:cNvPicPr>
          <p:nvPr/>
        </p:nvPicPr>
        <p:blipFill>
          <a:blip r:embed="rId12"/>
          <a:stretch>
            <a:fillRect/>
          </a:stretch>
        </p:blipFill>
        <p:spPr>
          <a:xfrm>
            <a:off x="2504820" y="4705311"/>
            <a:ext cx="1853240" cy="1811794"/>
          </a:xfrm>
          <a:prstGeom prst="rect">
            <a:avLst/>
          </a:prstGeom>
        </p:spPr>
      </p:pic>
      <p:sp>
        <p:nvSpPr>
          <p:cNvPr id="38" name="テキスト ボックス 37">
            <a:extLst>
              <a:ext uri="{FF2B5EF4-FFF2-40B4-BE49-F238E27FC236}">
                <a16:creationId xmlns:a16="http://schemas.microsoft.com/office/drawing/2014/main" id="{E0B3793E-53A5-FF3D-32A5-4452A34CE224}"/>
              </a:ext>
            </a:extLst>
          </p:cNvPr>
          <p:cNvSpPr txBox="1"/>
          <p:nvPr/>
        </p:nvSpPr>
        <p:spPr>
          <a:xfrm rot="16200000">
            <a:off x="238127" y="1189080"/>
            <a:ext cx="422423" cy="215444"/>
          </a:xfrm>
          <a:prstGeom prst="rect">
            <a:avLst/>
          </a:prstGeom>
          <a:solidFill>
            <a:schemeClr val="bg1"/>
          </a:solidFill>
        </p:spPr>
        <p:txBody>
          <a:bodyPr wrap="none" lIns="0" tIns="0" rIns="0" bIns="0" rtlCol="0">
            <a:spAutoFit/>
          </a:bodyPr>
          <a:lstStyle/>
          <a:p>
            <a:r>
              <a:rPr kumimoji="1" lang="en-US" altLang="ja-JP" sz="1400" b="1" dirty="0"/>
              <a:t>FSC-A</a:t>
            </a:r>
            <a:endParaRPr kumimoji="1" lang="ja-JP" altLang="en-US" sz="1400" b="1" dirty="0"/>
          </a:p>
        </p:txBody>
      </p:sp>
      <p:sp>
        <p:nvSpPr>
          <p:cNvPr id="39" name="テキスト ボックス 38">
            <a:extLst>
              <a:ext uri="{FF2B5EF4-FFF2-40B4-BE49-F238E27FC236}">
                <a16:creationId xmlns:a16="http://schemas.microsoft.com/office/drawing/2014/main" id="{73904E8A-0294-BBB7-2DEB-5E4CDEB8E44D}"/>
              </a:ext>
            </a:extLst>
          </p:cNvPr>
          <p:cNvSpPr txBox="1"/>
          <p:nvPr/>
        </p:nvSpPr>
        <p:spPr>
          <a:xfrm>
            <a:off x="1335623" y="2250256"/>
            <a:ext cx="428002" cy="215444"/>
          </a:xfrm>
          <a:prstGeom prst="rect">
            <a:avLst/>
          </a:prstGeom>
          <a:solidFill>
            <a:schemeClr val="bg1"/>
          </a:solidFill>
        </p:spPr>
        <p:txBody>
          <a:bodyPr wrap="none" lIns="0" tIns="0" rIns="0" bIns="0" rtlCol="0">
            <a:spAutoFit/>
          </a:bodyPr>
          <a:lstStyle/>
          <a:p>
            <a:r>
              <a:rPr kumimoji="1" lang="en-US" altLang="ja-JP" sz="1400" b="1" dirty="0"/>
              <a:t>SSC-A</a:t>
            </a:r>
            <a:endParaRPr kumimoji="1" lang="ja-JP" altLang="en-US" sz="1400" b="1" dirty="0"/>
          </a:p>
        </p:txBody>
      </p:sp>
      <p:sp>
        <p:nvSpPr>
          <p:cNvPr id="40" name="テキスト ボックス 39">
            <a:extLst>
              <a:ext uri="{FF2B5EF4-FFF2-40B4-BE49-F238E27FC236}">
                <a16:creationId xmlns:a16="http://schemas.microsoft.com/office/drawing/2014/main" id="{1CC30B87-9584-52B9-E851-D894FE2CF691}"/>
              </a:ext>
            </a:extLst>
          </p:cNvPr>
          <p:cNvSpPr txBox="1"/>
          <p:nvPr/>
        </p:nvSpPr>
        <p:spPr>
          <a:xfrm>
            <a:off x="3431379" y="2237184"/>
            <a:ext cx="428002" cy="215444"/>
          </a:xfrm>
          <a:prstGeom prst="rect">
            <a:avLst/>
          </a:prstGeom>
          <a:solidFill>
            <a:schemeClr val="bg1"/>
          </a:solidFill>
        </p:spPr>
        <p:txBody>
          <a:bodyPr wrap="none" lIns="0" tIns="0" rIns="0" bIns="0" rtlCol="0">
            <a:spAutoFit/>
          </a:bodyPr>
          <a:lstStyle/>
          <a:p>
            <a:r>
              <a:rPr kumimoji="1" lang="en-US" altLang="ja-JP" sz="1400" b="1" dirty="0"/>
              <a:t>SSC-A</a:t>
            </a:r>
            <a:endParaRPr kumimoji="1" lang="ja-JP" altLang="en-US" sz="1400" b="1" dirty="0"/>
          </a:p>
        </p:txBody>
      </p:sp>
      <p:sp>
        <p:nvSpPr>
          <p:cNvPr id="41" name="テキスト ボックス 40">
            <a:extLst>
              <a:ext uri="{FF2B5EF4-FFF2-40B4-BE49-F238E27FC236}">
                <a16:creationId xmlns:a16="http://schemas.microsoft.com/office/drawing/2014/main" id="{B1A789B8-7434-1B25-7574-B9761A2B9A83}"/>
              </a:ext>
            </a:extLst>
          </p:cNvPr>
          <p:cNvSpPr txBox="1"/>
          <p:nvPr/>
        </p:nvSpPr>
        <p:spPr>
          <a:xfrm rot="16200000">
            <a:off x="2113558" y="1250044"/>
            <a:ext cx="952184" cy="215444"/>
          </a:xfrm>
          <a:prstGeom prst="rect">
            <a:avLst/>
          </a:prstGeom>
          <a:solidFill>
            <a:schemeClr val="bg1"/>
          </a:solidFill>
        </p:spPr>
        <p:txBody>
          <a:bodyPr wrap="none" lIns="0" tIns="0" rIns="0" bIns="0" rtlCol="0">
            <a:spAutoFit/>
          </a:bodyPr>
          <a:lstStyle/>
          <a:p>
            <a:r>
              <a:rPr kumimoji="1" lang="en-US" altLang="ja-JP" sz="1400" b="1" dirty="0"/>
              <a:t>CD3-BUV737</a:t>
            </a:r>
            <a:endParaRPr kumimoji="1" lang="ja-JP" altLang="en-US" sz="1400" b="1" dirty="0"/>
          </a:p>
        </p:txBody>
      </p:sp>
      <p:sp>
        <p:nvSpPr>
          <p:cNvPr id="42" name="テキスト ボックス 41">
            <a:extLst>
              <a:ext uri="{FF2B5EF4-FFF2-40B4-BE49-F238E27FC236}">
                <a16:creationId xmlns:a16="http://schemas.microsoft.com/office/drawing/2014/main" id="{64D50DF5-14D4-CAA3-146B-EA19F771602D}"/>
              </a:ext>
            </a:extLst>
          </p:cNvPr>
          <p:cNvSpPr txBox="1"/>
          <p:nvPr/>
        </p:nvSpPr>
        <p:spPr>
          <a:xfrm rot="16200000">
            <a:off x="4431894" y="1250044"/>
            <a:ext cx="422423" cy="215444"/>
          </a:xfrm>
          <a:prstGeom prst="rect">
            <a:avLst/>
          </a:prstGeom>
          <a:solidFill>
            <a:schemeClr val="bg1"/>
          </a:solidFill>
        </p:spPr>
        <p:txBody>
          <a:bodyPr wrap="none" lIns="0" tIns="0" rIns="0" bIns="0" rtlCol="0">
            <a:spAutoFit/>
          </a:bodyPr>
          <a:lstStyle/>
          <a:p>
            <a:r>
              <a:rPr kumimoji="1" lang="en-US" altLang="ja-JP" sz="1400" b="1" dirty="0"/>
              <a:t>FSC-A</a:t>
            </a:r>
            <a:endParaRPr kumimoji="1" lang="ja-JP" altLang="en-US" sz="1400" b="1" dirty="0"/>
          </a:p>
        </p:txBody>
      </p:sp>
      <p:sp>
        <p:nvSpPr>
          <p:cNvPr id="43" name="テキスト ボックス 42">
            <a:extLst>
              <a:ext uri="{FF2B5EF4-FFF2-40B4-BE49-F238E27FC236}">
                <a16:creationId xmlns:a16="http://schemas.microsoft.com/office/drawing/2014/main" id="{27CDC395-D98C-550C-8786-C7C58D9FA127}"/>
              </a:ext>
            </a:extLst>
          </p:cNvPr>
          <p:cNvSpPr txBox="1"/>
          <p:nvPr/>
        </p:nvSpPr>
        <p:spPr>
          <a:xfrm>
            <a:off x="5432249" y="2217420"/>
            <a:ext cx="427233" cy="215444"/>
          </a:xfrm>
          <a:prstGeom prst="rect">
            <a:avLst/>
          </a:prstGeom>
          <a:solidFill>
            <a:schemeClr val="bg1"/>
          </a:solidFill>
        </p:spPr>
        <p:txBody>
          <a:bodyPr wrap="none" lIns="0" tIns="0" rIns="0" bIns="0" rtlCol="0">
            <a:spAutoFit/>
          </a:bodyPr>
          <a:lstStyle/>
          <a:p>
            <a:r>
              <a:rPr kumimoji="1" lang="en-US" altLang="ja-JP" sz="1400" b="1" dirty="0"/>
              <a:t>FSC-H</a:t>
            </a:r>
            <a:endParaRPr kumimoji="1" lang="ja-JP" altLang="en-US" sz="1400" b="1" dirty="0"/>
          </a:p>
        </p:txBody>
      </p:sp>
      <p:sp>
        <p:nvSpPr>
          <p:cNvPr id="44" name="テキスト ボックス 43">
            <a:extLst>
              <a:ext uri="{FF2B5EF4-FFF2-40B4-BE49-F238E27FC236}">
                <a16:creationId xmlns:a16="http://schemas.microsoft.com/office/drawing/2014/main" id="{7EB29BB5-C0C5-3405-3930-DF0F65F94682}"/>
              </a:ext>
            </a:extLst>
          </p:cNvPr>
          <p:cNvSpPr txBox="1"/>
          <p:nvPr/>
        </p:nvSpPr>
        <p:spPr>
          <a:xfrm rot="16200000">
            <a:off x="6236277" y="1250045"/>
            <a:ext cx="952184" cy="215444"/>
          </a:xfrm>
          <a:prstGeom prst="rect">
            <a:avLst/>
          </a:prstGeom>
          <a:solidFill>
            <a:schemeClr val="bg1"/>
          </a:solidFill>
        </p:spPr>
        <p:txBody>
          <a:bodyPr wrap="none" lIns="0" tIns="0" rIns="0" bIns="0" rtlCol="0">
            <a:spAutoFit/>
          </a:bodyPr>
          <a:lstStyle/>
          <a:p>
            <a:r>
              <a:rPr kumimoji="1" lang="en-US" altLang="ja-JP" sz="1400" b="1" dirty="0"/>
              <a:t>CD8-BUV395</a:t>
            </a:r>
            <a:endParaRPr kumimoji="1" lang="ja-JP" altLang="en-US" sz="1400" b="1" dirty="0"/>
          </a:p>
        </p:txBody>
      </p:sp>
      <p:sp>
        <p:nvSpPr>
          <p:cNvPr id="45" name="テキスト ボックス 44">
            <a:extLst>
              <a:ext uri="{FF2B5EF4-FFF2-40B4-BE49-F238E27FC236}">
                <a16:creationId xmlns:a16="http://schemas.microsoft.com/office/drawing/2014/main" id="{D71EB62B-C4E9-7201-C6F8-F484E69DC15C}"/>
              </a:ext>
            </a:extLst>
          </p:cNvPr>
          <p:cNvSpPr txBox="1"/>
          <p:nvPr/>
        </p:nvSpPr>
        <p:spPr>
          <a:xfrm>
            <a:off x="7056584" y="2237184"/>
            <a:ext cx="1272080" cy="215444"/>
          </a:xfrm>
          <a:prstGeom prst="rect">
            <a:avLst/>
          </a:prstGeom>
          <a:solidFill>
            <a:schemeClr val="bg1"/>
          </a:solidFill>
        </p:spPr>
        <p:txBody>
          <a:bodyPr wrap="none" lIns="0" tIns="0" rIns="0" bIns="0" rtlCol="0">
            <a:spAutoFit/>
          </a:bodyPr>
          <a:lstStyle/>
          <a:p>
            <a:r>
              <a:rPr kumimoji="1" lang="en-US" altLang="ja-JP" sz="1400" b="1" dirty="0"/>
              <a:t>CD4-PerCP/Cy5.5</a:t>
            </a:r>
            <a:endParaRPr kumimoji="1" lang="ja-JP" altLang="en-US" sz="1400" b="1" dirty="0"/>
          </a:p>
        </p:txBody>
      </p:sp>
      <p:sp>
        <p:nvSpPr>
          <p:cNvPr id="46" name="テキスト ボックス 45">
            <a:extLst>
              <a:ext uri="{FF2B5EF4-FFF2-40B4-BE49-F238E27FC236}">
                <a16:creationId xmlns:a16="http://schemas.microsoft.com/office/drawing/2014/main" id="{B5BA2DE8-6CF5-A9F0-AD43-9EEB8A055A98}"/>
              </a:ext>
            </a:extLst>
          </p:cNvPr>
          <p:cNvSpPr txBox="1"/>
          <p:nvPr/>
        </p:nvSpPr>
        <p:spPr>
          <a:xfrm rot="16200000">
            <a:off x="6189878" y="3123420"/>
            <a:ext cx="1133452" cy="215444"/>
          </a:xfrm>
          <a:prstGeom prst="rect">
            <a:avLst/>
          </a:prstGeom>
          <a:solidFill>
            <a:schemeClr val="bg1"/>
          </a:solidFill>
        </p:spPr>
        <p:txBody>
          <a:bodyPr wrap="none" lIns="0" tIns="0" rIns="0" bIns="0" rtlCol="0">
            <a:spAutoFit/>
          </a:bodyPr>
          <a:lstStyle/>
          <a:p>
            <a:r>
              <a:rPr kumimoji="1" lang="en-US" altLang="ja-JP" sz="1400" b="1" dirty="0"/>
              <a:t>CD45RA-BV786</a:t>
            </a:r>
            <a:endParaRPr kumimoji="1" lang="ja-JP" altLang="en-US" sz="1400" b="1" dirty="0"/>
          </a:p>
        </p:txBody>
      </p:sp>
      <p:sp>
        <p:nvSpPr>
          <p:cNvPr id="47" name="テキスト ボックス 46">
            <a:extLst>
              <a:ext uri="{FF2B5EF4-FFF2-40B4-BE49-F238E27FC236}">
                <a16:creationId xmlns:a16="http://schemas.microsoft.com/office/drawing/2014/main" id="{8C119FC0-8E25-1DE8-D87B-CBF382898F7D}"/>
              </a:ext>
            </a:extLst>
          </p:cNvPr>
          <p:cNvSpPr txBox="1"/>
          <p:nvPr/>
        </p:nvSpPr>
        <p:spPr>
          <a:xfrm>
            <a:off x="7177018" y="4232479"/>
            <a:ext cx="1007071" cy="215444"/>
          </a:xfrm>
          <a:prstGeom prst="rect">
            <a:avLst/>
          </a:prstGeom>
          <a:solidFill>
            <a:schemeClr val="bg1"/>
          </a:solidFill>
        </p:spPr>
        <p:txBody>
          <a:bodyPr wrap="none" lIns="0" tIns="0" rIns="0" bIns="0" rtlCol="0">
            <a:spAutoFit/>
          </a:bodyPr>
          <a:lstStyle/>
          <a:p>
            <a:r>
              <a:rPr kumimoji="1" lang="en-US" altLang="ja-JP" sz="1400" b="1" dirty="0"/>
              <a:t>CXCR5-BV480</a:t>
            </a:r>
            <a:endParaRPr kumimoji="1" lang="ja-JP" altLang="en-US" sz="1400" b="1" dirty="0"/>
          </a:p>
        </p:txBody>
      </p:sp>
      <p:sp>
        <p:nvSpPr>
          <p:cNvPr id="48" name="テキスト ボックス 47">
            <a:extLst>
              <a:ext uri="{FF2B5EF4-FFF2-40B4-BE49-F238E27FC236}">
                <a16:creationId xmlns:a16="http://schemas.microsoft.com/office/drawing/2014/main" id="{436A4516-E3DF-1407-6A72-BF6137B63499}"/>
              </a:ext>
            </a:extLst>
          </p:cNvPr>
          <p:cNvSpPr txBox="1"/>
          <p:nvPr/>
        </p:nvSpPr>
        <p:spPr>
          <a:xfrm rot="16200000">
            <a:off x="4131618" y="3297093"/>
            <a:ext cx="1069203" cy="215444"/>
          </a:xfrm>
          <a:prstGeom prst="rect">
            <a:avLst/>
          </a:prstGeom>
          <a:solidFill>
            <a:schemeClr val="bg1"/>
          </a:solidFill>
        </p:spPr>
        <p:txBody>
          <a:bodyPr wrap="none" lIns="0" tIns="0" rIns="0" bIns="0" rtlCol="0">
            <a:spAutoFit/>
          </a:bodyPr>
          <a:lstStyle/>
          <a:p>
            <a:r>
              <a:rPr kumimoji="1" lang="en-US" altLang="ja-JP" sz="1400" b="1" dirty="0"/>
              <a:t>CD127-PE/Cy7</a:t>
            </a:r>
            <a:endParaRPr kumimoji="1" lang="ja-JP" altLang="en-US" sz="1400" b="1" dirty="0"/>
          </a:p>
        </p:txBody>
      </p:sp>
      <p:sp>
        <p:nvSpPr>
          <p:cNvPr id="49" name="テキスト ボックス 48">
            <a:extLst>
              <a:ext uri="{FF2B5EF4-FFF2-40B4-BE49-F238E27FC236}">
                <a16:creationId xmlns:a16="http://schemas.microsoft.com/office/drawing/2014/main" id="{86D8F08D-5621-0054-5C53-96EE9A2FC963}"/>
              </a:ext>
            </a:extLst>
          </p:cNvPr>
          <p:cNvSpPr txBox="1"/>
          <p:nvPr/>
        </p:nvSpPr>
        <p:spPr>
          <a:xfrm>
            <a:off x="5283836" y="4232479"/>
            <a:ext cx="790281" cy="215444"/>
          </a:xfrm>
          <a:prstGeom prst="rect">
            <a:avLst/>
          </a:prstGeom>
          <a:solidFill>
            <a:schemeClr val="bg1"/>
          </a:solidFill>
        </p:spPr>
        <p:txBody>
          <a:bodyPr wrap="none" lIns="0" tIns="0" rIns="0" bIns="0" rtlCol="0">
            <a:spAutoFit/>
          </a:bodyPr>
          <a:lstStyle/>
          <a:p>
            <a:r>
              <a:rPr kumimoji="1" lang="en-US" altLang="ja-JP" sz="1400" b="1" dirty="0"/>
              <a:t>  CD25-PE  </a:t>
            </a:r>
            <a:endParaRPr kumimoji="1" lang="ja-JP" altLang="en-US" sz="1400" b="1" dirty="0"/>
          </a:p>
        </p:txBody>
      </p:sp>
      <p:sp>
        <p:nvSpPr>
          <p:cNvPr id="50" name="テキスト ボックス 49">
            <a:extLst>
              <a:ext uri="{FF2B5EF4-FFF2-40B4-BE49-F238E27FC236}">
                <a16:creationId xmlns:a16="http://schemas.microsoft.com/office/drawing/2014/main" id="{4790420B-B84A-E879-CEFE-5A192D2BEF34}"/>
              </a:ext>
            </a:extLst>
          </p:cNvPr>
          <p:cNvSpPr txBox="1"/>
          <p:nvPr/>
        </p:nvSpPr>
        <p:spPr>
          <a:xfrm rot="16200000">
            <a:off x="2022047" y="3272393"/>
            <a:ext cx="1176861" cy="215444"/>
          </a:xfrm>
          <a:prstGeom prst="rect">
            <a:avLst/>
          </a:prstGeom>
          <a:solidFill>
            <a:schemeClr val="bg1"/>
          </a:solidFill>
        </p:spPr>
        <p:txBody>
          <a:bodyPr wrap="none" lIns="0" tIns="0" rIns="0" bIns="0" rtlCol="0">
            <a:spAutoFit/>
          </a:bodyPr>
          <a:lstStyle/>
          <a:p>
            <a:r>
              <a:rPr kumimoji="1" lang="en-US" altLang="ja-JP" sz="1400" b="1" dirty="0"/>
              <a:t>CXCR3-APC/Cy7</a:t>
            </a:r>
            <a:endParaRPr kumimoji="1" lang="ja-JP" altLang="en-US" sz="1400" b="1" dirty="0"/>
          </a:p>
        </p:txBody>
      </p:sp>
      <p:sp>
        <p:nvSpPr>
          <p:cNvPr id="51" name="テキスト ボックス 50">
            <a:extLst>
              <a:ext uri="{FF2B5EF4-FFF2-40B4-BE49-F238E27FC236}">
                <a16:creationId xmlns:a16="http://schemas.microsoft.com/office/drawing/2014/main" id="{C1197F31-3FB9-9CB9-8953-8ECAB470C112}"/>
              </a:ext>
            </a:extLst>
          </p:cNvPr>
          <p:cNvSpPr txBox="1"/>
          <p:nvPr/>
        </p:nvSpPr>
        <p:spPr>
          <a:xfrm>
            <a:off x="3228095" y="4207779"/>
            <a:ext cx="896079" cy="215444"/>
          </a:xfrm>
          <a:prstGeom prst="rect">
            <a:avLst/>
          </a:prstGeom>
          <a:solidFill>
            <a:schemeClr val="bg1"/>
          </a:solidFill>
        </p:spPr>
        <p:txBody>
          <a:bodyPr wrap="none" lIns="0" tIns="0" rIns="0" bIns="0" rtlCol="0">
            <a:spAutoFit/>
          </a:bodyPr>
          <a:lstStyle/>
          <a:p>
            <a:r>
              <a:rPr kumimoji="1" lang="en-US" altLang="ja-JP" sz="1400" b="1" dirty="0"/>
              <a:t>  CCR4-APC  </a:t>
            </a:r>
            <a:endParaRPr kumimoji="1" lang="ja-JP" altLang="en-US" sz="1400" b="1" dirty="0"/>
          </a:p>
        </p:txBody>
      </p:sp>
      <p:sp>
        <p:nvSpPr>
          <p:cNvPr id="52" name="テキスト ボックス 51">
            <a:extLst>
              <a:ext uri="{FF2B5EF4-FFF2-40B4-BE49-F238E27FC236}">
                <a16:creationId xmlns:a16="http://schemas.microsoft.com/office/drawing/2014/main" id="{90FB7C8A-3AB0-F404-0B52-892F1AAC3B9F}"/>
              </a:ext>
            </a:extLst>
          </p:cNvPr>
          <p:cNvSpPr txBox="1"/>
          <p:nvPr/>
        </p:nvSpPr>
        <p:spPr>
          <a:xfrm>
            <a:off x="885112" y="4240710"/>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53" name="テキスト ボックス 52">
            <a:extLst>
              <a:ext uri="{FF2B5EF4-FFF2-40B4-BE49-F238E27FC236}">
                <a16:creationId xmlns:a16="http://schemas.microsoft.com/office/drawing/2014/main" id="{FD5562CD-60FD-5CDE-795D-8E053779F22B}"/>
              </a:ext>
            </a:extLst>
          </p:cNvPr>
          <p:cNvSpPr txBox="1"/>
          <p:nvPr/>
        </p:nvSpPr>
        <p:spPr>
          <a:xfrm rot="16200000">
            <a:off x="85391" y="3231643"/>
            <a:ext cx="896079" cy="215444"/>
          </a:xfrm>
          <a:prstGeom prst="rect">
            <a:avLst/>
          </a:prstGeom>
          <a:solidFill>
            <a:schemeClr val="bg1"/>
          </a:solidFill>
        </p:spPr>
        <p:txBody>
          <a:bodyPr wrap="none" lIns="0" tIns="0" rIns="0" bIns="0" rtlCol="0">
            <a:spAutoFit/>
          </a:bodyPr>
          <a:lstStyle/>
          <a:p>
            <a:r>
              <a:rPr kumimoji="1" lang="en-US" altLang="ja-JP" sz="1400" b="1" dirty="0"/>
              <a:t>  CCR6-APC  </a:t>
            </a:r>
            <a:endParaRPr kumimoji="1" lang="ja-JP" altLang="en-US" sz="1400" b="1" dirty="0"/>
          </a:p>
        </p:txBody>
      </p:sp>
      <p:sp>
        <p:nvSpPr>
          <p:cNvPr id="54" name="正方形/長方形 53">
            <a:extLst>
              <a:ext uri="{FF2B5EF4-FFF2-40B4-BE49-F238E27FC236}">
                <a16:creationId xmlns:a16="http://schemas.microsoft.com/office/drawing/2014/main" id="{E0E147CE-BF92-8524-43F4-0C04BCB9C960}"/>
              </a:ext>
            </a:extLst>
          </p:cNvPr>
          <p:cNvSpPr/>
          <p:nvPr/>
        </p:nvSpPr>
        <p:spPr>
          <a:xfrm>
            <a:off x="3399465" y="3439378"/>
            <a:ext cx="987764" cy="6830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2D23A2C0-FA6B-C7DD-F7A2-08BA2319EA5C}"/>
              </a:ext>
            </a:extLst>
          </p:cNvPr>
          <p:cNvSpPr/>
          <p:nvPr/>
        </p:nvSpPr>
        <p:spPr>
          <a:xfrm>
            <a:off x="2873722" y="2636128"/>
            <a:ext cx="525743" cy="8032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44250ECE-4A1A-7679-17B2-451E1BF9E332}"/>
              </a:ext>
            </a:extLst>
          </p:cNvPr>
          <p:cNvSpPr txBox="1"/>
          <p:nvPr/>
        </p:nvSpPr>
        <p:spPr>
          <a:xfrm>
            <a:off x="858736" y="6353326"/>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58" name="テキスト ボックス 57">
            <a:extLst>
              <a:ext uri="{FF2B5EF4-FFF2-40B4-BE49-F238E27FC236}">
                <a16:creationId xmlns:a16="http://schemas.microsoft.com/office/drawing/2014/main" id="{8FECAD6A-EF92-37CC-229B-5D0671C83A82}"/>
              </a:ext>
            </a:extLst>
          </p:cNvPr>
          <p:cNvSpPr txBox="1"/>
          <p:nvPr/>
        </p:nvSpPr>
        <p:spPr>
          <a:xfrm rot="16200000">
            <a:off x="59015" y="5344259"/>
            <a:ext cx="896079" cy="215444"/>
          </a:xfrm>
          <a:prstGeom prst="rect">
            <a:avLst/>
          </a:prstGeom>
          <a:solidFill>
            <a:schemeClr val="bg1"/>
          </a:solidFill>
        </p:spPr>
        <p:txBody>
          <a:bodyPr wrap="none" lIns="0" tIns="0" rIns="0" bIns="0" rtlCol="0">
            <a:spAutoFit/>
          </a:bodyPr>
          <a:lstStyle/>
          <a:p>
            <a:r>
              <a:rPr kumimoji="1" lang="en-US" altLang="ja-JP" sz="1400" b="1" dirty="0"/>
              <a:t>  CCR6-APC  </a:t>
            </a:r>
            <a:endParaRPr kumimoji="1" lang="ja-JP" altLang="en-US" sz="1400" b="1" dirty="0"/>
          </a:p>
        </p:txBody>
      </p:sp>
      <p:sp>
        <p:nvSpPr>
          <p:cNvPr id="59" name="テキスト ボックス 58">
            <a:extLst>
              <a:ext uri="{FF2B5EF4-FFF2-40B4-BE49-F238E27FC236}">
                <a16:creationId xmlns:a16="http://schemas.microsoft.com/office/drawing/2014/main" id="{080A7491-3D79-D625-505C-23297BE99A87}"/>
              </a:ext>
            </a:extLst>
          </p:cNvPr>
          <p:cNvSpPr txBox="1"/>
          <p:nvPr/>
        </p:nvSpPr>
        <p:spPr>
          <a:xfrm>
            <a:off x="2927062" y="6353326"/>
            <a:ext cx="1308050" cy="215444"/>
          </a:xfrm>
          <a:prstGeom prst="rect">
            <a:avLst/>
          </a:prstGeom>
          <a:solidFill>
            <a:schemeClr val="bg1"/>
          </a:solidFill>
        </p:spPr>
        <p:txBody>
          <a:bodyPr wrap="none" lIns="0" tIns="0" rIns="0" bIns="0" rtlCol="0">
            <a:spAutoFit/>
          </a:bodyPr>
          <a:lstStyle/>
          <a:p>
            <a:r>
              <a:rPr kumimoji="1" lang="en-US" altLang="ja-JP" sz="1400" b="1" dirty="0"/>
              <a:t>  CCR8-PE/CF594  </a:t>
            </a:r>
            <a:endParaRPr kumimoji="1" lang="ja-JP" altLang="en-US" sz="1400" b="1" dirty="0"/>
          </a:p>
        </p:txBody>
      </p:sp>
      <p:sp>
        <p:nvSpPr>
          <p:cNvPr id="60" name="テキスト ボックス 59">
            <a:extLst>
              <a:ext uri="{FF2B5EF4-FFF2-40B4-BE49-F238E27FC236}">
                <a16:creationId xmlns:a16="http://schemas.microsoft.com/office/drawing/2014/main" id="{C6432C97-7AE1-DEE0-36EF-7A39A531354D}"/>
              </a:ext>
            </a:extLst>
          </p:cNvPr>
          <p:cNvSpPr txBox="1"/>
          <p:nvPr/>
        </p:nvSpPr>
        <p:spPr>
          <a:xfrm rot="16200000">
            <a:off x="2251638" y="5344259"/>
            <a:ext cx="647485" cy="215444"/>
          </a:xfrm>
          <a:prstGeom prst="rect">
            <a:avLst/>
          </a:prstGeom>
          <a:solidFill>
            <a:schemeClr val="bg1"/>
          </a:solidFill>
        </p:spPr>
        <p:txBody>
          <a:bodyPr wrap="none" lIns="0" tIns="0" rIns="0" bIns="0" rtlCol="0">
            <a:spAutoFit/>
          </a:bodyPr>
          <a:lstStyle/>
          <a:p>
            <a:r>
              <a:rPr kumimoji="1" lang="en-US" altLang="ja-JP" sz="1400" b="1" dirty="0"/>
              <a:t>  CRTH2  </a:t>
            </a:r>
            <a:endParaRPr kumimoji="1" lang="ja-JP" altLang="en-US" sz="1400" b="1" dirty="0"/>
          </a:p>
        </p:txBody>
      </p:sp>
      <p:sp>
        <p:nvSpPr>
          <p:cNvPr id="62" name="テキスト ボックス 61">
            <a:extLst>
              <a:ext uri="{FF2B5EF4-FFF2-40B4-BE49-F238E27FC236}">
                <a16:creationId xmlns:a16="http://schemas.microsoft.com/office/drawing/2014/main" id="{A0B22C2E-303B-F4F2-5D1E-750E93563EB3}"/>
              </a:ext>
            </a:extLst>
          </p:cNvPr>
          <p:cNvSpPr txBox="1"/>
          <p:nvPr/>
        </p:nvSpPr>
        <p:spPr>
          <a:xfrm>
            <a:off x="7831150" y="3314232"/>
            <a:ext cx="240450" cy="215444"/>
          </a:xfrm>
          <a:prstGeom prst="rect">
            <a:avLst/>
          </a:prstGeom>
          <a:solidFill>
            <a:schemeClr val="bg1"/>
          </a:solidFill>
        </p:spPr>
        <p:txBody>
          <a:bodyPr wrap="none" lIns="0" tIns="0" rIns="0" bIns="0" rtlCol="0">
            <a:spAutoFit/>
          </a:bodyPr>
          <a:lstStyle/>
          <a:p>
            <a:r>
              <a:rPr kumimoji="1" lang="en-US" altLang="ja-JP" sz="1400" b="1" dirty="0" err="1">
                <a:solidFill>
                  <a:srgbClr val="FF0000"/>
                </a:solidFill>
              </a:rPr>
              <a:t>Tfh</a:t>
            </a:r>
            <a:endParaRPr kumimoji="1" lang="ja-JP" altLang="en-US" sz="1400" b="1" dirty="0">
              <a:solidFill>
                <a:srgbClr val="FF0000"/>
              </a:solidFill>
            </a:endParaRPr>
          </a:p>
        </p:txBody>
      </p:sp>
      <p:sp>
        <p:nvSpPr>
          <p:cNvPr id="63" name="テキスト ボックス 62">
            <a:extLst>
              <a:ext uri="{FF2B5EF4-FFF2-40B4-BE49-F238E27FC236}">
                <a16:creationId xmlns:a16="http://schemas.microsoft.com/office/drawing/2014/main" id="{9E2300E3-E26D-E74F-48E8-185B0292ACDF}"/>
              </a:ext>
            </a:extLst>
          </p:cNvPr>
          <p:cNvSpPr txBox="1"/>
          <p:nvPr/>
        </p:nvSpPr>
        <p:spPr>
          <a:xfrm>
            <a:off x="6060246" y="3831695"/>
            <a:ext cx="315792"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Treg</a:t>
            </a:r>
            <a:endParaRPr kumimoji="1" lang="ja-JP" altLang="en-US" sz="1400" b="1" dirty="0">
              <a:solidFill>
                <a:srgbClr val="FF0000"/>
              </a:solidFill>
            </a:endParaRPr>
          </a:p>
        </p:txBody>
      </p:sp>
      <p:cxnSp>
        <p:nvCxnSpPr>
          <p:cNvPr id="65" name="直線矢印コネクタ 64">
            <a:extLst>
              <a:ext uri="{FF2B5EF4-FFF2-40B4-BE49-F238E27FC236}">
                <a16:creationId xmlns:a16="http://schemas.microsoft.com/office/drawing/2014/main" id="{695046C2-85F4-D866-6EBF-26B7A9EC8767}"/>
              </a:ext>
            </a:extLst>
          </p:cNvPr>
          <p:cNvCxnSpPr/>
          <p:nvPr/>
        </p:nvCxnSpPr>
        <p:spPr>
          <a:xfrm flipH="1">
            <a:off x="6434266" y="3831695"/>
            <a:ext cx="742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F2379DCC-4D90-7CA2-870E-29A58ED18DEA}"/>
              </a:ext>
            </a:extLst>
          </p:cNvPr>
          <p:cNvCxnSpPr/>
          <p:nvPr/>
        </p:nvCxnSpPr>
        <p:spPr>
          <a:xfrm flipH="1">
            <a:off x="4387228" y="2791684"/>
            <a:ext cx="742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2F43ABE6-7232-3C49-C2E8-B860FA6F4D57}"/>
              </a:ext>
            </a:extLst>
          </p:cNvPr>
          <p:cNvCxnSpPr/>
          <p:nvPr/>
        </p:nvCxnSpPr>
        <p:spPr>
          <a:xfrm>
            <a:off x="5129980" y="2791684"/>
            <a:ext cx="0" cy="3477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4C94D4E-6AE3-CD30-0FBF-BE352E9FA2D3}"/>
              </a:ext>
            </a:extLst>
          </p:cNvPr>
          <p:cNvCxnSpPr>
            <a:cxnSpLocks/>
          </p:cNvCxnSpPr>
          <p:nvPr/>
        </p:nvCxnSpPr>
        <p:spPr>
          <a:xfrm flipH="1">
            <a:off x="2311727" y="2763968"/>
            <a:ext cx="61533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CB66FAC8-36C3-0D68-9B10-52AC322731C7}"/>
              </a:ext>
            </a:extLst>
          </p:cNvPr>
          <p:cNvCxnSpPr>
            <a:cxnSpLocks/>
          </p:cNvCxnSpPr>
          <p:nvPr/>
        </p:nvCxnSpPr>
        <p:spPr>
          <a:xfrm>
            <a:off x="4124174" y="4075467"/>
            <a:ext cx="0" cy="443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6E910DC-EC4F-F74C-341B-FDF6FA5FC832}"/>
              </a:ext>
            </a:extLst>
          </p:cNvPr>
          <p:cNvCxnSpPr>
            <a:cxnSpLocks/>
          </p:cNvCxnSpPr>
          <p:nvPr/>
        </p:nvCxnSpPr>
        <p:spPr>
          <a:xfrm>
            <a:off x="2166786" y="4518660"/>
            <a:ext cx="196222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8D1924CD-4993-B584-F340-4A29A1A58BD7}"/>
              </a:ext>
            </a:extLst>
          </p:cNvPr>
          <p:cNvCxnSpPr>
            <a:cxnSpLocks/>
          </p:cNvCxnSpPr>
          <p:nvPr/>
        </p:nvCxnSpPr>
        <p:spPr>
          <a:xfrm>
            <a:off x="4124174" y="4518660"/>
            <a:ext cx="0" cy="192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6B47A2D2-6EAE-7DE5-A550-7F2F92B20435}"/>
              </a:ext>
            </a:extLst>
          </p:cNvPr>
          <p:cNvCxnSpPr>
            <a:cxnSpLocks/>
          </p:cNvCxnSpPr>
          <p:nvPr/>
        </p:nvCxnSpPr>
        <p:spPr>
          <a:xfrm>
            <a:off x="2174406" y="4518660"/>
            <a:ext cx="0" cy="1920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B9A2E99B-09DB-4BE5-ED25-79B4CB5E02BF}"/>
              </a:ext>
            </a:extLst>
          </p:cNvPr>
          <p:cNvSpPr txBox="1"/>
          <p:nvPr/>
        </p:nvSpPr>
        <p:spPr>
          <a:xfrm>
            <a:off x="1363404" y="3439378"/>
            <a:ext cx="275717"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Th1</a:t>
            </a:r>
            <a:endParaRPr kumimoji="1" lang="ja-JP" altLang="en-US" sz="1400" b="1" dirty="0">
              <a:solidFill>
                <a:srgbClr val="FF0000"/>
              </a:solidFill>
            </a:endParaRPr>
          </a:p>
        </p:txBody>
      </p:sp>
      <p:sp>
        <p:nvSpPr>
          <p:cNvPr id="82" name="テキスト ボックス 81">
            <a:extLst>
              <a:ext uri="{FF2B5EF4-FFF2-40B4-BE49-F238E27FC236}">
                <a16:creationId xmlns:a16="http://schemas.microsoft.com/office/drawing/2014/main" id="{78F84DB2-E64C-02D0-88D6-896E7D7C443F}"/>
              </a:ext>
            </a:extLst>
          </p:cNvPr>
          <p:cNvSpPr txBox="1"/>
          <p:nvPr/>
        </p:nvSpPr>
        <p:spPr>
          <a:xfrm>
            <a:off x="889561" y="4778099"/>
            <a:ext cx="367088"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Th17</a:t>
            </a:r>
            <a:endParaRPr kumimoji="1" lang="ja-JP" altLang="en-US" sz="1400" b="1" dirty="0">
              <a:solidFill>
                <a:srgbClr val="FF0000"/>
              </a:solidFill>
            </a:endParaRPr>
          </a:p>
        </p:txBody>
      </p:sp>
      <p:sp>
        <p:nvSpPr>
          <p:cNvPr id="83" name="テキスト ボックス 82">
            <a:extLst>
              <a:ext uri="{FF2B5EF4-FFF2-40B4-BE49-F238E27FC236}">
                <a16:creationId xmlns:a16="http://schemas.microsoft.com/office/drawing/2014/main" id="{DF70E6E2-48D2-CE70-68F9-5B5219ADA078}"/>
              </a:ext>
            </a:extLst>
          </p:cNvPr>
          <p:cNvSpPr txBox="1"/>
          <p:nvPr/>
        </p:nvSpPr>
        <p:spPr>
          <a:xfrm>
            <a:off x="1820577" y="5586059"/>
            <a:ext cx="275717"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Th2</a:t>
            </a:r>
            <a:endParaRPr kumimoji="1" lang="ja-JP" altLang="en-US" sz="1400" b="1" dirty="0">
              <a:solidFill>
                <a:srgbClr val="FF0000"/>
              </a:solidFill>
            </a:endParaRPr>
          </a:p>
        </p:txBody>
      </p:sp>
      <p:sp>
        <p:nvSpPr>
          <p:cNvPr id="84" name="テキスト ボックス 83">
            <a:extLst>
              <a:ext uri="{FF2B5EF4-FFF2-40B4-BE49-F238E27FC236}">
                <a16:creationId xmlns:a16="http://schemas.microsoft.com/office/drawing/2014/main" id="{8CA4D6CE-23F2-6C35-D26E-FE9687995276}"/>
              </a:ext>
            </a:extLst>
          </p:cNvPr>
          <p:cNvSpPr txBox="1"/>
          <p:nvPr/>
        </p:nvSpPr>
        <p:spPr>
          <a:xfrm>
            <a:off x="3421419" y="4853331"/>
            <a:ext cx="363882"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Th2a</a:t>
            </a:r>
            <a:endParaRPr kumimoji="1" lang="ja-JP" altLang="en-US" sz="1400" b="1" dirty="0">
              <a:solidFill>
                <a:srgbClr val="FF0000"/>
              </a:solidFill>
            </a:endParaRPr>
          </a:p>
        </p:txBody>
      </p:sp>
      <p:sp>
        <p:nvSpPr>
          <p:cNvPr id="85" name="テキスト ボックス 84">
            <a:extLst>
              <a:ext uri="{FF2B5EF4-FFF2-40B4-BE49-F238E27FC236}">
                <a16:creationId xmlns:a16="http://schemas.microsoft.com/office/drawing/2014/main" id="{F5E065CC-3AF6-27F6-6179-197418035C23}"/>
              </a:ext>
            </a:extLst>
          </p:cNvPr>
          <p:cNvSpPr txBox="1"/>
          <p:nvPr/>
        </p:nvSpPr>
        <p:spPr>
          <a:xfrm>
            <a:off x="6714660" y="4893817"/>
            <a:ext cx="2200731" cy="246221"/>
          </a:xfrm>
          <a:prstGeom prst="rect">
            <a:avLst/>
          </a:prstGeom>
          <a:noFill/>
        </p:spPr>
        <p:txBody>
          <a:bodyPr wrap="none" lIns="0" tIns="0" rIns="0" bIns="0" rtlCol="0">
            <a:spAutoFit/>
          </a:bodyPr>
          <a:lstStyle/>
          <a:p>
            <a:r>
              <a:rPr kumimoji="1" lang="en-US" altLang="ja-JP" sz="1600" b="1" dirty="0">
                <a:solidFill>
                  <a:srgbClr val="FF0000"/>
                </a:solidFill>
              </a:rPr>
              <a:t>Th1</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7" name="テキスト ボックス 86">
            <a:extLst>
              <a:ext uri="{FF2B5EF4-FFF2-40B4-BE49-F238E27FC236}">
                <a16:creationId xmlns:a16="http://schemas.microsoft.com/office/drawing/2014/main" id="{042CD4B6-128B-A438-C0A3-6C8A584DB3EC}"/>
              </a:ext>
            </a:extLst>
          </p:cNvPr>
          <p:cNvSpPr txBox="1"/>
          <p:nvPr/>
        </p:nvSpPr>
        <p:spPr>
          <a:xfrm>
            <a:off x="6720962" y="5126026"/>
            <a:ext cx="2223173" cy="246221"/>
          </a:xfrm>
          <a:prstGeom prst="rect">
            <a:avLst/>
          </a:prstGeom>
          <a:noFill/>
        </p:spPr>
        <p:txBody>
          <a:bodyPr wrap="none" lIns="0" tIns="0" rIns="0" bIns="0" rtlCol="0">
            <a:spAutoFit/>
          </a:bodyPr>
          <a:lstStyle/>
          <a:p>
            <a:r>
              <a:rPr kumimoji="1" lang="en-US" altLang="ja-JP" sz="1600" b="1" dirty="0">
                <a:solidFill>
                  <a:srgbClr val="FF0000"/>
                </a:solidFill>
              </a:rPr>
              <a:t>Th2</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8" name="テキスト ボックス 87">
            <a:extLst>
              <a:ext uri="{FF2B5EF4-FFF2-40B4-BE49-F238E27FC236}">
                <a16:creationId xmlns:a16="http://schemas.microsoft.com/office/drawing/2014/main" id="{845262EB-23DA-D9C0-ED72-FAE8193BF2E9}"/>
              </a:ext>
            </a:extLst>
          </p:cNvPr>
          <p:cNvSpPr txBox="1"/>
          <p:nvPr/>
        </p:nvSpPr>
        <p:spPr>
          <a:xfrm>
            <a:off x="6726955" y="5413952"/>
            <a:ext cx="1897764" cy="384721"/>
          </a:xfrm>
          <a:prstGeom prst="rect">
            <a:avLst/>
          </a:prstGeom>
          <a:noFill/>
        </p:spPr>
        <p:txBody>
          <a:bodyPr wrap="none" lIns="0" tIns="0" rIns="0" bIns="0" rtlCol="0">
            <a:spAutoFit/>
          </a:bodyPr>
          <a:lstStyle/>
          <a:p>
            <a:pPr>
              <a:lnSpc>
                <a:spcPts val="1500"/>
              </a:lnSpc>
            </a:pPr>
            <a:r>
              <a:rPr kumimoji="1" lang="en-US" altLang="ja-JP" sz="1600" b="1" dirty="0">
                <a:solidFill>
                  <a:srgbClr val="FF0000"/>
                </a:solidFill>
              </a:rPr>
              <a:t>Th2a</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p>
          <a:p>
            <a:pPr>
              <a:lnSpc>
                <a:spcPts val="1500"/>
              </a:lnSpc>
            </a:pPr>
            <a:r>
              <a:rPr kumimoji="1" lang="en-US" altLang="ja-JP" sz="1400" dirty="0"/>
              <a:t>             CCR8</a:t>
            </a:r>
            <a:r>
              <a:rPr kumimoji="1" lang="en-US" altLang="ja-JP" sz="1400" baseline="30000" dirty="0"/>
              <a:t>+</a:t>
            </a:r>
            <a:r>
              <a:rPr kumimoji="1" lang="en-US" altLang="ja-JP" sz="1400" dirty="0"/>
              <a:t>CRTH2</a:t>
            </a:r>
            <a:r>
              <a:rPr kumimoji="1" lang="en-US" altLang="ja-JP" sz="1400" baseline="30000" dirty="0"/>
              <a:t>+</a:t>
            </a:r>
            <a:endParaRPr kumimoji="1" lang="ja-JP" altLang="en-US" sz="1400" baseline="30000" dirty="0"/>
          </a:p>
        </p:txBody>
      </p:sp>
      <p:sp>
        <p:nvSpPr>
          <p:cNvPr id="89" name="テキスト ボックス 88">
            <a:extLst>
              <a:ext uri="{FF2B5EF4-FFF2-40B4-BE49-F238E27FC236}">
                <a16:creationId xmlns:a16="http://schemas.microsoft.com/office/drawing/2014/main" id="{47AF9667-1EEC-E5B1-C66C-9B22D5105112}"/>
              </a:ext>
            </a:extLst>
          </p:cNvPr>
          <p:cNvSpPr txBox="1"/>
          <p:nvPr/>
        </p:nvSpPr>
        <p:spPr>
          <a:xfrm>
            <a:off x="6742854" y="5773986"/>
            <a:ext cx="2327368" cy="246221"/>
          </a:xfrm>
          <a:prstGeom prst="rect">
            <a:avLst/>
          </a:prstGeom>
          <a:noFill/>
        </p:spPr>
        <p:txBody>
          <a:bodyPr wrap="none" lIns="0" tIns="0" rIns="0" bIns="0" rtlCol="0">
            <a:spAutoFit/>
          </a:bodyPr>
          <a:lstStyle/>
          <a:p>
            <a:r>
              <a:rPr kumimoji="1" lang="en-US" altLang="ja-JP" sz="1600" b="1" dirty="0">
                <a:solidFill>
                  <a:srgbClr val="FF0000"/>
                </a:solidFill>
              </a:rPr>
              <a:t>Th17</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90" name="テキスト ボックス 89">
            <a:extLst>
              <a:ext uri="{FF2B5EF4-FFF2-40B4-BE49-F238E27FC236}">
                <a16:creationId xmlns:a16="http://schemas.microsoft.com/office/drawing/2014/main" id="{27CFF4DF-0FD6-131A-7825-F6187EF41C6C}"/>
              </a:ext>
            </a:extLst>
          </p:cNvPr>
          <p:cNvSpPr txBox="1"/>
          <p:nvPr/>
        </p:nvSpPr>
        <p:spPr>
          <a:xfrm>
            <a:off x="4671867" y="5082899"/>
            <a:ext cx="1577163" cy="276999"/>
          </a:xfrm>
          <a:prstGeom prst="rect">
            <a:avLst/>
          </a:prstGeom>
          <a:noFill/>
        </p:spPr>
        <p:txBody>
          <a:bodyPr wrap="none" lIns="0" tIns="0" rIns="0" bIns="0" rtlCol="0">
            <a:spAutoFit/>
          </a:bodyPr>
          <a:lstStyle/>
          <a:p>
            <a:r>
              <a:rPr kumimoji="1" lang="en-US" altLang="ja-JP" sz="1600" b="1" dirty="0" err="1">
                <a:solidFill>
                  <a:srgbClr val="FF0000"/>
                </a:solidFill>
              </a:rPr>
              <a:t>Tfh</a:t>
            </a:r>
            <a:r>
              <a:rPr kumimoji="1" lang="en-US" altLang="ja-JP" dirty="0"/>
              <a:t>: </a:t>
            </a:r>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kumimoji="1" lang="ja-JP" altLang="en-US" sz="1400" baseline="30000" dirty="0"/>
          </a:p>
        </p:txBody>
      </p:sp>
      <p:sp>
        <p:nvSpPr>
          <p:cNvPr id="91" name="テキスト ボックス 90">
            <a:extLst>
              <a:ext uri="{FF2B5EF4-FFF2-40B4-BE49-F238E27FC236}">
                <a16:creationId xmlns:a16="http://schemas.microsoft.com/office/drawing/2014/main" id="{5E13DA8C-2EAD-FA24-67B5-45DED59C2DF1}"/>
              </a:ext>
            </a:extLst>
          </p:cNvPr>
          <p:cNvSpPr txBox="1"/>
          <p:nvPr/>
        </p:nvSpPr>
        <p:spPr>
          <a:xfrm>
            <a:off x="4682514" y="5643737"/>
            <a:ext cx="1630575" cy="276999"/>
          </a:xfrm>
          <a:prstGeom prst="rect">
            <a:avLst/>
          </a:prstGeom>
          <a:noFill/>
        </p:spPr>
        <p:txBody>
          <a:bodyPr wrap="none" lIns="0" tIns="0" rIns="0" bIns="0" rtlCol="0">
            <a:spAutoFit/>
          </a:bodyPr>
          <a:lstStyle/>
          <a:p>
            <a:r>
              <a:rPr kumimoji="1" lang="en-US" altLang="ja-JP" sz="1600" b="1" dirty="0">
                <a:solidFill>
                  <a:srgbClr val="FF0000"/>
                </a:solidFill>
              </a:rPr>
              <a:t>Treg</a:t>
            </a:r>
            <a:r>
              <a:rPr kumimoji="1" lang="en-US" altLang="ja-JP" dirty="0"/>
              <a:t>: </a:t>
            </a:r>
            <a:r>
              <a:rPr kumimoji="1" lang="en-US" altLang="ja-JP" sz="1400" dirty="0"/>
              <a:t>CD127</a:t>
            </a:r>
            <a:r>
              <a:rPr kumimoji="1" lang="en-US" altLang="ja-JP" sz="1400" baseline="30000" dirty="0"/>
              <a:t>-</a:t>
            </a:r>
            <a:r>
              <a:rPr kumimoji="1" lang="en-US" altLang="ja-JP" sz="1400" dirty="0"/>
              <a:t>CD25</a:t>
            </a:r>
            <a:r>
              <a:rPr kumimoji="1" lang="en-US" altLang="ja-JP" sz="1400" baseline="30000" dirty="0"/>
              <a:t>high</a:t>
            </a:r>
            <a:endParaRPr kumimoji="1" lang="ja-JP" altLang="en-US" sz="1400" baseline="30000" dirty="0"/>
          </a:p>
        </p:txBody>
      </p:sp>
      <p:sp>
        <p:nvSpPr>
          <p:cNvPr id="93" name="テキスト ボックス 92">
            <a:extLst>
              <a:ext uri="{FF2B5EF4-FFF2-40B4-BE49-F238E27FC236}">
                <a16:creationId xmlns:a16="http://schemas.microsoft.com/office/drawing/2014/main" id="{97E8AC6D-C43A-D64D-D9A6-59791950BC98}"/>
              </a:ext>
            </a:extLst>
          </p:cNvPr>
          <p:cNvSpPr txBox="1"/>
          <p:nvPr/>
        </p:nvSpPr>
        <p:spPr>
          <a:xfrm>
            <a:off x="4601727" y="4813365"/>
            <a:ext cx="1699453" cy="246221"/>
          </a:xfrm>
          <a:prstGeom prst="rect">
            <a:avLst/>
          </a:prstGeom>
          <a:noFill/>
        </p:spPr>
        <p:txBody>
          <a:bodyPr wrap="square" lIns="0" tIns="0" rIns="0" bIns="0">
            <a:spAutoFit/>
          </a:bodyPr>
          <a:lstStyle/>
          <a:p>
            <a:r>
              <a:rPr kumimoji="1" lang="en-US" altLang="ja-JP" sz="1600" b="1" dirty="0">
                <a:solidFill>
                  <a:srgbClr val="FF0000"/>
                </a:solidFill>
              </a:rPr>
              <a:t>Helper T</a:t>
            </a:r>
            <a:r>
              <a:rPr kumimoji="1" lang="en-US" altLang="ja-JP" sz="1400" dirty="0"/>
              <a:t>: CD3</a:t>
            </a:r>
            <a:r>
              <a:rPr kumimoji="1" lang="en-US" altLang="ja-JP" sz="1400" baseline="30000" dirty="0"/>
              <a:t>+</a:t>
            </a:r>
            <a:r>
              <a:rPr kumimoji="1" lang="en-US" altLang="ja-JP" sz="1400" dirty="0"/>
              <a:t>CD4</a:t>
            </a:r>
            <a:r>
              <a:rPr kumimoji="1" lang="en-US" altLang="ja-JP" sz="1400" baseline="30000" dirty="0"/>
              <a:t>+</a:t>
            </a:r>
            <a:endParaRPr lang="ja-JP" altLang="en-US" sz="1400" dirty="0"/>
          </a:p>
        </p:txBody>
      </p:sp>
      <p:cxnSp>
        <p:nvCxnSpPr>
          <p:cNvPr id="95" name="直線矢印コネクタ 94">
            <a:extLst>
              <a:ext uri="{FF2B5EF4-FFF2-40B4-BE49-F238E27FC236}">
                <a16:creationId xmlns:a16="http://schemas.microsoft.com/office/drawing/2014/main" id="{52733193-FCEB-9ACA-9420-5C71F37C2D96}"/>
              </a:ext>
            </a:extLst>
          </p:cNvPr>
          <p:cNvCxnSpPr>
            <a:cxnSpLocks/>
          </p:cNvCxnSpPr>
          <p:nvPr/>
        </p:nvCxnSpPr>
        <p:spPr>
          <a:xfrm>
            <a:off x="6561089" y="5019391"/>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6A673B8-4AC5-BDBE-0CB6-808F458C3E10}"/>
              </a:ext>
            </a:extLst>
          </p:cNvPr>
          <p:cNvSpPr txBox="1"/>
          <p:nvPr/>
        </p:nvSpPr>
        <p:spPr>
          <a:xfrm>
            <a:off x="5256062" y="2750118"/>
            <a:ext cx="421782" cy="215444"/>
          </a:xfrm>
          <a:prstGeom prst="rect">
            <a:avLst/>
          </a:prstGeom>
          <a:solidFill>
            <a:schemeClr val="bg1"/>
          </a:solidFill>
        </p:spPr>
        <p:txBody>
          <a:bodyPr wrap="none" lIns="0" tIns="0" rIns="0" bIns="0" rtlCol="0">
            <a:spAutoFit/>
          </a:bodyPr>
          <a:lstStyle/>
          <a:p>
            <a:r>
              <a:rPr kumimoji="1" lang="en-US" altLang="ja-JP" sz="1400" b="1" dirty="0" err="1">
                <a:solidFill>
                  <a:srgbClr val="FF0000"/>
                </a:solidFill>
              </a:rPr>
              <a:t>Tconv</a:t>
            </a:r>
            <a:endParaRPr kumimoji="1" lang="ja-JP" altLang="en-US" sz="1400" b="1" dirty="0">
              <a:solidFill>
                <a:srgbClr val="FF0000"/>
              </a:solidFill>
            </a:endParaRPr>
          </a:p>
        </p:txBody>
      </p:sp>
      <p:sp>
        <p:nvSpPr>
          <p:cNvPr id="4" name="テキスト ボックス 3">
            <a:extLst>
              <a:ext uri="{FF2B5EF4-FFF2-40B4-BE49-F238E27FC236}">
                <a16:creationId xmlns:a16="http://schemas.microsoft.com/office/drawing/2014/main" id="{3BC20E44-BE13-0A89-5CC1-4305B85FBB9D}"/>
              </a:ext>
            </a:extLst>
          </p:cNvPr>
          <p:cNvSpPr txBox="1"/>
          <p:nvPr/>
        </p:nvSpPr>
        <p:spPr>
          <a:xfrm>
            <a:off x="5066441" y="5357028"/>
            <a:ext cx="1182587" cy="215444"/>
          </a:xfrm>
          <a:prstGeom prst="rect">
            <a:avLst/>
          </a:prstGeom>
          <a:noFill/>
        </p:spPr>
        <p:txBody>
          <a:bodyPr wrap="square" lIns="0" tIns="0" rIns="0" bIns="0">
            <a:spAutoFit/>
          </a:bodyPr>
          <a:lstStyle/>
          <a:p>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lang="ja-JP" altLang="en-US" sz="1400" dirty="0"/>
          </a:p>
        </p:txBody>
      </p:sp>
      <p:sp>
        <p:nvSpPr>
          <p:cNvPr id="5" name="テキスト ボックス 4">
            <a:extLst>
              <a:ext uri="{FF2B5EF4-FFF2-40B4-BE49-F238E27FC236}">
                <a16:creationId xmlns:a16="http://schemas.microsoft.com/office/drawing/2014/main" id="{E191AE1B-A0B3-0D41-EF1B-33B564A6FDA8}"/>
              </a:ext>
            </a:extLst>
          </p:cNvPr>
          <p:cNvSpPr txBox="1"/>
          <p:nvPr/>
        </p:nvSpPr>
        <p:spPr>
          <a:xfrm>
            <a:off x="8075787" y="1438782"/>
            <a:ext cx="626775" cy="215444"/>
          </a:xfrm>
          <a:prstGeom prst="rect">
            <a:avLst/>
          </a:prstGeom>
          <a:solidFill>
            <a:schemeClr val="bg1"/>
          </a:solidFill>
        </p:spPr>
        <p:txBody>
          <a:bodyPr wrap="none" lIns="0" tIns="0" rIns="0" bIns="0" rtlCol="0">
            <a:spAutoFit/>
          </a:bodyPr>
          <a:lstStyle/>
          <a:p>
            <a:r>
              <a:rPr kumimoji="1" lang="en-US" altLang="ja-JP" sz="1400" b="1" dirty="0">
                <a:solidFill>
                  <a:srgbClr val="FF0000"/>
                </a:solidFill>
              </a:rPr>
              <a:t>Helper T</a:t>
            </a:r>
            <a:endParaRPr kumimoji="1" lang="ja-JP" altLang="en-US" sz="1400" b="1" dirty="0">
              <a:solidFill>
                <a:srgbClr val="FF0000"/>
              </a:solidFill>
            </a:endParaRPr>
          </a:p>
        </p:txBody>
      </p:sp>
      <p:cxnSp>
        <p:nvCxnSpPr>
          <p:cNvPr id="6" name="直線矢印コネクタ 5">
            <a:extLst>
              <a:ext uri="{FF2B5EF4-FFF2-40B4-BE49-F238E27FC236}">
                <a16:creationId xmlns:a16="http://schemas.microsoft.com/office/drawing/2014/main" id="{29C992CF-77F8-74C2-23FE-91A44E867A1B}"/>
              </a:ext>
            </a:extLst>
          </p:cNvPr>
          <p:cNvCxnSpPr>
            <a:cxnSpLocks/>
          </p:cNvCxnSpPr>
          <p:nvPr/>
        </p:nvCxnSpPr>
        <p:spPr>
          <a:xfrm>
            <a:off x="7889705" y="1995733"/>
            <a:ext cx="0" cy="640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7C1140A-03E7-2945-7542-494AF7356260}"/>
              </a:ext>
            </a:extLst>
          </p:cNvPr>
          <p:cNvSpPr txBox="1"/>
          <p:nvPr/>
        </p:nvSpPr>
        <p:spPr>
          <a:xfrm>
            <a:off x="4687551" y="5871880"/>
            <a:ext cx="1940339" cy="276999"/>
          </a:xfrm>
          <a:prstGeom prst="rect">
            <a:avLst/>
          </a:prstGeom>
          <a:noFill/>
        </p:spPr>
        <p:txBody>
          <a:bodyPr wrap="none" lIns="0" tIns="0" rIns="0" bIns="0" rtlCol="0">
            <a:spAutoFit/>
          </a:bodyPr>
          <a:lstStyle/>
          <a:p>
            <a:r>
              <a:rPr kumimoji="1" lang="en-US" altLang="ja-JP" sz="1600" b="1" dirty="0" err="1">
                <a:solidFill>
                  <a:srgbClr val="FF0000"/>
                </a:solidFill>
              </a:rPr>
              <a:t>Tconv</a:t>
            </a:r>
            <a:r>
              <a:rPr kumimoji="1" lang="en-US" altLang="ja-JP" dirty="0"/>
              <a:t>: </a:t>
            </a:r>
            <a:r>
              <a:rPr kumimoji="1" lang="en-US" altLang="ja-JP" sz="1400" dirty="0"/>
              <a:t>CD127</a:t>
            </a:r>
            <a:r>
              <a:rPr kumimoji="1" lang="en-US" altLang="ja-JP" sz="1400" baseline="30000" dirty="0"/>
              <a:t>-~lo</a:t>
            </a:r>
            <a:r>
              <a:rPr kumimoji="1" lang="en-US" altLang="ja-JP" sz="1400" dirty="0"/>
              <a:t>CD25</a:t>
            </a:r>
            <a:r>
              <a:rPr kumimoji="1" lang="en-US" altLang="ja-JP" sz="1400" baseline="30000" dirty="0"/>
              <a:t>-</a:t>
            </a:r>
            <a:r>
              <a:rPr kumimoji="1" lang="en-US" altLang="ja-JP" sz="1400" dirty="0"/>
              <a:t>~</a:t>
            </a:r>
            <a:r>
              <a:rPr kumimoji="1" lang="en-US" altLang="ja-JP" sz="1400" baseline="30000" dirty="0"/>
              <a:t>lo </a:t>
            </a:r>
            <a:endParaRPr kumimoji="1" lang="ja-JP" altLang="en-US" sz="1400" baseline="30000" dirty="0"/>
          </a:p>
        </p:txBody>
      </p:sp>
      <p:cxnSp>
        <p:nvCxnSpPr>
          <p:cNvPr id="10" name="直線コネクタ 9">
            <a:extLst>
              <a:ext uri="{FF2B5EF4-FFF2-40B4-BE49-F238E27FC236}">
                <a16:creationId xmlns:a16="http://schemas.microsoft.com/office/drawing/2014/main" id="{31A99AA7-5759-C494-57C2-2697C173BCA9}"/>
              </a:ext>
            </a:extLst>
          </p:cNvPr>
          <p:cNvCxnSpPr>
            <a:cxnSpLocks/>
          </p:cNvCxnSpPr>
          <p:nvPr/>
        </p:nvCxnSpPr>
        <p:spPr>
          <a:xfrm>
            <a:off x="4537872" y="5234825"/>
            <a:ext cx="12583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E213EA4-1ED5-526F-ABD8-22486861B960}"/>
              </a:ext>
            </a:extLst>
          </p:cNvPr>
          <p:cNvCxnSpPr>
            <a:cxnSpLocks/>
          </p:cNvCxnSpPr>
          <p:nvPr/>
        </p:nvCxnSpPr>
        <p:spPr>
          <a:xfrm>
            <a:off x="4537872" y="5452281"/>
            <a:ext cx="476468"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ECE3C45-1E43-2452-7A43-4234A7183F0F}"/>
              </a:ext>
            </a:extLst>
          </p:cNvPr>
          <p:cNvCxnSpPr>
            <a:cxnSpLocks/>
          </p:cNvCxnSpPr>
          <p:nvPr/>
        </p:nvCxnSpPr>
        <p:spPr>
          <a:xfrm flipV="1">
            <a:off x="4532229" y="4943260"/>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1BAC66F-581C-C550-FD6C-B8C5451A9FA1}"/>
              </a:ext>
            </a:extLst>
          </p:cNvPr>
          <p:cNvCxnSpPr>
            <a:cxnSpLocks/>
          </p:cNvCxnSpPr>
          <p:nvPr/>
        </p:nvCxnSpPr>
        <p:spPr>
          <a:xfrm>
            <a:off x="4533315" y="4949561"/>
            <a:ext cx="661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413A77B-C189-54E2-5C5A-CE652FB84D43}"/>
              </a:ext>
            </a:extLst>
          </p:cNvPr>
          <p:cNvCxnSpPr>
            <a:cxnSpLocks/>
          </p:cNvCxnSpPr>
          <p:nvPr/>
        </p:nvCxnSpPr>
        <p:spPr>
          <a:xfrm>
            <a:off x="4465797" y="6353326"/>
            <a:ext cx="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2CCA3FA-7587-F614-75E6-FC679FD5EDF4}"/>
              </a:ext>
            </a:extLst>
          </p:cNvPr>
          <p:cNvCxnSpPr>
            <a:cxnSpLocks/>
          </p:cNvCxnSpPr>
          <p:nvPr/>
        </p:nvCxnSpPr>
        <p:spPr>
          <a:xfrm>
            <a:off x="4542931" y="5509825"/>
            <a:ext cx="4666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275A686-F312-649F-A4F2-8809AF374FAE}"/>
              </a:ext>
            </a:extLst>
          </p:cNvPr>
          <p:cNvCxnSpPr>
            <a:cxnSpLocks/>
          </p:cNvCxnSpPr>
          <p:nvPr/>
        </p:nvCxnSpPr>
        <p:spPr>
          <a:xfrm flipV="1">
            <a:off x="4542931" y="5495517"/>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F1986A2-33BB-3002-1B6A-7CC95D6D5DEC}"/>
              </a:ext>
            </a:extLst>
          </p:cNvPr>
          <p:cNvCxnSpPr>
            <a:cxnSpLocks/>
            <a:endCxn id="9" idx="1"/>
          </p:cNvCxnSpPr>
          <p:nvPr/>
        </p:nvCxnSpPr>
        <p:spPr>
          <a:xfrm flipV="1">
            <a:off x="4542931" y="6010380"/>
            <a:ext cx="144620" cy="982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ED3C0259-4643-1ADB-66C4-013D34D8D366}"/>
              </a:ext>
            </a:extLst>
          </p:cNvPr>
          <p:cNvCxnSpPr>
            <a:cxnSpLocks/>
          </p:cNvCxnSpPr>
          <p:nvPr/>
        </p:nvCxnSpPr>
        <p:spPr>
          <a:xfrm>
            <a:off x="4535475" y="5795209"/>
            <a:ext cx="168262"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680975DF-0600-03B8-1C3B-5E7ECED16258}"/>
              </a:ext>
            </a:extLst>
          </p:cNvPr>
          <p:cNvCxnSpPr>
            <a:cxnSpLocks/>
          </p:cNvCxnSpPr>
          <p:nvPr/>
        </p:nvCxnSpPr>
        <p:spPr>
          <a:xfrm>
            <a:off x="6401755" y="6054582"/>
            <a:ext cx="1660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82F902FF-8627-2104-A12A-41498AA6ECBD}"/>
              </a:ext>
            </a:extLst>
          </p:cNvPr>
          <p:cNvCxnSpPr>
            <a:cxnSpLocks/>
          </p:cNvCxnSpPr>
          <p:nvPr/>
        </p:nvCxnSpPr>
        <p:spPr>
          <a:xfrm flipH="1" flipV="1">
            <a:off x="6561089" y="5003941"/>
            <a:ext cx="2308" cy="1066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491262FF-5084-8173-F3D6-C7C4DAED6CDE}"/>
              </a:ext>
            </a:extLst>
          </p:cNvPr>
          <p:cNvCxnSpPr>
            <a:cxnSpLocks/>
          </p:cNvCxnSpPr>
          <p:nvPr/>
        </p:nvCxnSpPr>
        <p:spPr>
          <a:xfrm>
            <a:off x="6562239" y="527491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D5C8CC6D-FF78-6085-C089-6D022F27A591}"/>
              </a:ext>
            </a:extLst>
          </p:cNvPr>
          <p:cNvCxnSpPr>
            <a:cxnSpLocks/>
          </p:cNvCxnSpPr>
          <p:nvPr/>
        </p:nvCxnSpPr>
        <p:spPr>
          <a:xfrm>
            <a:off x="6556507" y="549606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879833AD-4F57-F5DD-E051-4BA426594141}"/>
              </a:ext>
            </a:extLst>
          </p:cNvPr>
          <p:cNvCxnSpPr>
            <a:cxnSpLocks/>
          </p:cNvCxnSpPr>
          <p:nvPr/>
        </p:nvCxnSpPr>
        <p:spPr>
          <a:xfrm>
            <a:off x="6557657" y="5895976"/>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9C0B95D-3E1F-3804-B9F6-C47902B7C95D}"/>
              </a:ext>
            </a:extLst>
          </p:cNvPr>
          <p:cNvSpPr txBox="1"/>
          <p:nvPr/>
        </p:nvSpPr>
        <p:spPr>
          <a:xfrm>
            <a:off x="2166786" y="106678"/>
            <a:ext cx="5953874" cy="400110"/>
          </a:xfrm>
          <a:prstGeom prst="rect">
            <a:avLst/>
          </a:prstGeom>
          <a:noFill/>
        </p:spPr>
        <p:txBody>
          <a:bodyPr wrap="none" rtlCol="0">
            <a:spAutoFit/>
          </a:bodyPr>
          <a:lstStyle/>
          <a:p>
            <a:r>
              <a:rPr kumimoji="1" lang="ja-JP" altLang="en-US" sz="2000" b="1" dirty="0">
                <a:solidFill>
                  <a:srgbClr val="C00000"/>
                </a:solidFill>
              </a:rPr>
              <a:t>末梢血単核球を用いたヘルパー</a:t>
            </a:r>
            <a:r>
              <a:rPr kumimoji="1" lang="en-US" altLang="ja-JP" sz="2000" b="1" dirty="0">
                <a:solidFill>
                  <a:srgbClr val="C00000"/>
                </a:solidFill>
              </a:rPr>
              <a:t>T</a:t>
            </a:r>
            <a:r>
              <a:rPr kumimoji="1" lang="ja-JP" altLang="en-US" sz="2000" b="1" dirty="0">
                <a:solidFill>
                  <a:srgbClr val="C00000"/>
                </a:solidFill>
              </a:rPr>
              <a:t>細胞亜分画解析例</a:t>
            </a:r>
          </a:p>
        </p:txBody>
      </p:sp>
    </p:spTree>
    <p:extLst>
      <p:ext uri="{BB962C8B-B14F-4D97-AF65-F5344CB8AC3E}">
        <p14:creationId xmlns:p14="http://schemas.microsoft.com/office/powerpoint/2010/main" val="320574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1094754D-6F37-39F2-E239-0DA63D003BC6}"/>
              </a:ext>
            </a:extLst>
          </p:cNvPr>
          <p:cNvGraphicFramePr>
            <a:graphicFrameLocks noGrp="1"/>
          </p:cNvGraphicFramePr>
          <p:nvPr>
            <p:extLst>
              <p:ext uri="{D42A27DB-BD31-4B8C-83A1-F6EECF244321}">
                <p14:modId xmlns:p14="http://schemas.microsoft.com/office/powerpoint/2010/main" val="725014117"/>
              </p:ext>
            </p:extLst>
          </p:nvPr>
        </p:nvGraphicFramePr>
        <p:xfrm>
          <a:off x="1191361" y="1332109"/>
          <a:ext cx="7004291" cy="4351334"/>
        </p:xfrm>
        <a:graphic>
          <a:graphicData uri="http://schemas.openxmlformats.org/drawingml/2006/table">
            <a:tbl>
              <a:tblPr>
                <a:tableStyleId>{5C22544A-7EE6-4342-B048-85BDC9FD1C3A}</a:tableStyleId>
              </a:tblPr>
              <a:tblGrid>
                <a:gridCol w="1177713">
                  <a:extLst>
                    <a:ext uri="{9D8B030D-6E8A-4147-A177-3AD203B41FA5}">
                      <a16:colId xmlns:a16="http://schemas.microsoft.com/office/drawing/2014/main" val="2591363713"/>
                    </a:ext>
                  </a:extLst>
                </a:gridCol>
                <a:gridCol w="1202506">
                  <a:extLst>
                    <a:ext uri="{9D8B030D-6E8A-4147-A177-3AD203B41FA5}">
                      <a16:colId xmlns:a16="http://schemas.microsoft.com/office/drawing/2014/main" val="582386075"/>
                    </a:ext>
                  </a:extLst>
                </a:gridCol>
                <a:gridCol w="1624004">
                  <a:extLst>
                    <a:ext uri="{9D8B030D-6E8A-4147-A177-3AD203B41FA5}">
                      <a16:colId xmlns:a16="http://schemas.microsoft.com/office/drawing/2014/main" val="4026032100"/>
                    </a:ext>
                  </a:extLst>
                </a:gridCol>
                <a:gridCol w="1946325">
                  <a:extLst>
                    <a:ext uri="{9D8B030D-6E8A-4147-A177-3AD203B41FA5}">
                      <a16:colId xmlns:a16="http://schemas.microsoft.com/office/drawing/2014/main" val="725971578"/>
                    </a:ext>
                  </a:extLst>
                </a:gridCol>
                <a:gridCol w="1053743">
                  <a:extLst>
                    <a:ext uri="{9D8B030D-6E8A-4147-A177-3AD203B41FA5}">
                      <a16:colId xmlns:a16="http://schemas.microsoft.com/office/drawing/2014/main" val="2065550634"/>
                    </a:ext>
                  </a:extLst>
                </a:gridCol>
              </a:tblGrid>
              <a:tr h="334718">
                <a:tc>
                  <a:txBody>
                    <a:bodyPr/>
                    <a:lstStyle/>
                    <a:p>
                      <a:pPr algn="l" fontAlgn="ctr"/>
                      <a:r>
                        <a:rPr lang="ja-JP" altLang="en-US" sz="1600" b="1" u="none" strike="noStrike" dirty="0">
                          <a:effectLst/>
                        </a:rPr>
                        <a:t>抗体</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クローン</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蛍光色素</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メーカー</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製品番号</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extLst>
                  <a:ext uri="{0D108BD9-81ED-4DB2-BD59-A6C34878D82A}">
                    <a16:rowId xmlns:a16="http://schemas.microsoft.com/office/drawing/2014/main" val="1275595389"/>
                  </a:ext>
                </a:extLst>
              </a:tr>
              <a:tr h="334718">
                <a:tc>
                  <a:txBody>
                    <a:bodyPr/>
                    <a:lstStyle/>
                    <a:p>
                      <a:pPr algn="l" fontAlgn="ctr"/>
                      <a:r>
                        <a:rPr lang="en-US" sz="1600" u="none" strike="noStrike">
                          <a:effectLst/>
                        </a:rPr>
                        <a:t>CD3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UCHT-1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BUV737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612750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67605971"/>
                  </a:ext>
                </a:extLst>
              </a:tr>
              <a:tr h="334718">
                <a:tc>
                  <a:txBody>
                    <a:bodyPr/>
                    <a:lstStyle/>
                    <a:p>
                      <a:pPr algn="l" fontAlgn="ctr"/>
                      <a:r>
                        <a:rPr lang="en-US" sz="1600" u="none" strike="noStrike" dirty="0">
                          <a:effectLst/>
                        </a:rPr>
                        <a:t>CD4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OKT4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PerCP</a:t>
                      </a:r>
                      <a:r>
                        <a:rPr lang="en-US" sz="1600" u="none" strike="noStrike" dirty="0">
                          <a:effectLst/>
                        </a:rPr>
                        <a:t>/Cy5.5</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317428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457777718"/>
                  </a:ext>
                </a:extLst>
              </a:tr>
              <a:tr h="334718">
                <a:tc>
                  <a:txBody>
                    <a:bodyPr/>
                    <a:lstStyle/>
                    <a:p>
                      <a:pPr algn="l" fontAlgn="ctr"/>
                      <a:r>
                        <a:rPr lang="en-US" sz="1600" u="none" strike="noStrike">
                          <a:effectLst/>
                        </a:rPr>
                        <a:t>CD8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HIT8a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BUV396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740303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749583268"/>
                  </a:ext>
                </a:extLst>
              </a:tr>
              <a:tr h="334718">
                <a:tc>
                  <a:txBody>
                    <a:bodyPr/>
                    <a:lstStyle/>
                    <a:p>
                      <a:pPr algn="l" fontAlgn="ctr"/>
                      <a:r>
                        <a:rPr lang="en-US" sz="1600" u="none" strike="noStrike">
                          <a:effectLst/>
                        </a:rPr>
                        <a:t>CD25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M-A251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356104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72555361"/>
                  </a:ext>
                </a:extLst>
              </a:tr>
              <a:tr h="334718">
                <a:tc>
                  <a:txBody>
                    <a:bodyPr/>
                    <a:lstStyle/>
                    <a:p>
                      <a:pPr algn="l" fontAlgn="ctr"/>
                      <a:r>
                        <a:rPr lang="en-US" sz="1600" u="none" strike="noStrike">
                          <a:effectLst/>
                        </a:rPr>
                        <a:t>CD45RA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HI100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BV786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583870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02726880"/>
                  </a:ext>
                </a:extLst>
              </a:tr>
              <a:tr h="334718">
                <a:tc>
                  <a:txBody>
                    <a:bodyPr/>
                    <a:lstStyle/>
                    <a:p>
                      <a:pPr algn="l" fontAlgn="ctr"/>
                      <a:r>
                        <a:rPr lang="en-US" sz="1600" u="none" strike="noStrike">
                          <a:effectLst/>
                        </a:rPr>
                        <a:t>CD127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A019D5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351320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295412895"/>
                  </a:ext>
                </a:extLst>
              </a:tr>
              <a:tr h="334718">
                <a:tc>
                  <a:txBody>
                    <a:bodyPr/>
                    <a:lstStyle/>
                    <a:p>
                      <a:pPr algn="l" fontAlgn="ctr"/>
                      <a:r>
                        <a:rPr lang="en-US" sz="1600" u="none" strike="noStrike">
                          <a:effectLst/>
                        </a:rPr>
                        <a:t>CRTH2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BM16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FITC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350108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503758082"/>
                  </a:ext>
                </a:extLst>
              </a:tr>
              <a:tr h="334718">
                <a:tc>
                  <a:txBody>
                    <a:bodyPr/>
                    <a:lstStyle/>
                    <a:p>
                      <a:pPr algn="l" fontAlgn="ctr"/>
                      <a:r>
                        <a:rPr lang="en-US" sz="1600" u="none" strike="noStrike">
                          <a:effectLst/>
                        </a:rPr>
                        <a:t>CCR4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L291H4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359408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318777083"/>
                  </a:ext>
                </a:extLst>
              </a:tr>
              <a:tr h="334718">
                <a:tc>
                  <a:txBody>
                    <a:bodyPr/>
                    <a:lstStyle/>
                    <a:p>
                      <a:pPr algn="l" fontAlgn="ctr"/>
                      <a:r>
                        <a:rPr lang="en-US" sz="1600" u="none" strike="noStrike">
                          <a:effectLst/>
                        </a:rPr>
                        <a:t>CCR6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G034E3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BV421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779266240"/>
                  </a:ext>
                </a:extLst>
              </a:tr>
              <a:tr h="334718">
                <a:tc>
                  <a:txBody>
                    <a:bodyPr/>
                    <a:lstStyle/>
                    <a:p>
                      <a:pPr algn="l" fontAlgn="ctr"/>
                      <a:r>
                        <a:rPr lang="en-US" sz="1600" u="none" strike="noStrike">
                          <a:effectLst/>
                        </a:rPr>
                        <a:t>CCR8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433H</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PE/CF594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566888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89746547"/>
                  </a:ext>
                </a:extLst>
              </a:tr>
              <a:tr h="334718">
                <a:tc>
                  <a:txBody>
                    <a:bodyPr/>
                    <a:lstStyle/>
                    <a:p>
                      <a:pPr algn="l" fontAlgn="ctr"/>
                      <a:r>
                        <a:rPr lang="en-US" sz="1600" u="none" strike="noStrike">
                          <a:effectLst/>
                        </a:rPr>
                        <a:t>CXCR3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G025H7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353722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633814468"/>
                  </a:ext>
                </a:extLst>
              </a:tr>
              <a:tr h="334718">
                <a:tc>
                  <a:txBody>
                    <a:bodyPr/>
                    <a:lstStyle/>
                    <a:p>
                      <a:pPr algn="l" fontAlgn="ctr"/>
                      <a:r>
                        <a:rPr lang="en-US" sz="1600" u="none" strike="noStrike">
                          <a:effectLst/>
                        </a:rPr>
                        <a:t>CXCR5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RF8B2</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BV480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566142</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002579030"/>
                  </a:ext>
                </a:extLst>
              </a:tr>
            </a:tbl>
          </a:graphicData>
        </a:graphic>
      </p:graphicFrame>
      <p:sp>
        <p:nvSpPr>
          <p:cNvPr id="5" name="テキスト ボックス 4">
            <a:extLst>
              <a:ext uri="{FF2B5EF4-FFF2-40B4-BE49-F238E27FC236}">
                <a16:creationId xmlns:a16="http://schemas.microsoft.com/office/drawing/2014/main" id="{29A97CBE-1FB2-DD39-BAA6-3370429B675C}"/>
              </a:ext>
            </a:extLst>
          </p:cNvPr>
          <p:cNvSpPr txBox="1"/>
          <p:nvPr/>
        </p:nvSpPr>
        <p:spPr>
          <a:xfrm>
            <a:off x="3069024" y="587006"/>
            <a:ext cx="3005951" cy="400110"/>
          </a:xfrm>
          <a:prstGeom prst="rect">
            <a:avLst/>
          </a:prstGeom>
          <a:noFill/>
        </p:spPr>
        <p:txBody>
          <a:bodyPr wrap="none" rtlCol="0">
            <a:spAutoFit/>
          </a:bodyPr>
          <a:lstStyle/>
          <a:p>
            <a:r>
              <a:rPr kumimoji="1" lang="ja-JP" altLang="en-US" sz="2000" b="1" dirty="0">
                <a:solidFill>
                  <a:srgbClr val="C00000"/>
                </a:solidFill>
              </a:rPr>
              <a:t>測定に用いた抗体の一覧</a:t>
            </a:r>
          </a:p>
        </p:txBody>
      </p:sp>
    </p:spTree>
    <p:extLst>
      <p:ext uri="{BB962C8B-B14F-4D97-AF65-F5344CB8AC3E}">
        <p14:creationId xmlns:p14="http://schemas.microsoft.com/office/powerpoint/2010/main" val="303535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52E64-8E75-3AD4-F147-747AEC5E275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6628793-379B-3B21-E2B7-7C6FBE86B152}"/>
              </a:ext>
            </a:extLst>
          </p:cNvPr>
          <p:cNvSpPr txBox="1"/>
          <p:nvPr/>
        </p:nvSpPr>
        <p:spPr>
          <a:xfrm>
            <a:off x="1620018" y="323615"/>
            <a:ext cx="6478555" cy="400110"/>
          </a:xfrm>
          <a:prstGeom prst="rect">
            <a:avLst/>
          </a:prstGeom>
          <a:noFill/>
        </p:spPr>
        <p:txBody>
          <a:bodyPr wrap="square" rtlCol="0">
            <a:spAutoFit/>
          </a:bodyPr>
          <a:lstStyle/>
          <a:p>
            <a:r>
              <a:rPr lang="ja-JP" altLang="en-US" sz="2000" b="1" dirty="0">
                <a:solidFill>
                  <a:srgbClr val="C00000"/>
                </a:solidFill>
              </a:rPr>
              <a:t>健常人末梢血単核球を用いたヘルパー</a:t>
            </a:r>
            <a:r>
              <a:rPr lang="en-US" altLang="ja-JP" sz="2000" b="1" dirty="0">
                <a:solidFill>
                  <a:srgbClr val="C00000"/>
                </a:solidFill>
              </a:rPr>
              <a:t>T</a:t>
            </a:r>
            <a:r>
              <a:rPr lang="ja-JP" altLang="en-US" sz="2000" b="1" dirty="0">
                <a:solidFill>
                  <a:srgbClr val="C00000"/>
                </a:solidFill>
              </a:rPr>
              <a:t>細胞亜分画測定</a:t>
            </a:r>
            <a:endParaRPr kumimoji="1" lang="ja-JP" altLang="en-US" sz="2000" b="1" dirty="0">
              <a:solidFill>
                <a:srgbClr val="C00000"/>
              </a:solidFill>
            </a:endParaRPr>
          </a:p>
        </p:txBody>
      </p:sp>
      <p:sp>
        <p:nvSpPr>
          <p:cNvPr id="14" name="テキスト ボックス 13">
            <a:extLst>
              <a:ext uri="{FF2B5EF4-FFF2-40B4-BE49-F238E27FC236}">
                <a16:creationId xmlns:a16="http://schemas.microsoft.com/office/drawing/2014/main" id="{2A97A859-AEF6-6911-7FD2-90035079B1E2}"/>
              </a:ext>
            </a:extLst>
          </p:cNvPr>
          <p:cNvSpPr txBox="1"/>
          <p:nvPr/>
        </p:nvSpPr>
        <p:spPr>
          <a:xfrm>
            <a:off x="770981" y="4422222"/>
            <a:ext cx="2506364" cy="1754326"/>
          </a:xfrm>
          <a:prstGeom prst="rect">
            <a:avLst/>
          </a:prstGeom>
          <a:noFill/>
          <a:ln w="12700">
            <a:solidFill>
              <a:schemeClr val="tx1"/>
            </a:solidFill>
          </a:ln>
        </p:spPr>
        <p:txBody>
          <a:bodyPr wrap="square" rtlCol="0">
            <a:spAutoFit/>
          </a:bodyPr>
          <a:lstStyle/>
          <a:p>
            <a:r>
              <a:rPr kumimoji="1" lang="en-US" altLang="ja-JP" dirty="0">
                <a:solidFill>
                  <a:srgbClr val="0070C0"/>
                </a:solidFill>
              </a:rPr>
              <a:t>CD3-BUV737 (X2) </a:t>
            </a:r>
            <a:r>
              <a:rPr kumimoji="1" lang="en-US" altLang="ja-JP" dirty="0"/>
              <a:t>1uL</a:t>
            </a:r>
          </a:p>
          <a:p>
            <a:r>
              <a:rPr lang="en-US" altLang="ja-JP" dirty="0">
                <a:solidFill>
                  <a:srgbClr val="0070C0"/>
                </a:solidFill>
              </a:rPr>
              <a:t>CD4-PerCP/Cy5.5 </a:t>
            </a:r>
            <a:r>
              <a:rPr lang="en-US" altLang="ja-JP" dirty="0"/>
              <a:t>1.5uL</a:t>
            </a:r>
          </a:p>
          <a:p>
            <a:r>
              <a:rPr kumimoji="1" lang="en-US" altLang="ja-JP" dirty="0">
                <a:solidFill>
                  <a:srgbClr val="0070C0"/>
                </a:solidFill>
              </a:rPr>
              <a:t>CD8-</a:t>
            </a:r>
            <a:r>
              <a:rPr lang="en-US" altLang="ja-JP" dirty="0">
                <a:solidFill>
                  <a:srgbClr val="0070C0"/>
                </a:solidFill>
              </a:rPr>
              <a:t>BUV395 (X5) </a:t>
            </a:r>
            <a:r>
              <a:rPr lang="en-US" altLang="ja-JP" dirty="0"/>
              <a:t>1uL</a:t>
            </a:r>
          </a:p>
          <a:p>
            <a:r>
              <a:rPr lang="en-US" altLang="ja-JP" dirty="0">
                <a:solidFill>
                  <a:srgbClr val="0070C0"/>
                </a:solidFill>
              </a:rPr>
              <a:t>CD25-PE </a:t>
            </a:r>
            <a:r>
              <a:rPr lang="en-US" altLang="ja-JP" dirty="0"/>
              <a:t>1uL</a:t>
            </a:r>
          </a:p>
          <a:p>
            <a:r>
              <a:rPr lang="en-US" altLang="ja-JP" dirty="0">
                <a:solidFill>
                  <a:srgbClr val="0070C0"/>
                </a:solidFill>
              </a:rPr>
              <a:t>CD45RA-BV786 (X5) </a:t>
            </a:r>
            <a:r>
              <a:rPr lang="en-US" altLang="ja-JP" dirty="0"/>
              <a:t>1uL</a:t>
            </a:r>
          </a:p>
          <a:p>
            <a:r>
              <a:rPr lang="en-US" altLang="ja-JP" dirty="0">
                <a:solidFill>
                  <a:srgbClr val="0070C0"/>
                </a:solidFill>
              </a:rPr>
              <a:t>CD127-PE/Cy7</a:t>
            </a:r>
            <a:r>
              <a:rPr lang="en-US" altLang="ja-JP" dirty="0">
                <a:solidFill>
                  <a:srgbClr val="002060"/>
                </a:solidFill>
              </a:rPr>
              <a:t> 1uL         </a:t>
            </a:r>
          </a:p>
        </p:txBody>
      </p:sp>
      <p:sp>
        <p:nvSpPr>
          <p:cNvPr id="11" name="テキスト ボックス 10">
            <a:extLst>
              <a:ext uri="{FF2B5EF4-FFF2-40B4-BE49-F238E27FC236}">
                <a16:creationId xmlns:a16="http://schemas.microsoft.com/office/drawing/2014/main" id="{C0EFCD81-7A5A-FF17-C6C9-706498C824C9}"/>
              </a:ext>
            </a:extLst>
          </p:cNvPr>
          <p:cNvSpPr txBox="1"/>
          <p:nvPr/>
        </p:nvSpPr>
        <p:spPr>
          <a:xfrm>
            <a:off x="4270536" y="4422222"/>
            <a:ext cx="2227808" cy="1754326"/>
          </a:xfrm>
          <a:prstGeom prst="rect">
            <a:avLst/>
          </a:prstGeom>
          <a:noFill/>
          <a:ln w="12700">
            <a:solidFill>
              <a:schemeClr val="tx1"/>
            </a:solidFill>
          </a:ln>
        </p:spPr>
        <p:txBody>
          <a:bodyPr wrap="square">
            <a:spAutoFit/>
          </a:bodyPr>
          <a:lstStyle/>
          <a:p>
            <a:r>
              <a:rPr lang="en-US" altLang="ja-JP" dirty="0">
                <a:solidFill>
                  <a:srgbClr val="0070C0"/>
                </a:solidFill>
              </a:rPr>
              <a:t>CRTH2-FITC</a:t>
            </a:r>
            <a:r>
              <a:rPr lang="ja-JP" altLang="en-US" dirty="0">
                <a:solidFill>
                  <a:srgbClr val="0070C0"/>
                </a:solidFill>
              </a:rPr>
              <a:t> </a:t>
            </a:r>
            <a:r>
              <a:rPr lang="en-US" altLang="ja-JP" dirty="0"/>
              <a:t>2</a:t>
            </a:r>
            <a:r>
              <a:rPr lang="en-US" altLang="ja-JP" dirty="0">
                <a:solidFill>
                  <a:srgbClr val="0070C0"/>
                </a:solidFill>
              </a:rPr>
              <a:t> </a:t>
            </a:r>
            <a:r>
              <a:rPr lang="en-US" altLang="ja-JP" dirty="0" err="1"/>
              <a:t>uL</a:t>
            </a:r>
            <a:endParaRPr lang="en-US" altLang="ja-JP" dirty="0"/>
          </a:p>
          <a:p>
            <a:r>
              <a:rPr lang="en-US" altLang="ja-JP" dirty="0">
                <a:solidFill>
                  <a:srgbClr val="0070C0"/>
                </a:solidFill>
              </a:rPr>
              <a:t>CCR4-APC </a:t>
            </a:r>
            <a:r>
              <a:rPr lang="en-US" altLang="ja-JP" dirty="0"/>
              <a:t>1uL</a:t>
            </a:r>
          </a:p>
          <a:p>
            <a:r>
              <a:rPr lang="en-US" altLang="ja-JP" dirty="0">
                <a:solidFill>
                  <a:srgbClr val="0070C0"/>
                </a:solidFill>
              </a:rPr>
              <a:t>CCR6-BV421 </a:t>
            </a:r>
            <a:r>
              <a:rPr lang="en-US" altLang="ja-JP" dirty="0"/>
              <a:t>1uL</a:t>
            </a:r>
          </a:p>
          <a:p>
            <a:r>
              <a:rPr lang="en-US" altLang="ja-JP" dirty="0">
                <a:solidFill>
                  <a:srgbClr val="0070C0"/>
                </a:solidFill>
              </a:rPr>
              <a:t>CCR8-PE/CF594 </a:t>
            </a:r>
            <a:r>
              <a:rPr lang="en-US" altLang="ja-JP" dirty="0"/>
              <a:t>1.5uL</a:t>
            </a:r>
          </a:p>
          <a:p>
            <a:r>
              <a:rPr lang="en-US" altLang="ja-JP" dirty="0">
                <a:solidFill>
                  <a:srgbClr val="0070C0"/>
                </a:solidFill>
              </a:rPr>
              <a:t>CXCR3-APC/Cy7 </a:t>
            </a:r>
            <a:r>
              <a:rPr lang="en-US" altLang="ja-JP" dirty="0"/>
              <a:t>2uL</a:t>
            </a:r>
          </a:p>
          <a:p>
            <a:r>
              <a:rPr lang="en-US" altLang="ja-JP" dirty="0">
                <a:solidFill>
                  <a:srgbClr val="0070C0"/>
                </a:solidFill>
              </a:rPr>
              <a:t>CXCR5-BV480 </a:t>
            </a:r>
            <a:r>
              <a:rPr lang="en-US" altLang="ja-JP" dirty="0"/>
              <a:t>1.5uL</a:t>
            </a:r>
          </a:p>
        </p:txBody>
      </p:sp>
      <p:cxnSp>
        <p:nvCxnSpPr>
          <p:cNvPr id="16" name="直線矢印コネクタ 15">
            <a:extLst>
              <a:ext uri="{FF2B5EF4-FFF2-40B4-BE49-F238E27FC236}">
                <a16:creationId xmlns:a16="http://schemas.microsoft.com/office/drawing/2014/main" id="{46757BE1-5972-0E1C-67BA-45494CF580B4}"/>
              </a:ext>
            </a:extLst>
          </p:cNvPr>
          <p:cNvCxnSpPr/>
          <p:nvPr/>
        </p:nvCxnSpPr>
        <p:spPr>
          <a:xfrm>
            <a:off x="3383361" y="5199719"/>
            <a:ext cx="7288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411EEE61-596E-09F5-F73C-50B936DAC5E0}"/>
              </a:ext>
            </a:extLst>
          </p:cNvPr>
          <p:cNvSpPr txBox="1"/>
          <p:nvPr/>
        </p:nvSpPr>
        <p:spPr>
          <a:xfrm>
            <a:off x="1349151" y="6190841"/>
            <a:ext cx="1050288" cy="369332"/>
          </a:xfrm>
          <a:prstGeom prst="rect">
            <a:avLst/>
          </a:prstGeom>
          <a:noFill/>
        </p:spPr>
        <p:txBody>
          <a:bodyPr wrap="none" rtlCol="0">
            <a:spAutoFit/>
          </a:bodyPr>
          <a:lstStyle/>
          <a:p>
            <a:r>
              <a:rPr kumimoji="1" lang="en-US" altLang="ja-JP" dirty="0"/>
              <a:t>4</a:t>
            </a:r>
            <a:r>
              <a:rPr kumimoji="1" lang="ja-JP" altLang="en-US" dirty="0"/>
              <a:t>℃ </a:t>
            </a:r>
            <a:r>
              <a:rPr kumimoji="1" lang="en-US" altLang="ja-JP" dirty="0"/>
              <a:t>20</a:t>
            </a:r>
            <a:r>
              <a:rPr kumimoji="1" lang="ja-JP" altLang="en-US" dirty="0"/>
              <a:t>分</a:t>
            </a:r>
          </a:p>
        </p:txBody>
      </p:sp>
      <p:sp>
        <p:nvSpPr>
          <p:cNvPr id="18" name="テキスト ボックス 17">
            <a:extLst>
              <a:ext uri="{FF2B5EF4-FFF2-40B4-BE49-F238E27FC236}">
                <a16:creationId xmlns:a16="http://schemas.microsoft.com/office/drawing/2014/main" id="{BCB683C9-3E18-7A42-67FE-EF8A4A558B85}"/>
              </a:ext>
            </a:extLst>
          </p:cNvPr>
          <p:cNvSpPr txBox="1"/>
          <p:nvPr/>
        </p:nvSpPr>
        <p:spPr>
          <a:xfrm>
            <a:off x="4859296" y="6215617"/>
            <a:ext cx="1050288" cy="369332"/>
          </a:xfrm>
          <a:prstGeom prst="rect">
            <a:avLst/>
          </a:prstGeom>
          <a:noFill/>
        </p:spPr>
        <p:txBody>
          <a:bodyPr wrap="none" rtlCol="0">
            <a:spAutoFit/>
          </a:bodyPr>
          <a:lstStyle/>
          <a:p>
            <a:r>
              <a:rPr kumimoji="1" lang="en-US" altLang="ja-JP" dirty="0"/>
              <a:t>4</a:t>
            </a:r>
            <a:r>
              <a:rPr kumimoji="1" lang="ja-JP" altLang="en-US" dirty="0"/>
              <a:t>℃ </a:t>
            </a:r>
            <a:r>
              <a:rPr kumimoji="1" lang="en-US" altLang="ja-JP" dirty="0"/>
              <a:t>20</a:t>
            </a:r>
            <a:r>
              <a:rPr kumimoji="1" lang="ja-JP" altLang="en-US" dirty="0"/>
              <a:t>分</a:t>
            </a:r>
          </a:p>
        </p:txBody>
      </p:sp>
      <p:sp>
        <p:nvSpPr>
          <p:cNvPr id="19" name="テキスト ボックス 18">
            <a:extLst>
              <a:ext uri="{FF2B5EF4-FFF2-40B4-BE49-F238E27FC236}">
                <a16:creationId xmlns:a16="http://schemas.microsoft.com/office/drawing/2014/main" id="{A85B2E3E-C305-4D6E-BDE3-7AF98F5CF67A}"/>
              </a:ext>
            </a:extLst>
          </p:cNvPr>
          <p:cNvSpPr txBox="1"/>
          <p:nvPr/>
        </p:nvSpPr>
        <p:spPr>
          <a:xfrm>
            <a:off x="3435651" y="5299385"/>
            <a:ext cx="646331" cy="369332"/>
          </a:xfrm>
          <a:prstGeom prst="rect">
            <a:avLst/>
          </a:prstGeom>
          <a:noFill/>
        </p:spPr>
        <p:txBody>
          <a:bodyPr wrap="none" rtlCol="0">
            <a:spAutoFit/>
          </a:bodyPr>
          <a:lstStyle/>
          <a:p>
            <a:r>
              <a:rPr kumimoji="1" lang="ja-JP" altLang="en-US" dirty="0"/>
              <a:t>洗浄</a:t>
            </a:r>
          </a:p>
        </p:txBody>
      </p:sp>
      <p:cxnSp>
        <p:nvCxnSpPr>
          <p:cNvPr id="20" name="直線矢印コネクタ 19">
            <a:extLst>
              <a:ext uri="{FF2B5EF4-FFF2-40B4-BE49-F238E27FC236}">
                <a16:creationId xmlns:a16="http://schemas.microsoft.com/office/drawing/2014/main" id="{66F63482-E3A7-6F76-B773-4519147056A6}"/>
              </a:ext>
            </a:extLst>
          </p:cNvPr>
          <p:cNvCxnSpPr>
            <a:cxnSpLocks/>
          </p:cNvCxnSpPr>
          <p:nvPr/>
        </p:nvCxnSpPr>
        <p:spPr>
          <a:xfrm>
            <a:off x="6634608" y="5146711"/>
            <a:ext cx="8304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BA688D1-F0E5-C9F4-C72B-153641DE444E}"/>
              </a:ext>
            </a:extLst>
          </p:cNvPr>
          <p:cNvSpPr txBox="1"/>
          <p:nvPr/>
        </p:nvSpPr>
        <p:spPr>
          <a:xfrm>
            <a:off x="6686898" y="5246377"/>
            <a:ext cx="877163" cy="646331"/>
          </a:xfrm>
          <a:prstGeom prst="rect">
            <a:avLst/>
          </a:prstGeom>
          <a:noFill/>
        </p:spPr>
        <p:txBody>
          <a:bodyPr wrap="none" rtlCol="0">
            <a:spAutoFit/>
          </a:bodyPr>
          <a:lstStyle/>
          <a:p>
            <a:r>
              <a:rPr kumimoji="1" lang="ja-JP" altLang="en-US" dirty="0"/>
              <a:t>洗浄、</a:t>
            </a:r>
            <a:endParaRPr kumimoji="1" lang="en-US" altLang="ja-JP" dirty="0"/>
          </a:p>
          <a:p>
            <a:r>
              <a:rPr kumimoji="1" lang="ja-JP" altLang="en-US" dirty="0"/>
              <a:t>懸濁</a:t>
            </a:r>
          </a:p>
        </p:txBody>
      </p:sp>
      <p:sp>
        <p:nvSpPr>
          <p:cNvPr id="24" name="テキスト ボックス 23">
            <a:extLst>
              <a:ext uri="{FF2B5EF4-FFF2-40B4-BE49-F238E27FC236}">
                <a16:creationId xmlns:a16="http://schemas.microsoft.com/office/drawing/2014/main" id="{91BE4A89-12AD-12D1-8AC5-79A163F38DDB}"/>
              </a:ext>
            </a:extLst>
          </p:cNvPr>
          <p:cNvSpPr txBox="1"/>
          <p:nvPr/>
        </p:nvSpPr>
        <p:spPr>
          <a:xfrm>
            <a:off x="7601294" y="4967500"/>
            <a:ext cx="1110369" cy="646331"/>
          </a:xfrm>
          <a:prstGeom prst="rect">
            <a:avLst/>
          </a:prstGeom>
          <a:noFill/>
        </p:spPr>
        <p:txBody>
          <a:bodyPr wrap="none" rtlCol="0">
            <a:spAutoFit/>
          </a:bodyPr>
          <a:lstStyle/>
          <a:p>
            <a:r>
              <a:rPr kumimoji="1" lang="ja-JP" altLang="en-US" dirty="0"/>
              <a:t>測定</a:t>
            </a:r>
            <a:endParaRPr kumimoji="1" lang="en-US" altLang="ja-JP" dirty="0"/>
          </a:p>
          <a:p>
            <a:r>
              <a:rPr kumimoji="1" lang="en-US" altLang="ja-JP" dirty="0"/>
              <a:t>(</a:t>
            </a:r>
            <a:r>
              <a:rPr kumimoji="1" lang="en-US" altLang="ja-JP" dirty="0" err="1"/>
              <a:t>Fortessa</a:t>
            </a:r>
            <a:r>
              <a:rPr kumimoji="1" lang="en-US" altLang="ja-JP" dirty="0"/>
              <a:t>)</a:t>
            </a:r>
            <a:endParaRPr kumimoji="1" lang="ja-JP" altLang="en-US" dirty="0"/>
          </a:p>
        </p:txBody>
      </p:sp>
      <p:sp>
        <p:nvSpPr>
          <p:cNvPr id="25" name="テキスト ボックス 24">
            <a:extLst>
              <a:ext uri="{FF2B5EF4-FFF2-40B4-BE49-F238E27FC236}">
                <a16:creationId xmlns:a16="http://schemas.microsoft.com/office/drawing/2014/main" id="{CA934558-EF0C-3A01-4755-727D6F53CF11}"/>
              </a:ext>
            </a:extLst>
          </p:cNvPr>
          <p:cNvSpPr txBox="1"/>
          <p:nvPr/>
        </p:nvSpPr>
        <p:spPr>
          <a:xfrm>
            <a:off x="247050" y="4027971"/>
            <a:ext cx="875689" cy="369332"/>
          </a:xfrm>
          <a:prstGeom prst="rect">
            <a:avLst/>
          </a:prstGeom>
          <a:noFill/>
        </p:spPr>
        <p:txBody>
          <a:bodyPr wrap="none" rtlCol="0">
            <a:spAutoFit/>
          </a:bodyPr>
          <a:lstStyle/>
          <a:p>
            <a:r>
              <a:rPr kumimoji="1" lang="en-US" altLang="ja-JP" dirty="0">
                <a:solidFill>
                  <a:srgbClr val="C00000"/>
                </a:solidFill>
              </a:rPr>
              <a:t>Tube13</a:t>
            </a:r>
            <a:endParaRPr kumimoji="1" lang="ja-JP" altLang="en-US" dirty="0">
              <a:solidFill>
                <a:srgbClr val="C00000"/>
              </a:solidFill>
            </a:endParaRPr>
          </a:p>
        </p:txBody>
      </p:sp>
      <p:grpSp>
        <p:nvGrpSpPr>
          <p:cNvPr id="29" name="グループ化 28">
            <a:extLst>
              <a:ext uri="{FF2B5EF4-FFF2-40B4-BE49-F238E27FC236}">
                <a16:creationId xmlns:a16="http://schemas.microsoft.com/office/drawing/2014/main" id="{E1A98C70-7C55-D614-45B3-2A24B10F2127}"/>
              </a:ext>
            </a:extLst>
          </p:cNvPr>
          <p:cNvGrpSpPr/>
          <p:nvPr/>
        </p:nvGrpSpPr>
        <p:grpSpPr>
          <a:xfrm>
            <a:off x="359630" y="1462158"/>
            <a:ext cx="6327268" cy="1827833"/>
            <a:chOff x="215862" y="1438827"/>
            <a:chExt cx="6327268" cy="1827833"/>
          </a:xfrm>
        </p:grpSpPr>
        <p:sp>
          <p:nvSpPr>
            <p:cNvPr id="26" name="テキスト ボックス 25">
              <a:extLst>
                <a:ext uri="{FF2B5EF4-FFF2-40B4-BE49-F238E27FC236}">
                  <a16:creationId xmlns:a16="http://schemas.microsoft.com/office/drawing/2014/main" id="{36F1D903-958F-EDD2-9A52-8FA6B3863DA9}"/>
                </a:ext>
              </a:extLst>
            </p:cNvPr>
            <p:cNvSpPr txBox="1"/>
            <p:nvPr/>
          </p:nvSpPr>
          <p:spPr>
            <a:xfrm>
              <a:off x="215862" y="1438827"/>
              <a:ext cx="3234090" cy="1754326"/>
            </a:xfrm>
            <a:prstGeom prst="rect">
              <a:avLst/>
            </a:prstGeom>
            <a:noFill/>
          </p:spPr>
          <p:txBody>
            <a:bodyPr wrap="none" rtlCol="0">
              <a:spAutoFit/>
            </a:bodyPr>
            <a:lstStyle/>
            <a:p>
              <a:r>
                <a:rPr kumimoji="1" lang="en-US" altLang="ja-JP" dirty="0">
                  <a:solidFill>
                    <a:srgbClr val="C00000"/>
                  </a:solidFill>
                </a:rPr>
                <a:t>Tube 1 : </a:t>
              </a:r>
              <a:r>
                <a:rPr kumimoji="1" lang="en-US" altLang="ja-JP" dirty="0">
                  <a:solidFill>
                    <a:srgbClr val="0070C0"/>
                  </a:solidFill>
                </a:rPr>
                <a:t>CD3-BUV737 (X2) </a:t>
              </a:r>
              <a:r>
                <a:rPr kumimoji="1" lang="en-US" altLang="ja-JP" dirty="0"/>
                <a:t>1uL</a:t>
              </a:r>
            </a:p>
            <a:p>
              <a:r>
                <a:rPr lang="en-US" altLang="ja-JP" dirty="0">
                  <a:solidFill>
                    <a:srgbClr val="C00000"/>
                  </a:solidFill>
                </a:rPr>
                <a:t>Tube 2 : </a:t>
              </a:r>
              <a:r>
                <a:rPr lang="en-US" altLang="ja-JP" dirty="0">
                  <a:solidFill>
                    <a:srgbClr val="0070C0"/>
                  </a:solidFill>
                </a:rPr>
                <a:t>CD4-PerCP/Cy5.5 </a:t>
              </a:r>
              <a:r>
                <a:rPr lang="en-US" altLang="ja-JP" dirty="0"/>
                <a:t>1.5uL</a:t>
              </a:r>
            </a:p>
            <a:p>
              <a:r>
                <a:rPr kumimoji="1" lang="en-US" altLang="ja-JP" dirty="0">
                  <a:solidFill>
                    <a:srgbClr val="C00000"/>
                  </a:solidFill>
                </a:rPr>
                <a:t>Tube 3 : </a:t>
              </a:r>
              <a:r>
                <a:rPr kumimoji="1" lang="en-US" altLang="ja-JP" dirty="0">
                  <a:solidFill>
                    <a:srgbClr val="0070C0"/>
                  </a:solidFill>
                </a:rPr>
                <a:t>CD8-</a:t>
              </a:r>
              <a:r>
                <a:rPr lang="en-US" altLang="ja-JP" dirty="0">
                  <a:solidFill>
                    <a:srgbClr val="0070C0"/>
                  </a:solidFill>
                </a:rPr>
                <a:t>BUV395 (X5) </a:t>
              </a:r>
              <a:r>
                <a:rPr lang="en-US" altLang="ja-JP" dirty="0"/>
                <a:t>1 </a:t>
              </a:r>
              <a:r>
                <a:rPr lang="en-US" altLang="ja-JP" dirty="0" err="1"/>
                <a:t>uL</a:t>
              </a:r>
              <a:endParaRPr lang="en-US" altLang="ja-JP" dirty="0"/>
            </a:p>
            <a:p>
              <a:r>
                <a:rPr lang="en-US" altLang="ja-JP" dirty="0">
                  <a:solidFill>
                    <a:srgbClr val="C00000"/>
                  </a:solidFill>
                </a:rPr>
                <a:t>Tube 4 : </a:t>
              </a:r>
              <a:r>
                <a:rPr lang="en-US" altLang="ja-JP" dirty="0">
                  <a:solidFill>
                    <a:srgbClr val="0070C0"/>
                  </a:solidFill>
                </a:rPr>
                <a:t>CD25-PE </a:t>
              </a:r>
              <a:r>
                <a:rPr lang="en-US" altLang="ja-JP" dirty="0"/>
                <a:t>1uL</a:t>
              </a:r>
            </a:p>
            <a:p>
              <a:r>
                <a:rPr kumimoji="1" lang="en-US" altLang="ja-JP" dirty="0">
                  <a:solidFill>
                    <a:srgbClr val="C00000"/>
                  </a:solidFill>
                </a:rPr>
                <a:t>Tube 5 :</a:t>
              </a:r>
              <a:r>
                <a:rPr kumimoji="1" lang="en-US" altLang="ja-JP" dirty="0">
                  <a:solidFill>
                    <a:srgbClr val="0070C0"/>
                  </a:solidFill>
                </a:rPr>
                <a:t> </a:t>
              </a:r>
              <a:r>
                <a:rPr lang="en-US" altLang="ja-JP" dirty="0">
                  <a:solidFill>
                    <a:srgbClr val="0070C0"/>
                  </a:solidFill>
                </a:rPr>
                <a:t>CD45RA-BV786 (X5) </a:t>
              </a:r>
              <a:r>
                <a:rPr lang="en-US" altLang="ja-JP" dirty="0"/>
                <a:t>1uL</a:t>
              </a:r>
            </a:p>
            <a:p>
              <a:r>
                <a:rPr lang="en-US" altLang="ja-JP" dirty="0">
                  <a:solidFill>
                    <a:srgbClr val="C00000"/>
                  </a:solidFill>
                </a:rPr>
                <a:t>Tube 6 : </a:t>
              </a:r>
              <a:r>
                <a:rPr lang="en-US" altLang="ja-JP" dirty="0">
                  <a:solidFill>
                    <a:srgbClr val="0070C0"/>
                  </a:solidFill>
                </a:rPr>
                <a:t>CD127-PE/Cy7 </a:t>
              </a:r>
              <a:r>
                <a:rPr lang="en-US" altLang="ja-JP" dirty="0"/>
                <a:t>1uL</a:t>
              </a:r>
            </a:p>
          </p:txBody>
        </p:sp>
        <p:sp>
          <p:nvSpPr>
            <p:cNvPr id="27" name="テキスト ボックス 26">
              <a:extLst>
                <a:ext uri="{FF2B5EF4-FFF2-40B4-BE49-F238E27FC236}">
                  <a16:creationId xmlns:a16="http://schemas.microsoft.com/office/drawing/2014/main" id="{BD302BA7-C0A5-E09E-8118-8EB9B68D2694}"/>
                </a:ext>
              </a:extLst>
            </p:cNvPr>
            <p:cNvSpPr txBox="1"/>
            <p:nvPr/>
          </p:nvSpPr>
          <p:spPr>
            <a:xfrm>
              <a:off x="3435651" y="1438827"/>
              <a:ext cx="3107479" cy="1754326"/>
            </a:xfrm>
            <a:prstGeom prst="rect">
              <a:avLst/>
            </a:prstGeom>
            <a:noFill/>
          </p:spPr>
          <p:txBody>
            <a:bodyPr wrap="square">
              <a:spAutoFit/>
            </a:bodyPr>
            <a:lstStyle/>
            <a:p>
              <a:r>
                <a:rPr lang="en-US" altLang="ja-JP" dirty="0">
                  <a:solidFill>
                    <a:srgbClr val="C00000"/>
                  </a:solidFill>
                </a:rPr>
                <a:t>Tube 7 :</a:t>
              </a:r>
              <a:r>
                <a:rPr lang="en-US" altLang="ja-JP" dirty="0">
                  <a:solidFill>
                    <a:srgbClr val="0070C0"/>
                  </a:solidFill>
                </a:rPr>
                <a:t> CRTH2-FITC</a:t>
              </a:r>
              <a:r>
                <a:rPr lang="ja-JP" altLang="en-US" dirty="0">
                  <a:solidFill>
                    <a:srgbClr val="0070C0"/>
                  </a:solidFill>
                </a:rPr>
                <a:t> </a:t>
              </a:r>
              <a:r>
                <a:rPr lang="en-US" altLang="ja-JP" dirty="0"/>
                <a:t>2</a:t>
              </a:r>
              <a:r>
                <a:rPr lang="en-US" altLang="ja-JP" dirty="0">
                  <a:solidFill>
                    <a:srgbClr val="0070C0"/>
                  </a:solidFill>
                </a:rPr>
                <a:t> </a:t>
              </a:r>
              <a:r>
                <a:rPr lang="en-US" altLang="ja-JP" dirty="0" err="1"/>
                <a:t>uL</a:t>
              </a:r>
              <a:endParaRPr lang="en-US" altLang="ja-JP" dirty="0"/>
            </a:p>
            <a:p>
              <a:r>
                <a:rPr lang="en-US" altLang="ja-JP" dirty="0">
                  <a:solidFill>
                    <a:srgbClr val="C00000"/>
                  </a:solidFill>
                </a:rPr>
                <a:t>Tube 8 :</a:t>
              </a:r>
              <a:r>
                <a:rPr lang="en-US" altLang="ja-JP" dirty="0">
                  <a:solidFill>
                    <a:srgbClr val="0070C0"/>
                  </a:solidFill>
                </a:rPr>
                <a:t> CCR4-APC </a:t>
              </a:r>
              <a:r>
                <a:rPr lang="en-US" altLang="ja-JP" dirty="0"/>
                <a:t>1uL</a:t>
              </a:r>
            </a:p>
            <a:p>
              <a:r>
                <a:rPr lang="en-US" altLang="ja-JP" dirty="0">
                  <a:solidFill>
                    <a:srgbClr val="C00000"/>
                  </a:solidFill>
                </a:rPr>
                <a:t>Tube 9 :</a:t>
              </a:r>
              <a:r>
                <a:rPr lang="en-US" altLang="ja-JP" dirty="0">
                  <a:solidFill>
                    <a:srgbClr val="0070C0"/>
                  </a:solidFill>
                </a:rPr>
                <a:t> CCR6-BV421 </a:t>
              </a:r>
              <a:r>
                <a:rPr lang="en-US" altLang="ja-JP" dirty="0"/>
                <a:t>1uL</a:t>
              </a:r>
            </a:p>
            <a:p>
              <a:r>
                <a:rPr lang="en-US" altLang="ja-JP" dirty="0">
                  <a:solidFill>
                    <a:srgbClr val="C00000"/>
                  </a:solidFill>
                </a:rPr>
                <a:t>Tube 10 :</a:t>
              </a:r>
              <a:r>
                <a:rPr lang="en-US" altLang="ja-JP" dirty="0">
                  <a:solidFill>
                    <a:srgbClr val="0070C0"/>
                  </a:solidFill>
                </a:rPr>
                <a:t> CCR8-PE/CF594 </a:t>
              </a:r>
              <a:r>
                <a:rPr lang="en-US" altLang="ja-JP" dirty="0"/>
                <a:t>1.5uL</a:t>
              </a:r>
            </a:p>
            <a:p>
              <a:r>
                <a:rPr lang="en-US" altLang="ja-JP" dirty="0">
                  <a:solidFill>
                    <a:srgbClr val="C00000"/>
                  </a:solidFill>
                </a:rPr>
                <a:t>Tube 11 :</a:t>
              </a:r>
              <a:r>
                <a:rPr lang="en-US" altLang="ja-JP" dirty="0">
                  <a:solidFill>
                    <a:srgbClr val="0070C0"/>
                  </a:solidFill>
                </a:rPr>
                <a:t> CXCR3-APC/Cy7 </a:t>
              </a:r>
              <a:r>
                <a:rPr lang="en-US" altLang="ja-JP" dirty="0"/>
                <a:t>2uL</a:t>
              </a:r>
            </a:p>
            <a:p>
              <a:r>
                <a:rPr lang="en-US" altLang="ja-JP" dirty="0">
                  <a:solidFill>
                    <a:srgbClr val="C00000"/>
                  </a:solidFill>
                </a:rPr>
                <a:t>Tube 12 :</a:t>
              </a:r>
              <a:r>
                <a:rPr lang="en-US" altLang="ja-JP" dirty="0">
                  <a:solidFill>
                    <a:srgbClr val="0070C0"/>
                  </a:solidFill>
                </a:rPr>
                <a:t> CXCR5-BV480 </a:t>
              </a:r>
              <a:r>
                <a:rPr lang="en-US" altLang="ja-JP" dirty="0"/>
                <a:t>1.5uL</a:t>
              </a:r>
            </a:p>
          </p:txBody>
        </p:sp>
        <p:sp>
          <p:nvSpPr>
            <p:cNvPr id="28" name="正方形/長方形 27">
              <a:extLst>
                <a:ext uri="{FF2B5EF4-FFF2-40B4-BE49-F238E27FC236}">
                  <a16:creationId xmlns:a16="http://schemas.microsoft.com/office/drawing/2014/main" id="{284F21E1-46DA-92EF-1C52-082E5432DFCE}"/>
                </a:ext>
              </a:extLst>
            </p:cNvPr>
            <p:cNvSpPr/>
            <p:nvPr/>
          </p:nvSpPr>
          <p:spPr>
            <a:xfrm>
              <a:off x="215862" y="1438827"/>
              <a:ext cx="6327268" cy="1827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F6981A45-C937-439F-BBDC-838691AF61B0}"/>
              </a:ext>
            </a:extLst>
          </p:cNvPr>
          <p:cNvSpPr txBox="1"/>
          <p:nvPr/>
        </p:nvSpPr>
        <p:spPr>
          <a:xfrm>
            <a:off x="3031694" y="3282692"/>
            <a:ext cx="1050288" cy="369332"/>
          </a:xfrm>
          <a:prstGeom prst="rect">
            <a:avLst/>
          </a:prstGeom>
          <a:noFill/>
        </p:spPr>
        <p:txBody>
          <a:bodyPr wrap="none" rtlCol="0">
            <a:spAutoFit/>
          </a:bodyPr>
          <a:lstStyle/>
          <a:p>
            <a:r>
              <a:rPr kumimoji="1" lang="en-US" altLang="ja-JP" dirty="0"/>
              <a:t>4</a:t>
            </a:r>
            <a:r>
              <a:rPr kumimoji="1" lang="ja-JP" altLang="en-US" dirty="0"/>
              <a:t>℃ </a:t>
            </a:r>
            <a:r>
              <a:rPr kumimoji="1" lang="en-US" altLang="ja-JP" dirty="0"/>
              <a:t>20</a:t>
            </a:r>
            <a:r>
              <a:rPr kumimoji="1" lang="ja-JP" altLang="en-US" dirty="0"/>
              <a:t>分</a:t>
            </a:r>
          </a:p>
        </p:txBody>
      </p:sp>
      <p:sp>
        <p:nvSpPr>
          <p:cNvPr id="31" name="テキスト ボックス 30">
            <a:extLst>
              <a:ext uri="{FF2B5EF4-FFF2-40B4-BE49-F238E27FC236}">
                <a16:creationId xmlns:a16="http://schemas.microsoft.com/office/drawing/2014/main" id="{03C1100D-3EE8-F665-7380-C73C632F81DE}"/>
              </a:ext>
            </a:extLst>
          </p:cNvPr>
          <p:cNvSpPr txBox="1"/>
          <p:nvPr/>
        </p:nvSpPr>
        <p:spPr>
          <a:xfrm>
            <a:off x="101567" y="1051718"/>
            <a:ext cx="1338828" cy="369332"/>
          </a:xfrm>
          <a:prstGeom prst="rect">
            <a:avLst/>
          </a:prstGeom>
          <a:noFill/>
        </p:spPr>
        <p:txBody>
          <a:bodyPr wrap="none" rtlCol="0">
            <a:spAutoFit/>
          </a:bodyPr>
          <a:lstStyle/>
          <a:p>
            <a:r>
              <a:rPr kumimoji="1" lang="ja-JP" altLang="en-US" b="1" dirty="0"/>
              <a:t>蛍光補正用</a:t>
            </a:r>
          </a:p>
        </p:txBody>
      </p:sp>
      <p:sp>
        <p:nvSpPr>
          <p:cNvPr id="32" name="テキスト ボックス 31">
            <a:extLst>
              <a:ext uri="{FF2B5EF4-FFF2-40B4-BE49-F238E27FC236}">
                <a16:creationId xmlns:a16="http://schemas.microsoft.com/office/drawing/2014/main" id="{051F02A7-4729-09D9-E230-39C90FB8B95B}"/>
              </a:ext>
            </a:extLst>
          </p:cNvPr>
          <p:cNvSpPr txBox="1"/>
          <p:nvPr/>
        </p:nvSpPr>
        <p:spPr>
          <a:xfrm>
            <a:off x="101567" y="3737700"/>
            <a:ext cx="1569660" cy="369332"/>
          </a:xfrm>
          <a:prstGeom prst="rect">
            <a:avLst/>
          </a:prstGeom>
          <a:noFill/>
        </p:spPr>
        <p:txBody>
          <a:bodyPr wrap="none" rtlCol="0">
            <a:spAutoFit/>
          </a:bodyPr>
          <a:lstStyle/>
          <a:p>
            <a:r>
              <a:rPr kumimoji="1" lang="ja-JP" altLang="en-US" b="1" dirty="0"/>
              <a:t>亜分画測定用</a:t>
            </a:r>
          </a:p>
        </p:txBody>
      </p:sp>
      <p:cxnSp>
        <p:nvCxnSpPr>
          <p:cNvPr id="33" name="直線矢印コネクタ 32">
            <a:extLst>
              <a:ext uri="{FF2B5EF4-FFF2-40B4-BE49-F238E27FC236}">
                <a16:creationId xmlns:a16="http://schemas.microsoft.com/office/drawing/2014/main" id="{53A5FB9F-D62B-631B-EAB2-63A46FADB70D}"/>
              </a:ext>
            </a:extLst>
          </p:cNvPr>
          <p:cNvCxnSpPr>
            <a:cxnSpLocks/>
          </p:cNvCxnSpPr>
          <p:nvPr/>
        </p:nvCxnSpPr>
        <p:spPr>
          <a:xfrm>
            <a:off x="6761219" y="2199636"/>
            <a:ext cx="8304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4CBEA7EB-81C9-CEDA-1226-8A3AF81EFDB7}"/>
              </a:ext>
            </a:extLst>
          </p:cNvPr>
          <p:cNvSpPr txBox="1"/>
          <p:nvPr/>
        </p:nvSpPr>
        <p:spPr>
          <a:xfrm>
            <a:off x="6813509" y="2299302"/>
            <a:ext cx="877163" cy="646331"/>
          </a:xfrm>
          <a:prstGeom prst="rect">
            <a:avLst/>
          </a:prstGeom>
          <a:noFill/>
        </p:spPr>
        <p:txBody>
          <a:bodyPr wrap="none" rtlCol="0">
            <a:spAutoFit/>
          </a:bodyPr>
          <a:lstStyle/>
          <a:p>
            <a:r>
              <a:rPr kumimoji="1" lang="ja-JP" altLang="en-US" dirty="0"/>
              <a:t>洗浄、</a:t>
            </a:r>
            <a:endParaRPr kumimoji="1" lang="en-US" altLang="ja-JP" dirty="0"/>
          </a:p>
          <a:p>
            <a:r>
              <a:rPr kumimoji="1" lang="ja-JP" altLang="en-US" dirty="0"/>
              <a:t>懸濁</a:t>
            </a:r>
          </a:p>
        </p:txBody>
      </p:sp>
      <p:sp>
        <p:nvSpPr>
          <p:cNvPr id="35" name="テキスト ボックス 34">
            <a:extLst>
              <a:ext uri="{FF2B5EF4-FFF2-40B4-BE49-F238E27FC236}">
                <a16:creationId xmlns:a16="http://schemas.microsoft.com/office/drawing/2014/main" id="{A40045C9-0415-0037-BA16-2E3795652A43}"/>
              </a:ext>
            </a:extLst>
          </p:cNvPr>
          <p:cNvSpPr txBox="1"/>
          <p:nvPr/>
        </p:nvSpPr>
        <p:spPr>
          <a:xfrm>
            <a:off x="7727905" y="2020425"/>
            <a:ext cx="1110369" cy="646331"/>
          </a:xfrm>
          <a:prstGeom prst="rect">
            <a:avLst/>
          </a:prstGeom>
          <a:noFill/>
        </p:spPr>
        <p:txBody>
          <a:bodyPr wrap="none" rtlCol="0">
            <a:spAutoFit/>
          </a:bodyPr>
          <a:lstStyle/>
          <a:p>
            <a:r>
              <a:rPr kumimoji="1" lang="ja-JP" altLang="en-US" dirty="0"/>
              <a:t>測定</a:t>
            </a:r>
            <a:endParaRPr kumimoji="1" lang="en-US" altLang="ja-JP" dirty="0"/>
          </a:p>
          <a:p>
            <a:r>
              <a:rPr kumimoji="1" lang="en-US" altLang="ja-JP" dirty="0"/>
              <a:t>(</a:t>
            </a:r>
            <a:r>
              <a:rPr kumimoji="1" lang="en-US" altLang="ja-JP" dirty="0" err="1"/>
              <a:t>Fortessa</a:t>
            </a:r>
            <a:r>
              <a:rPr kumimoji="1" lang="en-US" altLang="ja-JP" dirty="0"/>
              <a:t>)</a:t>
            </a:r>
            <a:endParaRPr kumimoji="1" lang="ja-JP" altLang="en-US" dirty="0"/>
          </a:p>
        </p:txBody>
      </p:sp>
    </p:spTree>
    <p:extLst>
      <p:ext uri="{BB962C8B-B14F-4D97-AF65-F5344CB8AC3E}">
        <p14:creationId xmlns:p14="http://schemas.microsoft.com/office/powerpoint/2010/main" val="155747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グループ化 162">
            <a:extLst>
              <a:ext uri="{FF2B5EF4-FFF2-40B4-BE49-F238E27FC236}">
                <a16:creationId xmlns:a16="http://schemas.microsoft.com/office/drawing/2014/main" id="{004B1EDD-0554-207A-7E7F-F5B9F174068E}"/>
              </a:ext>
            </a:extLst>
          </p:cNvPr>
          <p:cNvGrpSpPr/>
          <p:nvPr/>
        </p:nvGrpSpPr>
        <p:grpSpPr>
          <a:xfrm>
            <a:off x="615092" y="1543824"/>
            <a:ext cx="8077510" cy="3673458"/>
            <a:chOff x="723608" y="1319424"/>
            <a:chExt cx="10770036" cy="4897943"/>
          </a:xfrm>
        </p:grpSpPr>
        <p:pic>
          <p:nvPicPr>
            <p:cNvPr id="21" name="図 20">
              <a:extLst>
                <a:ext uri="{FF2B5EF4-FFF2-40B4-BE49-F238E27FC236}">
                  <a16:creationId xmlns:a16="http://schemas.microsoft.com/office/drawing/2014/main" id="{634BD122-C793-51C3-3B29-029D4348238B}"/>
                </a:ext>
              </a:extLst>
            </p:cNvPr>
            <p:cNvPicPr>
              <a:picLocks noChangeAspect="1"/>
            </p:cNvPicPr>
            <p:nvPr/>
          </p:nvPicPr>
          <p:blipFill>
            <a:blip r:embed="rId2"/>
            <a:stretch>
              <a:fillRect/>
            </a:stretch>
          </p:blipFill>
          <p:spPr>
            <a:xfrm>
              <a:off x="9859233" y="2992591"/>
              <a:ext cx="1476625" cy="1443598"/>
            </a:xfrm>
            <a:prstGeom prst="rect">
              <a:avLst/>
            </a:prstGeom>
          </p:spPr>
        </p:pic>
        <p:pic>
          <p:nvPicPr>
            <p:cNvPr id="23" name="図 22">
              <a:extLst>
                <a:ext uri="{FF2B5EF4-FFF2-40B4-BE49-F238E27FC236}">
                  <a16:creationId xmlns:a16="http://schemas.microsoft.com/office/drawing/2014/main" id="{71385B9B-96AF-744E-048F-A9966D50927F}"/>
                </a:ext>
              </a:extLst>
            </p:cNvPr>
            <p:cNvPicPr>
              <a:picLocks noChangeAspect="1"/>
            </p:cNvPicPr>
            <p:nvPr/>
          </p:nvPicPr>
          <p:blipFill>
            <a:blip r:embed="rId3"/>
            <a:stretch>
              <a:fillRect/>
            </a:stretch>
          </p:blipFill>
          <p:spPr>
            <a:xfrm>
              <a:off x="8512344" y="2994855"/>
              <a:ext cx="1476625" cy="1443596"/>
            </a:xfrm>
            <a:prstGeom prst="rect">
              <a:avLst/>
            </a:prstGeom>
          </p:spPr>
        </p:pic>
        <p:pic>
          <p:nvPicPr>
            <p:cNvPr id="19" name="図 18">
              <a:extLst>
                <a:ext uri="{FF2B5EF4-FFF2-40B4-BE49-F238E27FC236}">
                  <a16:creationId xmlns:a16="http://schemas.microsoft.com/office/drawing/2014/main" id="{2C893451-AC90-485D-6255-FD5CCBB1CEBB}"/>
                </a:ext>
              </a:extLst>
            </p:cNvPr>
            <p:cNvPicPr>
              <a:picLocks noChangeAspect="1"/>
            </p:cNvPicPr>
            <p:nvPr/>
          </p:nvPicPr>
          <p:blipFill>
            <a:blip r:embed="rId4"/>
            <a:stretch>
              <a:fillRect/>
            </a:stretch>
          </p:blipFill>
          <p:spPr>
            <a:xfrm>
              <a:off x="7177246" y="2992592"/>
              <a:ext cx="1476625" cy="1443596"/>
            </a:xfrm>
            <a:prstGeom prst="rect">
              <a:avLst/>
            </a:prstGeom>
          </p:spPr>
        </p:pic>
        <p:pic>
          <p:nvPicPr>
            <p:cNvPr id="15" name="図 14">
              <a:extLst>
                <a:ext uri="{FF2B5EF4-FFF2-40B4-BE49-F238E27FC236}">
                  <a16:creationId xmlns:a16="http://schemas.microsoft.com/office/drawing/2014/main" id="{43CE35E4-799C-BF57-CD90-3FE7BC3257BA}"/>
                </a:ext>
              </a:extLst>
            </p:cNvPr>
            <p:cNvPicPr>
              <a:picLocks noChangeAspect="1"/>
            </p:cNvPicPr>
            <p:nvPr/>
          </p:nvPicPr>
          <p:blipFill>
            <a:blip r:embed="rId5"/>
            <a:stretch>
              <a:fillRect/>
            </a:stretch>
          </p:blipFill>
          <p:spPr>
            <a:xfrm>
              <a:off x="5826313" y="2992592"/>
              <a:ext cx="1466467" cy="1433666"/>
            </a:xfrm>
            <a:prstGeom prst="rect">
              <a:avLst/>
            </a:prstGeom>
          </p:spPr>
        </p:pic>
        <p:pic>
          <p:nvPicPr>
            <p:cNvPr id="13" name="図 12">
              <a:extLst>
                <a:ext uri="{FF2B5EF4-FFF2-40B4-BE49-F238E27FC236}">
                  <a16:creationId xmlns:a16="http://schemas.microsoft.com/office/drawing/2014/main" id="{7B065E7B-657D-7409-9FAD-5D8A2F56F369}"/>
                </a:ext>
              </a:extLst>
            </p:cNvPr>
            <p:cNvPicPr>
              <a:picLocks noChangeAspect="1"/>
            </p:cNvPicPr>
            <p:nvPr/>
          </p:nvPicPr>
          <p:blipFill>
            <a:blip r:embed="rId6"/>
            <a:stretch>
              <a:fillRect/>
            </a:stretch>
          </p:blipFill>
          <p:spPr>
            <a:xfrm>
              <a:off x="4506306" y="2982662"/>
              <a:ext cx="1466468" cy="1433667"/>
            </a:xfrm>
            <a:prstGeom prst="rect">
              <a:avLst/>
            </a:prstGeom>
          </p:spPr>
        </p:pic>
        <p:pic>
          <p:nvPicPr>
            <p:cNvPr id="11" name="図 10">
              <a:extLst>
                <a:ext uri="{FF2B5EF4-FFF2-40B4-BE49-F238E27FC236}">
                  <a16:creationId xmlns:a16="http://schemas.microsoft.com/office/drawing/2014/main" id="{D4F5B1D5-1E7A-5162-A04F-A09312773144}"/>
                </a:ext>
              </a:extLst>
            </p:cNvPr>
            <p:cNvPicPr>
              <a:picLocks noChangeAspect="1"/>
            </p:cNvPicPr>
            <p:nvPr/>
          </p:nvPicPr>
          <p:blipFill>
            <a:blip r:embed="rId7"/>
            <a:stretch>
              <a:fillRect/>
            </a:stretch>
          </p:blipFill>
          <p:spPr>
            <a:xfrm>
              <a:off x="3162054" y="2982662"/>
              <a:ext cx="1466468" cy="1433667"/>
            </a:xfrm>
            <a:prstGeom prst="rect">
              <a:avLst/>
            </a:prstGeom>
          </p:spPr>
        </p:pic>
        <p:pic>
          <p:nvPicPr>
            <p:cNvPr id="5" name="図 4">
              <a:extLst>
                <a:ext uri="{FF2B5EF4-FFF2-40B4-BE49-F238E27FC236}">
                  <a16:creationId xmlns:a16="http://schemas.microsoft.com/office/drawing/2014/main" id="{FE1E6499-58BF-38D8-6BFE-8F9ABADEBBA1}"/>
                </a:ext>
              </a:extLst>
            </p:cNvPr>
            <p:cNvPicPr>
              <a:picLocks noChangeAspect="1"/>
            </p:cNvPicPr>
            <p:nvPr/>
          </p:nvPicPr>
          <p:blipFill>
            <a:blip r:embed="rId8"/>
            <a:stretch>
              <a:fillRect/>
            </a:stretch>
          </p:blipFill>
          <p:spPr>
            <a:xfrm>
              <a:off x="807315" y="1360671"/>
              <a:ext cx="1480524" cy="1410241"/>
            </a:xfrm>
            <a:prstGeom prst="rect">
              <a:avLst/>
            </a:prstGeom>
          </p:spPr>
        </p:pic>
        <p:pic>
          <p:nvPicPr>
            <p:cNvPr id="7" name="図 6">
              <a:extLst>
                <a:ext uri="{FF2B5EF4-FFF2-40B4-BE49-F238E27FC236}">
                  <a16:creationId xmlns:a16="http://schemas.microsoft.com/office/drawing/2014/main" id="{95BA2509-2E56-5C0E-B157-C3A99E49F74C}"/>
                </a:ext>
              </a:extLst>
            </p:cNvPr>
            <p:cNvPicPr>
              <a:picLocks noChangeAspect="1"/>
            </p:cNvPicPr>
            <p:nvPr/>
          </p:nvPicPr>
          <p:blipFill>
            <a:blip r:embed="rId9"/>
            <a:stretch>
              <a:fillRect/>
            </a:stretch>
          </p:blipFill>
          <p:spPr>
            <a:xfrm>
              <a:off x="846720" y="3063292"/>
              <a:ext cx="1466468" cy="1410241"/>
            </a:xfrm>
            <a:prstGeom prst="rect">
              <a:avLst/>
            </a:prstGeom>
          </p:spPr>
        </p:pic>
        <p:pic>
          <p:nvPicPr>
            <p:cNvPr id="9" name="図 8">
              <a:extLst>
                <a:ext uri="{FF2B5EF4-FFF2-40B4-BE49-F238E27FC236}">
                  <a16:creationId xmlns:a16="http://schemas.microsoft.com/office/drawing/2014/main" id="{710848D4-EA30-D0C6-7D8B-8289732DB009}"/>
                </a:ext>
              </a:extLst>
            </p:cNvPr>
            <p:cNvPicPr>
              <a:picLocks noChangeAspect="1"/>
            </p:cNvPicPr>
            <p:nvPr/>
          </p:nvPicPr>
          <p:blipFill>
            <a:blip r:embed="rId10"/>
            <a:stretch>
              <a:fillRect/>
            </a:stretch>
          </p:blipFill>
          <p:spPr>
            <a:xfrm>
              <a:off x="807399" y="4681656"/>
              <a:ext cx="1466467" cy="1433666"/>
            </a:xfrm>
            <a:prstGeom prst="rect">
              <a:avLst/>
            </a:prstGeom>
          </p:spPr>
        </p:pic>
        <p:pic>
          <p:nvPicPr>
            <p:cNvPr id="35" name="図 34">
              <a:extLst>
                <a:ext uri="{FF2B5EF4-FFF2-40B4-BE49-F238E27FC236}">
                  <a16:creationId xmlns:a16="http://schemas.microsoft.com/office/drawing/2014/main" id="{1ABE65FA-78CA-4063-EA87-0B2CCA8AB684}"/>
                </a:ext>
              </a:extLst>
            </p:cNvPr>
            <p:cNvPicPr>
              <a:picLocks noChangeAspect="1"/>
            </p:cNvPicPr>
            <p:nvPr/>
          </p:nvPicPr>
          <p:blipFill>
            <a:blip r:embed="rId11"/>
            <a:stretch>
              <a:fillRect/>
            </a:stretch>
          </p:blipFill>
          <p:spPr>
            <a:xfrm>
              <a:off x="9876642" y="1321631"/>
              <a:ext cx="1485915" cy="1452680"/>
            </a:xfrm>
            <a:prstGeom prst="rect">
              <a:avLst/>
            </a:prstGeom>
          </p:spPr>
        </p:pic>
        <p:pic>
          <p:nvPicPr>
            <p:cNvPr id="39" name="図 38">
              <a:extLst>
                <a:ext uri="{FF2B5EF4-FFF2-40B4-BE49-F238E27FC236}">
                  <a16:creationId xmlns:a16="http://schemas.microsoft.com/office/drawing/2014/main" id="{A15BCD2C-8F12-FB0F-AA68-1A8364C169ED}"/>
                </a:ext>
              </a:extLst>
            </p:cNvPr>
            <p:cNvPicPr>
              <a:picLocks noChangeAspect="1"/>
            </p:cNvPicPr>
            <p:nvPr/>
          </p:nvPicPr>
          <p:blipFill>
            <a:blip r:embed="rId12"/>
            <a:stretch>
              <a:fillRect/>
            </a:stretch>
          </p:blipFill>
          <p:spPr>
            <a:xfrm>
              <a:off x="8536101" y="1324388"/>
              <a:ext cx="1466468" cy="1433666"/>
            </a:xfrm>
            <a:prstGeom prst="rect">
              <a:avLst/>
            </a:prstGeom>
          </p:spPr>
        </p:pic>
        <p:pic>
          <p:nvPicPr>
            <p:cNvPr id="37" name="図 36">
              <a:extLst>
                <a:ext uri="{FF2B5EF4-FFF2-40B4-BE49-F238E27FC236}">
                  <a16:creationId xmlns:a16="http://schemas.microsoft.com/office/drawing/2014/main" id="{A28028BC-96B1-51D8-DCDC-236ED3AFDD17}"/>
                </a:ext>
              </a:extLst>
            </p:cNvPr>
            <p:cNvPicPr>
              <a:picLocks noChangeAspect="1"/>
            </p:cNvPicPr>
            <p:nvPr/>
          </p:nvPicPr>
          <p:blipFill>
            <a:blip r:embed="rId13"/>
            <a:stretch>
              <a:fillRect/>
            </a:stretch>
          </p:blipFill>
          <p:spPr>
            <a:xfrm>
              <a:off x="7184497" y="1326175"/>
              <a:ext cx="1466467" cy="1433665"/>
            </a:xfrm>
            <a:prstGeom prst="rect">
              <a:avLst/>
            </a:prstGeom>
          </p:spPr>
        </p:pic>
        <p:pic>
          <p:nvPicPr>
            <p:cNvPr id="33" name="図 32">
              <a:extLst>
                <a:ext uri="{FF2B5EF4-FFF2-40B4-BE49-F238E27FC236}">
                  <a16:creationId xmlns:a16="http://schemas.microsoft.com/office/drawing/2014/main" id="{37A97F83-75C1-8F62-0C07-541D9304A206}"/>
                </a:ext>
              </a:extLst>
            </p:cNvPr>
            <p:cNvPicPr>
              <a:picLocks noChangeAspect="1"/>
            </p:cNvPicPr>
            <p:nvPr/>
          </p:nvPicPr>
          <p:blipFill>
            <a:blip r:embed="rId14"/>
            <a:stretch>
              <a:fillRect/>
            </a:stretch>
          </p:blipFill>
          <p:spPr>
            <a:xfrm>
              <a:off x="5840528" y="1326173"/>
              <a:ext cx="1476625" cy="1443596"/>
            </a:xfrm>
            <a:prstGeom prst="rect">
              <a:avLst/>
            </a:prstGeom>
          </p:spPr>
        </p:pic>
        <p:pic>
          <p:nvPicPr>
            <p:cNvPr id="29" name="図 28">
              <a:extLst>
                <a:ext uri="{FF2B5EF4-FFF2-40B4-BE49-F238E27FC236}">
                  <a16:creationId xmlns:a16="http://schemas.microsoft.com/office/drawing/2014/main" id="{8C464A38-9764-DE28-4490-6309815FB22E}"/>
                </a:ext>
              </a:extLst>
            </p:cNvPr>
            <p:cNvPicPr>
              <a:picLocks noChangeAspect="1"/>
            </p:cNvPicPr>
            <p:nvPr/>
          </p:nvPicPr>
          <p:blipFill>
            <a:blip r:embed="rId15"/>
            <a:stretch>
              <a:fillRect/>
            </a:stretch>
          </p:blipFill>
          <p:spPr>
            <a:xfrm>
              <a:off x="4506055" y="1326173"/>
              <a:ext cx="1476625" cy="1443598"/>
            </a:xfrm>
            <a:prstGeom prst="rect">
              <a:avLst/>
            </a:prstGeom>
          </p:spPr>
        </p:pic>
        <p:pic>
          <p:nvPicPr>
            <p:cNvPr id="25" name="図 24">
              <a:extLst>
                <a:ext uri="{FF2B5EF4-FFF2-40B4-BE49-F238E27FC236}">
                  <a16:creationId xmlns:a16="http://schemas.microsoft.com/office/drawing/2014/main" id="{612DC1DE-61BD-4DCC-7ED0-E05E511E48A4}"/>
                </a:ext>
              </a:extLst>
            </p:cNvPr>
            <p:cNvPicPr>
              <a:picLocks noChangeAspect="1"/>
            </p:cNvPicPr>
            <p:nvPr/>
          </p:nvPicPr>
          <p:blipFill>
            <a:blip r:embed="rId16"/>
            <a:stretch>
              <a:fillRect/>
            </a:stretch>
          </p:blipFill>
          <p:spPr>
            <a:xfrm>
              <a:off x="3162516" y="1319424"/>
              <a:ext cx="1476625" cy="1443596"/>
            </a:xfrm>
            <a:prstGeom prst="rect">
              <a:avLst/>
            </a:prstGeom>
          </p:spPr>
        </p:pic>
        <p:cxnSp>
          <p:nvCxnSpPr>
            <p:cNvPr id="43" name="直線矢印コネクタ 42">
              <a:extLst>
                <a:ext uri="{FF2B5EF4-FFF2-40B4-BE49-F238E27FC236}">
                  <a16:creationId xmlns:a16="http://schemas.microsoft.com/office/drawing/2014/main" id="{A5F17905-5406-A244-1D71-815FBDC7586D}"/>
                </a:ext>
              </a:extLst>
            </p:cNvPr>
            <p:cNvCxnSpPr/>
            <p:nvPr/>
          </p:nvCxnSpPr>
          <p:spPr>
            <a:xfrm>
              <a:off x="1176311" y="2128286"/>
              <a:ext cx="0" cy="935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2CA8B3A8-C606-65C1-A7B6-92D0BF1A4542}"/>
                </a:ext>
              </a:extLst>
            </p:cNvPr>
            <p:cNvCxnSpPr>
              <a:cxnSpLocks/>
            </p:cNvCxnSpPr>
            <p:nvPr/>
          </p:nvCxnSpPr>
          <p:spPr>
            <a:xfrm>
              <a:off x="1536530" y="3572621"/>
              <a:ext cx="0" cy="1109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8BD5997-ECF6-EAAB-F597-D2E48DDCB48A}"/>
                </a:ext>
              </a:extLst>
            </p:cNvPr>
            <p:cNvCxnSpPr/>
            <p:nvPr/>
          </p:nvCxnSpPr>
          <p:spPr>
            <a:xfrm flipH="1">
              <a:off x="1352957" y="3572621"/>
              <a:ext cx="1835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944F1F2-FCAB-3D02-9D3B-01B04CDA201C}"/>
                </a:ext>
              </a:extLst>
            </p:cNvPr>
            <p:cNvCxnSpPr/>
            <p:nvPr/>
          </p:nvCxnSpPr>
          <p:spPr>
            <a:xfrm>
              <a:off x="1536530" y="4965002"/>
              <a:ext cx="1073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E50BC92-E14B-B975-8AA6-DF3D021D8748}"/>
                </a:ext>
              </a:extLst>
            </p:cNvPr>
            <p:cNvCxnSpPr>
              <a:cxnSpLocks/>
            </p:cNvCxnSpPr>
            <p:nvPr/>
          </p:nvCxnSpPr>
          <p:spPr>
            <a:xfrm flipV="1">
              <a:off x="2610261" y="1982813"/>
              <a:ext cx="0" cy="2982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017C3098-E5A1-45D6-798C-EDA3EAB8A7DF}"/>
                </a:ext>
              </a:extLst>
            </p:cNvPr>
            <p:cNvCxnSpPr>
              <a:cxnSpLocks/>
            </p:cNvCxnSpPr>
            <p:nvPr/>
          </p:nvCxnSpPr>
          <p:spPr>
            <a:xfrm>
              <a:off x="2610261" y="1982813"/>
              <a:ext cx="81561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DA32B759-A35F-5EDC-FE4E-9B54F49BBFFE}"/>
                </a:ext>
              </a:extLst>
            </p:cNvPr>
            <p:cNvCxnSpPr>
              <a:cxnSpLocks/>
            </p:cNvCxnSpPr>
            <p:nvPr/>
          </p:nvCxnSpPr>
          <p:spPr>
            <a:xfrm>
              <a:off x="3027918" y="3491801"/>
              <a:ext cx="3979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E44F3BD-C1BD-1066-85D5-C5CD8B2C2CD8}"/>
                </a:ext>
              </a:extLst>
            </p:cNvPr>
            <p:cNvCxnSpPr>
              <a:cxnSpLocks/>
            </p:cNvCxnSpPr>
            <p:nvPr/>
          </p:nvCxnSpPr>
          <p:spPr>
            <a:xfrm>
              <a:off x="3687489" y="4026473"/>
              <a:ext cx="0" cy="9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244529B0-74DB-2D26-72FB-40AEEEE9208B}"/>
                </a:ext>
              </a:extLst>
            </p:cNvPr>
            <p:cNvCxnSpPr>
              <a:cxnSpLocks/>
            </p:cNvCxnSpPr>
            <p:nvPr/>
          </p:nvCxnSpPr>
          <p:spPr>
            <a:xfrm>
              <a:off x="3687489" y="4118259"/>
              <a:ext cx="10872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93A49F0B-6D46-A507-B75D-26DBCD4B8135}"/>
                </a:ext>
              </a:extLst>
            </p:cNvPr>
            <p:cNvGrpSpPr/>
            <p:nvPr/>
          </p:nvGrpSpPr>
          <p:grpSpPr>
            <a:xfrm>
              <a:off x="3715835" y="2373059"/>
              <a:ext cx="1087226" cy="116119"/>
              <a:chOff x="3888291" y="4775068"/>
              <a:chExt cx="1087223" cy="116119"/>
            </a:xfrm>
          </p:grpSpPr>
          <p:cxnSp>
            <p:nvCxnSpPr>
              <p:cNvPr id="61" name="直線コネクタ 60">
                <a:extLst>
                  <a:ext uri="{FF2B5EF4-FFF2-40B4-BE49-F238E27FC236}">
                    <a16:creationId xmlns:a16="http://schemas.microsoft.com/office/drawing/2014/main" id="{EF0F6263-17C9-E01E-B6AF-A08D3A4CDA2A}"/>
                  </a:ext>
                </a:extLst>
              </p:cNvPr>
              <p:cNvCxnSpPr>
                <a:cxnSpLocks/>
              </p:cNvCxnSpPr>
              <p:nvPr/>
            </p:nvCxnSpPr>
            <p:spPr>
              <a:xfrm flipV="1">
                <a:off x="3888291" y="4775068"/>
                <a:ext cx="0" cy="1161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0DD8C2B8-08CC-24E1-72E7-287F9D59BC42}"/>
                  </a:ext>
                </a:extLst>
              </p:cNvPr>
              <p:cNvCxnSpPr>
                <a:cxnSpLocks/>
              </p:cNvCxnSpPr>
              <p:nvPr/>
            </p:nvCxnSpPr>
            <p:spPr>
              <a:xfrm>
                <a:off x="3888291" y="4891187"/>
                <a:ext cx="108722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6" name="直線矢印コネクタ 65">
              <a:extLst>
                <a:ext uri="{FF2B5EF4-FFF2-40B4-BE49-F238E27FC236}">
                  <a16:creationId xmlns:a16="http://schemas.microsoft.com/office/drawing/2014/main" id="{DFC49FB9-7E40-6542-2199-68D7D347BEC6}"/>
                </a:ext>
              </a:extLst>
            </p:cNvPr>
            <p:cNvCxnSpPr>
              <a:cxnSpLocks/>
            </p:cNvCxnSpPr>
            <p:nvPr/>
          </p:nvCxnSpPr>
          <p:spPr>
            <a:xfrm>
              <a:off x="5491615" y="1746715"/>
              <a:ext cx="6169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55A0704-E889-3C37-D3FB-7ECA48DE77B8}"/>
                </a:ext>
              </a:extLst>
            </p:cNvPr>
            <p:cNvCxnSpPr>
              <a:cxnSpLocks/>
            </p:cNvCxnSpPr>
            <p:nvPr/>
          </p:nvCxnSpPr>
          <p:spPr>
            <a:xfrm>
              <a:off x="6351358" y="1429793"/>
              <a:ext cx="0" cy="266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0EBB0653-6023-4493-58C9-C5B31381EE13}"/>
                </a:ext>
              </a:extLst>
            </p:cNvPr>
            <p:cNvCxnSpPr>
              <a:cxnSpLocks/>
            </p:cNvCxnSpPr>
            <p:nvPr/>
          </p:nvCxnSpPr>
          <p:spPr>
            <a:xfrm>
              <a:off x="6351358" y="1429793"/>
              <a:ext cx="381311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46C7F3F-B447-8530-853B-41B4429B1619}"/>
                </a:ext>
              </a:extLst>
            </p:cNvPr>
            <p:cNvCxnSpPr>
              <a:cxnSpLocks/>
            </p:cNvCxnSpPr>
            <p:nvPr/>
          </p:nvCxnSpPr>
          <p:spPr>
            <a:xfrm>
              <a:off x="7033696" y="2381805"/>
              <a:ext cx="0" cy="364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A25C718-8DF7-5654-EC65-02415C751D03}"/>
                </a:ext>
              </a:extLst>
            </p:cNvPr>
            <p:cNvCxnSpPr>
              <a:cxnSpLocks/>
            </p:cNvCxnSpPr>
            <p:nvPr/>
          </p:nvCxnSpPr>
          <p:spPr>
            <a:xfrm>
              <a:off x="7033696" y="2746340"/>
              <a:ext cx="2424192" cy="11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1813800-C1DD-A894-7080-D561F610622A}"/>
                </a:ext>
              </a:extLst>
            </p:cNvPr>
            <p:cNvCxnSpPr>
              <a:cxnSpLocks/>
            </p:cNvCxnSpPr>
            <p:nvPr/>
          </p:nvCxnSpPr>
          <p:spPr>
            <a:xfrm flipV="1">
              <a:off x="9457888" y="2489178"/>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F44F5179-91BF-F6BF-A4C8-40E363534934}"/>
                </a:ext>
              </a:extLst>
            </p:cNvPr>
            <p:cNvCxnSpPr>
              <a:cxnSpLocks/>
            </p:cNvCxnSpPr>
            <p:nvPr/>
          </p:nvCxnSpPr>
          <p:spPr>
            <a:xfrm flipV="1">
              <a:off x="8103606" y="2475322"/>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B016CD55-E5E3-B2E2-F1AF-133F00FB42B3}"/>
                </a:ext>
              </a:extLst>
            </p:cNvPr>
            <p:cNvCxnSpPr>
              <a:cxnSpLocks/>
            </p:cNvCxnSpPr>
            <p:nvPr/>
          </p:nvCxnSpPr>
          <p:spPr>
            <a:xfrm>
              <a:off x="5517850" y="3351151"/>
              <a:ext cx="6169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53F05F9-CD60-D5F2-1A7F-74BE6DEAB181}"/>
                </a:ext>
              </a:extLst>
            </p:cNvPr>
            <p:cNvCxnSpPr>
              <a:cxnSpLocks/>
            </p:cNvCxnSpPr>
            <p:nvPr/>
          </p:nvCxnSpPr>
          <p:spPr>
            <a:xfrm>
              <a:off x="6503793" y="3169312"/>
              <a:ext cx="0" cy="214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135886AB-1DE0-5927-D4D3-C7627C95A1B0}"/>
                </a:ext>
              </a:extLst>
            </p:cNvPr>
            <p:cNvCxnSpPr>
              <a:cxnSpLocks/>
            </p:cNvCxnSpPr>
            <p:nvPr/>
          </p:nvCxnSpPr>
          <p:spPr>
            <a:xfrm>
              <a:off x="6503793" y="3169312"/>
              <a:ext cx="365342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6659622-6C66-5124-2330-7992B745D609}"/>
                </a:ext>
              </a:extLst>
            </p:cNvPr>
            <p:cNvCxnSpPr>
              <a:cxnSpLocks/>
            </p:cNvCxnSpPr>
            <p:nvPr/>
          </p:nvCxnSpPr>
          <p:spPr>
            <a:xfrm>
              <a:off x="6992439" y="4078126"/>
              <a:ext cx="0" cy="3645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45C7933B-C04B-DBC6-6E13-3FCEC75E362D}"/>
                </a:ext>
              </a:extLst>
            </p:cNvPr>
            <p:cNvCxnSpPr>
              <a:cxnSpLocks/>
            </p:cNvCxnSpPr>
            <p:nvPr/>
          </p:nvCxnSpPr>
          <p:spPr>
            <a:xfrm>
              <a:off x="6992439" y="4442662"/>
              <a:ext cx="2424192" cy="11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79C5E21-CE79-BA55-E683-A4D2925BD639}"/>
                </a:ext>
              </a:extLst>
            </p:cNvPr>
            <p:cNvCxnSpPr>
              <a:cxnSpLocks/>
            </p:cNvCxnSpPr>
            <p:nvPr/>
          </p:nvCxnSpPr>
          <p:spPr>
            <a:xfrm flipV="1">
              <a:off x="9416630" y="4185500"/>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EE743748-0FDB-6420-36F6-2142206F465B}"/>
                </a:ext>
              </a:extLst>
            </p:cNvPr>
            <p:cNvCxnSpPr>
              <a:cxnSpLocks/>
            </p:cNvCxnSpPr>
            <p:nvPr/>
          </p:nvCxnSpPr>
          <p:spPr>
            <a:xfrm flipV="1">
              <a:off x="8062349" y="4171644"/>
              <a:ext cx="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8222CBE2-E9D7-F7C1-6F46-6294E1DF0C52}"/>
                </a:ext>
              </a:extLst>
            </p:cNvPr>
            <p:cNvSpPr txBox="1"/>
            <p:nvPr/>
          </p:nvSpPr>
          <p:spPr>
            <a:xfrm>
              <a:off x="1432662" y="3288602"/>
              <a:ext cx="446705" cy="246221"/>
            </a:xfrm>
            <a:prstGeom prst="rect">
              <a:avLst/>
            </a:prstGeom>
            <a:noFill/>
          </p:spPr>
          <p:txBody>
            <a:bodyPr wrap="none" lIns="0" tIns="0" rIns="0" bIns="0" rtlCol="0">
              <a:spAutoFit/>
            </a:bodyPr>
            <a:lstStyle/>
            <a:p>
              <a:r>
                <a:rPr kumimoji="1" lang="en-US" altLang="ja-JP" sz="1200" dirty="0">
                  <a:solidFill>
                    <a:srgbClr val="C00000"/>
                  </a:solidFill>
                </a:rPr>
                <a:t>T-cell</a:t>
              </a:r>
              <a:endParaRPr kumimoji="1" lang="ja-JP" altLang="en-US" sz="1200" dirty="0">
                <a:solidFill>
                  <a:srgbClr val="C00000"/>
                </a:solidFill>
              </a:endParaRPr>
            </a:p>
          </p:txBody>
        </p:sp>
        <p:sp>
          <p:nvSpPr>
            <p:cNvPr id="96" name="テキスト ボックス 95">
              <a:extLst>
                <a:ext uri="{FF2B5EF4-FFF2-40B4-BE49-F238E27FC236}">
                  <a16:creationId xmlns:a16="http://schemas.microsoft.com/office/drawing/2014/main" id="{2C4644C8-6592-61B9-4847-7755E3E27621}"/>
                </a:ext>
              </a:extLst>
            </p:cNvPr>
            <p:cNvSpPr txBox="1"/>
            <p:nvPr/>
          </p:nvSpPr>
          <p:spPr>
            <a:xfrm>
              <a:off x="1932416" y="5290766"/>
              <a:ext cx="1051572" cy="246221"/>
            </a:xfrm>
            <a:prstGeom prst="rect">
              <a:avLst/>
            </a:prstGeom>
            <a:noFill/>
          </p:spPr>
          <p:txBody>
            <a:bodyPr wrap="none" lIns="0" tIns="0" rIns="0" bIns="0" rtlCol="0">
              <a:spAutoFit/>
            </a:bodyPr>
            <a:lstStyle/>
            <a:p>
              <a:r>
                <a:rPr kumimoji="1" lang="en-US" altLang="ja-JP" sz="1200" dirty="0">
                  <a:solidFill>
                    <a:srgbClr val="C00000"/>
                  </a:solidFill>
                </a:rPr>
                <a:t>Helper T-cell</a:t>
              </a:r>
              <a:endParaRPr kumimoji="1" lang="ja-JP" altLang="en-US" sz="1200" dirty="0">
                <a:solidFill>
                  <a:srgbClr val="C00000"/>
                </a:solidFill>
              </a:endParaRPr>
            </a:p>
          </p:txBody>
        </p:sp>
        <p:sp>
          <p:nvSpPr>
            <p:cNvPr id="97" name="テキスト ボックス 96">
              <a:extLst>
                <a:ext uri="{FF2B5EF4-FFF2-40B4-BE49-F238E27FC236}">
                  <a16:creationId xmlns:a16="http://schemas.microsoft.com/office/drawing/2014/main" id="{C284E818-5946-E2FF-90A0-EBFE4280AB55}"/>
                </a:ext>
              </a:extLst>
            </p:cNvPr>
            <p:cNvSpPr txBox="1"/>
            <p:nvPr/>
          </p:nvSpPr>
          <p:spPr>
            <a:xfrm>
              <a:off x="1283679" y="4694400"/>
              <a:ext cx="1266932" cy="246221"/>
            </a:xfrm>
            <a:prstGeom prst="rect">
              <a:avLst/>
            </a:prstGeom>
            <a:noFill/>
          </p:spPr>
          <p:txBody>
            <a:bodyPr wrap="none" lIns="0" tIns="0" rIns="0" bIns="0" rtlCol="0">
              <a:spAutoFit/>
            </a:bodyPr>
            <a:lstStyle/>
            <a:p>
              <a:r>
                <a:rPr kumimoji="1" lang="en-US" altLang="ja-JP" sz="1200" dirty="0">
                  <a:solidFill>
                    <a:srgbClr val="C00000"/>
                  </a:solidFill>
                </a:rPr>
                <a:t>Cytotoxic T-cell</a:t>
              </a:r>
              <a:endParaRPr kumimoji="1" lang="ja-JP" altLang="en-US" sz="1200" dirty="0">
                <a:solidFill>
                  <a:srgbClr val="C00000"/>
                </a:solidFill>
              </a:endParaRPr>
            </a:p>
          </p:txBody>
        </p:sp>
        <p:sp>
          <p:nvSpPr>
            <p:cNvPr id="98" name="テキスト ボックス 97">
              <a:extLst>
                <a:ext uri="{FF2B5EF4-FFF2-40B4-BE49-F238E27FC236}">
                  <a16:creationId xmlns:a16="http://schemas.microsoft.com/office/drawing/2014/main" id="{FC96E671-9A9E-411C-D5A8-44572D83417C}"/>
                </a:ext>
              </a:extLst>
            </p:cNvPr>
            <p:cNvSpPr txBox="1"/>
            <p:nvPr/>
          </p:nvSpPr>
          <p:spPr>
            <a:xfrm>
              <a:off x="4036957" y="3543034"/>
              <a:ext cx="269305" cy="246221"/>
            </a:xfrm>
            <a:prstGeom prst="rect">
              <a:avLst/>
            </a:prstGeom>
            <a:noFill/>
          </p:spPr>
          <p:txBody>
            <a:bodyPr wrap="none" lIns="0" tIns="0" rIns="0" bIns="0" rtlCol="0">
              <a:spAutoFit/>
            </a:bodyPr>
            <a:lstStyle/>
            <a:p>
              <a:r>
                <a:rPr kumimoji="1" lang="en-US" altLang="ja-JP" sz="1200" dirty="0" err="1">
                  <a:solidFill>
                    <a:srgbClr val="C00000"/>
                  </a:solidFill>
                </a:rPr>
                <a:t>Tfh</a:t>
              </a:r>
              <a:endParaRPr kumimoji="1" lang="ja-JP" altLang="en-US" sz="1200" dirty="0">
                <a:solidFill>
                  <a:srgbClr val="C00000"/>
                </a:solidFill>
              </a:endParaRPr>
            </a:p>
          </p:txBody>
        </p:sp>
        <p:sp>
          <p:nvSpPr>
            <p:cNvPr id="99" name="テキスト ボックス 98">
              <a:extLst>
                <a:ext uri="{FF2B5EF4-FFF2-40B4-BE49-F238E27FC236}">
                  <a16:creationId xmlns:a16="http://schemas.microsoft.com/office/drawing/2014/main" id="{3635C9A6-FBB9-F4D0-811B-1AA6CE13B84D}"/>
                </a:ext>
              </a:extLst>
            </p:cNvPr>
            <p:cNvSpPr txBox="1"/>
            <p:nvPr/>
          </p:nvSpPr>
          <p:spPr>
            <a:xfrm>
              <a:off x="5631334" y="3510658"/>
              <a:ext cx="354286" cy="246221"/>
            </a:xfrm>
            <a:prstGeom prst="rect">
              <a:avLst/>
            </a:prstGeom>
            <a:noFill/>
          </p:spPr>
          <p:txBody>
            <a:bodyPr wrap="none" lIns="0" tIns="0" rIns="0" bIns="0" rtlCol="0">
              <a:spAutoFit/>
            </a:bodyPr>
            <a:lstStyle/>
            <a:p>
              <a:r>
                <a:rPr kumimoji="1" lang="en-US" altLang="ja-JP" sz="1200" dirty="0">
                  <a:solidFill>
                    <a:srgbClr val="C00000"/>
                  </a:solidFill>
                </a:rPr>
                <a:t>Treg</a:t>
              </a:r>
              <a:endParaRPr kumimoji="1" lang="ja-JP" altLang="en-US" sz="1200" dirty="0">
                <a:solidFill>
                  <a:srgbClr val="C00000"/>
                </a:solidFill>
              </a:endParaRPr>
            </a:p>
          </p:txBody>
        </p:sp>
        <p:sp>
          <p:nvSpPr>
            <p:cNvPr id="100" name="テキスト ボックス 99">
              <a:extLst>
                <a:ext uri="{FF2B5EF4-FFF2-40B4-BE49-F238E27FC236}">
                  <a16:creationId xmlns:a16="http://schemas.microsoft.com/office/drawing/2014/main" id="{FD458E2B-D15E-DE92-8C7E-D10351CB3B12}"/>
                </a:ext>
              </a:extLst>
            </p:cNvPr>
            <p:cNvSpPr txBox="1"/>
            <p:nvPr/>
          </p:nvSpPr>
          <p:spPr>
            <a:xfrm>
              <a:off x="5013275" y="3051946"/>
              <a:ext cx="473037" cy="246221"/>
            </a:xfrm>
            <a:prstGeom prst="rect">
              <a:avLst/>
            </a:prstGeom>
            <a:noFill/>
          </p:spPr>
          <p:txBody>
            <a:bodyPr wrap="none" lIns="0" tIns="0" rIns="0" bIns="0" rtlCol="0">
              <a:spAutoFit/>
            </a:bodyPr>
            <a:lstStyle/>
            <a:p>
              <a:r>
                <a:rPr kumimoji="1" lang="en-US" altLang="ja-JP" sz="1200" dirty="0" err="1">
                  <a:solidFill>
                    <a:srgbClr val="C00000"/>
                  </a:solidFill>
                </a:rPr>
                <a:t>Tconv</a:t>
              </a:r>
              <a:endParaRPr kumimoji="1" lang="ja-JP" altLang="en-US" sz="1200" dirty="0">
                <a:solidFill>
                  <a:srgbClr val="C00000"/>
                </a:solidFill>
              </a:endParaRPr>
            </a:p>
          </p:txBody>
        </p:sp>
        <p:sp>
          <p:nvSpPr>
            <p:cNvPr id="101" name="テキスト ボックス 100">
              <a:extLst>
                <a:ext uri="{FF2B5EF4-FFF2-40B4-BE49-F238E27FC236}">
                  <a16:creationId xmlns:a16="http://schemas.microsoft.com/office/drawing/2014/main" id="{AAA52BD9-5059-8CD9-ABA1-F94A02CF647C}"/>
                </a:ext>
              </a:extLst>
            </p:cNvPr>
            <p:cNvSpPr txBox="1"/>
            <p:nvPr/>
          </p:nvSpPr>
          <p:spPr>
            <a:xfrm>
              <a:off x="7906408" y="3219632"/>
              <a:ext cx="416782" cy="246221"/>
            </a:xfrm>
            <a:prstGeom prst="rect">
              <a:avLst/>
            </a:prstGeom>
            <a:noFill/>
          </p:spPr>
          <p:txBody>
            <a:bodyPr wrap="none" lIns="0" tIns="0" rIns="0" bIns="0" rtlCol="0">
              <a:spAutoFit/>
            </a:bodyPr>
            <a:lstStyle/>
            <a:p>
              <a:r>
                <a:rPr kumimoji="1" lang="en-US" altLang="ja-JP" sz="1200" dirty="0">
                  <a:solidFill>
                    <a:srgbClr val="C00000"/>
                  </a:solidFill>
                </a:rPr>
                <a:t>Th17</a:t>
              </a:r>
              <a:endParaRPr kumimoji="1" lang="ja-JP" altLang="en-US" sz="1200" dirty="0">
                <a:solidFill>
                  <a:srgbClr val="C00000"/>
                </a:solidFill>
              </a:endParaRPr>
            </a:p>
          </p:txBody>
        </p:sp>
        <p:sp>
          <p:nvSpPr>
            <p:cNvPr id="102" name="テキスト ボックス 101">
              <a:extLst>
                <a:ext uri="{FF2B5EF4-FFF2-40B4-BE49-F238E27FC236}">
                  <a16:creationId xmlns:a16="http://schemas.microsoft.com/office/drawing/2014/main" id="{7899DB9D-1921-1BC4-C6DA-D0E405E1091E}"/>
                </a:ext>
              </a:extLst>
            </p:cNvPr>
            <p:cNvSpPr txBox="1"/>
            <p:nvPr/>
          </p:nvSpPr>
          <p:spPr>
            <a:xfrm>
              <a:off x="8264126" y="3937229"/>
              <a:ext cx="312051" cy="246221"/>
            </a:xfrm>
            <a:prstGeom prst="rect">
              <a:avLst/>
            </a:prstGeom>
            <a:noFill/>
          </p:spPr>
          <p:txBody>
            <a:bodyPr wrap="none" lIns="0" tIns="0" rIns="0" bIns="0" rtlCol="0">
              <a:spAutoFit/>
            </a:bodyPr>
            <a:lstStyle/>
            <a:p>
              <a:r>
                <a:rPr kumimoji="1" lang="en-US" altLang="ja-JP" sz="1200" dirty="0">
                  <a:solidFill>
                    <a:srgbClr val="C00000"/>
                  </a:solidFill>
                </a:rPr>
                <a:t>Th2</a:t>
              </a:r>
              <a:endParaRPr kumimoji="1" lang="ja-JP" altLang="en-US" sz="1200" dirty="0">
                <a:solidFill>
                  <a:srgbClr val="C00000"/>
                </a:solidFill>
              </a:endParaRPr>
            </a:p>
          </p:txBody>
        </p:sp>
        <p:sp>
          <p:nvSpPr>
            <p:cNvPr id="103" name="テキスト ボックス 102">
              <a:extLst>
                <a:ext uri="{FF2B5EF4-FFF2-40B4-BE49-F238E27FC236}">
                  <a16:creationId xmlns:a16="http://schemas.microsoft.com/office/drawing/2014/main" id="{21DE56A1-1D40-D682-1D38-C3482E8C6583}"/>
                </a:ext>
              </a:extLst>
            </p:cNvPr>
            <p:cNvSpPr txBox="1"/>
            <p:nvPr/>
          </p:nvSpPr>
          <p:spPr>
            <a:xfrm>
              <a:off x="9555559" y="3590542"/>
              <a:ext cx="410370" cy="246221"/>
            </a:xfrm>
            <a:prstGeom prst="rect">
              <a:avLst/>
            </a:prstGeom>
            <a:noFill/>
          </p:spPr>
          <p:txBody>
            <a:bodyPr wrap="none" lIns="0" tIns="0" rIns="0" bIns="0" rtlCol="0">
              <a:spAutoFit/>
            </a:bodyPr>
            <a:lstStyle/>
            <a:p>
              <a:r>
                <a:rPr kumimoji="1" lang="en-US" altLang="ja-JP" sz="1200" dirty="0">
                  <a:solidFill>
                    <a:srgbClr val="C00000"/>
                  </a:solidFill>
                </a:rPr>
                <a:t>Th2a</a:t>
              </a:r>
              <a:endParaRPr kumimoji="1" lang="ja-JP" altLang="en-US" sz="1200" dirty="0">
                <a:solidFill>
                  <a:srgbClr val="C00000"/>
                </a:solidFill>
              </a:endParaRPr>
            </a:p>
          </p:txBody>
        </p:sp>
        <p:sp>
          <p:nvSpPr>
            <p:cNvPr id="104" name="テキスト ボックス 103">
              <a:extLst>
                <a:ext uri="{FF2B5EF4-FFF2-40B4-BE49-F238E27FC236}">
                  <a16:creationId xmlns:a16="http://schemas.microsoft.com/office/drawing/2014/main" id="{0FDDC506-A170-1B50-535E-AB880817E5A2}"/>
                </a:ext>
              </a:extLst>
            </p:cNvPr>
            <p:cNvSpPr txBox="1"/>
            <p:nvPr/>
          </p:nvSpPr>
          <p:spPr>
            <a:xfrm>
              <a:off x="10612347" y="3937229"/>
              <a:ext cx="312051" cy="246221"/>
            </a:xfrm>
            <a:prstGeom prst="rect">
              <a:avLst/>
            </a:prstGeom>
            <a:noFill/>
          </p:spPr>
          <p:txBody>
            <a:bodyPr wrap="none" lIns="0" tIns="0" rIns="0" bIns="0" rtlCol="0">
              <a:spAutoFit/>
            </a:bodyPr>
            <a:lstStyle/>
            <a:p>
              <a:r>
                <a:rPr kumimoji="1" lang="en-US" altLang="ja-JP" sz="1200" dirty="0">
                  <a:solidFill>
                    <a:srgbClr val="C00000"/>
                  </a:solidFill>
                </a:rPr>
                <a:t>Th1</a:t>
              </a:r>
              <a:endParaRPr kumimoji="1" lang="ja-JP" altLang="en-US" sz="1200" dirty="0">
                <a:solidFill>
                  <a:srgbClr val="C00000"/>
                </a:solidFill>
              </a:endParaRPr>
            </a:p>
          </p:txBody>
        </p:sp>
        <p:cxnSp>
          <p:nvCxnSpPr>
            <p:cNvPr id="108" name="直線コネクタ 107">
              <a:extLst>
                <a:ext uri="{FF2B5EF4-FFF2-40B4-BE49-F238E27FC236}">
                  <a16:creationId xmlns:a16="http://schemas.microsoft.com/office/drawing/2014/main" id="{FAD638AC-94C0-672B-BA93-EA25D3E3CEAD}"/>
                </a:ext>
              </a:extLst>
            </p:cNvPr>
            <p:cNvCxnSpPr/>
            <p:nvPr/>
          </p:nvCxnSpPr>
          <p:spPr>
            <a:xfrm>
              <a:off x="1954187" y="5551568"/>
              <a:ext cx="10737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41C1A543-9FDD-68F5-BE1F-EF1076BDA9AF}"/>
                </a:ext>
              </a:extLst>
            </p:cNvPr>
            <p:cNvCxnSpPr>
              <a:cxnSpLocks/>
            </p:cNvCxnSpPr>
            <p:nvPr/>
          </p:nvCxnSpPr>
          <p:spPr>
            <a:xfrm flipV="1">
              <a:off x="3027918" y="3491801"/>
              <a:ext cx="0" cy="20597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34F33D71-00CD-423D-52F5-86631D8124AF}"/>
                </a:ext>
              </a:extLst>
            </p:cNvPr>
            <p:cNvSpPr txBox="1"/>
            <p:nvPr/>
          </p:nvSpPr>
          <p:spPr>
            <a:xfrm rot="16200000">
              <a:off x="605499" y="1855349"/>
              <a:ext cx="482440" cy="246222"/>
            </a:xfrm>
            <a:prstGeom prst="rect">
              <a:avLst/>
            </a:prstGeom>
            <a:solidFill>
              <a:schemeClr val="bg1"/>
            </a:solidFill>
          </p:spPr>
          <p:txBody>
            <a:bodyPr wrap="none" lIns="0" tIns="0" rIns="0" bIns="0" rtlCol="0">
              <a:spAutoFit/>
            </a:bodyPr>
            <a:lstStyle/>
            <a:p>
              <a:r>
                <a:rPr kumimoji="1" lang="en-US" altLang="ja-JP" sz="1200" b="1" dirty="0"/>
                <a:t>FSC-A</a:t>
              </a:r>
              <a:endParaRPr kumimoji="1" lang="ja-JP" altLang="en-US" sz="1200" b="1" dirty="0"/>
            </a:p>
          </p:txBody>
        </p:sp>
        <p:sp>
          <p:nvSpPr>
            <p:cNvPr id="113" name="テキスト ボックス 112">
              <a:extLst>
                <a:ext uri="{FF2B5EF4-FFF2-40B4-BE49-F238E27FC236}">
                  <a16:creationId xmlns:a16="http://schemas.microsoft.com/office/drawing/2014/main" id="{A46F2340-C684-2F96-83F1-8E691CAF3046}"/>
                </a:ext>
              </a:extLst>
            </p:cNvPr>
            <p:cNvSpPr txBox="1"/>
            <p:nvPr/>
          </p:nvSpPr>
          <p:spPr>
            <a:xfrm>
              <a:off x="1473386" y="2638618"/>
              <a:ext cx="487314" cy="246221"/>
            </a:xfrm>
            <a:prstGeom prst="rect">
              <a:avLst/>
            </a:prstGeom>
            <a:solidFill>
              <a:schemeClr val="bg1"/>
            </a:solidFill>
          </p:spPr>
          <p:txBody>
            <a:bodyPr wrap="none" lIns="0" tIns="0" rIns="0" bIns="0" rtlCol="0">
              <a:spAutoFit/>
            </a:bodyPr>
            <a:lstStyle/>
            <a:p>
              <a:r>
                <a:rPr kumimoji="1" lang="en-US" altLang="ja-JP" sz="1200" b="1" dirty="0"/>
                <a:t>SSC-A</a:t>
              </a:r>
              <a:endParaRPr kumimoji="1" lang="ja-JP" altLang="en-US" sz="1200" b="1" dirty="0"/>
            </a:p>
          </p:txBody>
        </p:sp>
        <p:sp>
          <p:nvSpPr>
            <p:cNvPr id="114" name="テキスト ボックス 113">
              <a:extLst>
                <a:ext uri="{FF2B5EF4-FFF2-40B4-BE49-F238E27FC236}">
                  <a16:creationId xmlns:a16="http://schemas.microsoft.com/office/drawing/2014/main" id="{714362E2-3188-A883-DBAB-17BF6D89833C}"/>
                </a:ext>
              </a:extLst>
            </p:cNvPr>
            <p:cNvSpPr txBox="1"/>
            <p:nvPr/>
          </p:nvSpPr>
          <p:spPr>
            <a:xfrm>
              <a:off x="1575072" y="4334940"/>
              <a:ext cx="487314" cy="246221"/>
            </a:xfrm>
            <a:prstGeom prst="rect">
              <a:avLst/>
            </a:prstGeom>
            <a:solidFill>
              <a:schemeClr val="bg1"/>
            </a:solidFill>
          </p:spPr>
          <p:txBody>
            <a:bodyPr wrap="none" lIns="0" tIns="0" rIns="0" bIns="0" rtlCol="0">
              <a:spAutoFit/>
            </a:bodyPr>
            <a:lstStyle/>
            <a:p>
              <a:r>
                <a:rPr kumimoji="1" lang="en-US" altLang="ja-JP" sz="1200" b="1" dirty="0"/>
                <a:t>SSC-A</a:t>
              </a:r>
              <a:endParaRPr kumimoji="1" lang="ja-JP" altLang="en-US" sz="1200" b="1" dirty="0"/>
            </a:p>
          </p:txBody>
        </p:sp>
        <p:sp>
          <p:nvSpPr>
            <p:cNvPr id="115" name="テキスト ボックス 114">
              <a:extLst>
                <a:ext uri="{FF2B5EF4-FFF2-40B4-BE49-F238E27FC236}">
                  <a16:creationId xmlns:a16="http://schemas.microsoft.com/office/drawing/2014/main" id="{A5104317-742C-E0A3-9A91-481EB1B103AB}"/>
                </a:ext>
              </a:extLst>
            </p:cNvPr>
            <p:cNvSpPr txBox="1"/>
            <p:nvPr/>
          </p:nvSpPr>
          <p:spPr>
            <a:xfrm rot="16200000">
              <a:off x="360936" y="3527646"/>
              <a:ext cx="1092180" cy="246222"/>
            </a:xfrm>
            <a:prstGeom prst="rect">
              <a:avLst/>
            </a:prstGeom>
            <a:solidFill>
              <a:schemeClr val="bg1"/>
            </a:solidFill>
          </p:spPr>
          <p:txBody>
            <a:bodyPr wrap="none" lIns="0" tIns="0" rIns="0" bIns="0" rtlCol="0">
              <a:spAutoFit/>
            </a:bodyPr>
            <a:lstStyle/>
            <a:p>
              <a:r>
                <a:rPr kumimoji="1" lang="en-US" altLang="ja-JP" sz="1200" b="1" dirty="0"/>
                <a:t>CD3-BUV737</a:t>
              </a:r>
              <a:endParaRPr kumimoji="1" lang="ja-JP" altLang="en-US" sz="1200" b="1" dirty="0"/>
            </a:p>
          </p:txBody>
        </p:sp>
        <p:sp>
          <p:nvSpPr>
            <p:cNvPr id="116" name="テキスト ボックス 115">
              <a:extLst>
                <a:ext uri="{FF2B5EF4-FFF2-40B4-BE49-F238E27FC236}">
                  <a16:creationId xmlns:a16="http://schemas.microsoft.com/office/drawing/2014/main" id="{DAF2233E-2C5B-1698-28B5-B2B0B9136F72}"/>
                </a:ext>
              </a:extLst>
            </p:cNvPr>
            <p:cNvSpPr txBox="1"/>
            <p:nvPr/>
          </p:nvSpPr>
          <p:spPr>
            <a:xfrm rot="16200000">
              <a:off x="316534" y="5124205"/>
              <a:ext cx="1092180" cy="246222"/>
            </a:xfrm>
            <a:prstGeom prst="rect">
              <a:avLst/>
            </a:prstGeom>
            <a:solidFill>
              <a:schemeClr val="bg1"/>
            </a:solidFill>
          </p:spPr>
          <p:txBody>
            <a:bodyPr wrap="none" lIns="0" tIns="0" rIns="0" bIns="0" rtlCol="0">
              <a:spAutoFit/>
            </a:bodyPr>
            <a:lstStyle/>
            <a:p>
              <a:r>
                <a:rPr kumimoji="1" lang="en-US" altLang="ja-JP" sz="1200" b="1" dirty="0"/>
                <a:t>CD8-BUV395</a:t>
              </a:r>
              <a:endParaRPr kumimoji="1" lang="ja-JP" altLang="en-US" sz="1200" b="1" dirty="0"/>
            </a:p>
          </p:txBody>
        </p:sp>
        <p:sp>
          <p:nvSpPr>
            <p:cNvPr id="117" name="テキスト ボックス 116">
              <a:extLst>
                <a:ext uri="{FF2B5EF4-FFF2-40B4-BE49-F238E27FC236}">
                  <a16:creationId xmlns:a16="http://schemas.microsoft.com/office/drawing/2014/main" id="{06A97260-2F96-5466-D062-BA7B0A1601F4}"/>
                </a:ext>
              </a:extLst>
            </p:cNvPr>
            <p:cNvSpPr txBox="1"/>
            <p:nvPr/>
          </p:nvSpPr>
          <p:spPr>
            <a:xfrm>
              <a:off x="1031253" y="5971146"/>
              <a:ext cx="1454334" cy="246221"/>
            </a:xfrm>
            <a:prstGeom prst="rect">
              <a:avLst/>
            </a:prstGeom>
            <a:solidFill>
              <a:schemeClr val="bg1"/>
            </a:solidFill>
          </p:spPr>
          <p:txBody>
            <a:bodyPr wrap="none" lIns="0" tIns="0" rIns="0" bIns="0" rtlCol="0">
              <a:spAutoFit/>
            </a:bodyPr>
            <a:lstStyle/>
            <a:p>
              <a:r>
                <a:rPr kumimoji="1" lang="en-US" altLang="ja-JP" sz="1200" b="1" dirty="0"/>
                <a:t>CD4-PerCP/Cy5.5</a:t>
              </a:r>
              <a:endParaRPr kumimoji="1" lang="ja-JP" altLang="en-US" sz="1200" b="1" dirty="0"/>
            </a:p>
          </p:txBody>
        </p:sp>
        <p:grpSp>
          <p:nvGrpSpPr>
            <p:cNvPr id="122" name="グループ化 121">
              <a:extLst>
                <a:ext uri="{FF2B5EF4-FFF2-40B4-BE49-F238E27FC236}">
                  <a16:creationId xmlns:a16="http://schemas.microsoft.com/office/drawing/2014/main" id="{935B6F83-B8E0-36D7-A76C-4B89BB418A84}"/>
                </a:ext>
              </a:extLst>
            </p:cNvPr>
            <p:cNvGrpSpPr/>
            <p:nvPr/>
          </p:nvGrpSpPr>
          <p:grpSpPr>
            <a:xfrm>
              <a:off x="3625395" y="4849582"/>
              <a:ext cx="923006" cy="738966"/>
              <a:chOff x="3570514" y="4316589"/>
              <a:chExt cx="923003" cy="738966"/>
            </a:xfrm>
          </p:grpSpPr>
          <p:cxnSp>
            <p:nvCxnSpPr>
              <p:cNvPr id="119" name="直線矢印コネクタ 118">
                <a:extLst>
                  <a:ext uri="{FF2B5EF4-FFF2-40B4-BE49-F238E27FC236}">
                    <a16:creationId xmlns:a16="http://schemas.microsoft.com/office/drawing/2014/main" id="{4E705A1B-3524-5EC1-C1C6-2ED37CAE5DAD}"/>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8F546A76-F0A9-079B-2964-361A5DEE6A8D}"/>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3" name="テキスト ボックス 122">
              <a:extLst>
                <a:ext uri="{FF2B5EF4-FFF2-40B4-BE49-F238E27FC236}">
                  <a16:creationId xmlns:a16="http://schemas.microsoft.com/office/drawing/2014/main" id="{CBE38D64-C5CE-B264-B185-A9807A984086}"/>
                </a:ext>
              </a:extLst>
            </p:cNvPr>
            <p:cNvSpPr txBox="1"/>
            <p:nvPr/>
          </p:nvSpPr>
          <p:spPr>
            <a:xfrm>
              <a:off x="3583361" y="5648636"/>
              <a:ext cx="1154336" cy="246221"/>
            </a:xfrm>
            <a:prstGeom prst="rect">
              <a:avLst/>
            </a:prstGeom>
            <a:solidFill>
              <a:schemeClr val="bg1"/>
            </a:solidFill>
          </p:spPr>
          <p:txBody>
            <a:bodyPr wrap="none" lIns="0" tIns="0" rIns="0" bIns="0" rtlCol="0">
              <a:spAutoFit/>
            </a:bodyPr>
            <a:lstStyle/>
            <a:p>
              <a:r>
                <a:rPr kumimoji="1" lang="en-US" altLang="ja-JP" sz="1200" b="1" dirty="0"/>
                <a:t>CXCR5-BV480</a:t>
              </a:r>
              <a:endParaRPr kumimoji="1" lang="ja-JP" altLang="en-US" sz="1200" b="1" dirty="0"/>
            </a:p>
          </p:txBody>
        </p:sp>
        <p:sp>
          <p:nvSpPr>
            <p:cNvPr id="124" name="テキスト ボックス 123">
              <a:extLst>
                <a:ext uri="{FF2B5EF4-FFF2-40B4-BE49-F238E27FC236}">
                  <a16:creationId xmlns:a16="http://schemas.microsoft.com/office/drawing/2014/main" id="{B4D2CD10-34AC-0C28-D81E-511CF34D84F1}"/>
                </a:ext>
              </a:extLst>
            </p:cNvPr>
            <p:cNvSpPr txBox="1"/>
            <p:nvPr/>
          </p:nvSpPr>
          <p:spPr>
            <a:xfrm rot="16200000">
              <a:off x="2821453" y="4973080"/>
              <a:ext cx="1298133" cy="246222"/>
            </a:xfrm>
            <a:prstGeom prst="rect">
              <a:avLst/>
            </a:prstGeom>
            <a:solidFill>
              <a:schemeClr val="bg1"/>
            </a:solidFill>
          </p:spPr>
          <p:txBody>
            <a:bodyPr wrap="none" lIns="0" tIns="0" rIns="0" bIns="0" rtlCol="0">
              <a:spAutoFit/>
            </a:bodyPr>
            <a:lstStyle/>
            <a:p>
              <a:r>
                <a:rPr kumimoji="1" lang="en-US" altLang="ja-JP" sz="1200" b="1" dirty="0"/>
                <a:t>CD45RA-BV786</a:t>
              </a:r>
              <a:endParaRPr kumimoji="1" lang="ja-JP" altLang="en-US" sz="1200" b="1" dirty="0"/>
            </a:p>
          </p:txBody>
        </p:sp>
        <p:grpSp>
          <p:nvGrpSpPr>
            <p:cNvPr id="125" name="グループ化 124">
              <a:extLst>
                <a:ext uri="{FF2B5EF4-FFF2-40B4-BE49-F238E27FC236}">
                  <a16:creationId xmlns:a16="http://schemas.microsoft.com/office/drawing/2014/main" id="{C7BFAD64-5E12-B799-2D83-A078384BB1D6}"/>
                </a:ext>
              </a:extLst>
            </p:cNvPr>
            <p:cNvGrpSpPr/>
            <p:nvPr/>
          </p:nvGrpSpPr>
          <p:grpSpPr>
            <a:xfrm>
              <a:off x="4966245" y="4838292"/>
              <a:ext cx="923006" cy="738966"/>
              <a:chOff x="3570514" y="4316589"/>
              <a:chExt cx="923003" cy="738966"/>
            </a:xfrm>
          </p:grpSpPr>
          <p:cxnSp>
            <p:nvCxnSpPr>
              <p:cNvPr id="126" name="直線矢印コネクタ 125">
                <a:extLst>
                  <a:ext uri="{FF2B5EF4-FFF2-40B4-BE49-F238E27FC236}">
                    <a16:creationId xmlns:a16="http://schemas.microsoft.com/office/drawing/2014/main" id="{BF05F086-29C7-FF5D-2060-02B8E7FE998D}"/>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id="{5DC10454-FC47-91EF-15A0-F052E46D50AC}"/>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8" name="テキスト ボックス 127">
              <a:extLst>
                <a:ext uri="{FF2B5EF4-FFF2-40B4-BE49-F238E27FC236}">
                  <a16:creationId xmlns:a16="http://schemas.microsoft.com/office/drawing/2014/main" id="{07789F0A-6BBF-4D56-C4DB-EE25F477103D}"/>
                </a:ext>
              </a:extLst>
            </p:cNvPr>
            <p:cNvSpPr txBox="1"/>
            <p:nvPr/>
          </p:nvSpPr>
          <p:spPr>
            <a:xfrm>
              <a:off x="5074338" y="5615684"/>
              <a:ext cx="877902" cy="246221"/>
            </a:xfrm>
            <a:prstGeom prst="rect">
              <a:avLst/>
            </a:prstGeom>
            <a:solidFill>
              <a:schemeClr val="bg1"/>
            </a:solidFill>
          </p:spPr>
          <p:txBody>
            <a:bodyPr wrap="square" lIns="0" tIns="0" rIns="0" bIns="0" rtlCol="0">
              <a:spAutoFit/>
            </a:bodyPr>
            <a:lstStyle/>
            <a:p>
              <a:r>
                <a:rPr kumimoji="1" lang="en-US" altLang="ja-JP" sz="1200" b="1" dirty="0"/>
                <a:t>CD25-PE</a:t>
              </a:r>
              <a:endParaRPr kumimoji="1" lang="ja-JP" altLang="en-US" sz="1200" b="1" dirty="0"/>
            </a:p>
          </p:txBody>
        </p:sp>
        <p:sp>
          <p:nvSpPr>
            <p:cNvPr id="129" name="テキスト ボックス 128">
              <a:extLst>
                <a:ext uri="{FF2B5EF4-FFF2-40B4-BE49-F238E27FC236}">
                  <a16:creationId xmlns:a16="http://schemas.microsoft.com/office/drawing/2014/main" id="{A6BD056C-711B-03A3-C9C0-2C4AF105FC86}"/>
                </a:ext>
              </a:extLst>
            </p:cNvPr>
            <p:cNvSpPr txBox="1"/>
            <p:nvPr/>
          </p:nvSpPr>
          <p:spPr>
            <a:xfrm rot="16200000">
              <a:off x="4200093" y="4990822"/>
              <a:ext cx="1222557" cy="246222"/>
            </a:xfrm>
            <a:prstGeom prst="rect">
              <a:avLst/>
            </a:prstGeom>
            <a:solidFill>
              <a:schemeClr val="bg1"/>
            </a:solidFill>
          </p:spPr>
          <p:txBody>
            <a:bodyPr wrap="none" lIns="0" tIns="0" rIns="0" bIns="0" rtlCol="0">
              <a:spAutoFit/>
            </a:bodyPr>
            <a:lstStyle/>
            <a:p>
              <a:r>
                <a:rPr kumimoji="1" lang="en-US" altLang="ja-JP" sz="1200" b="1" dirty="0"/>
                <a:t>CD127-PE/Cy7</a:t>
              </a:r>
              <a:endParaRPr kumimoji="1" lang="ja-JP" altLang="en-US" sz="1200" b="1" dirty="0"/>
            </a:p>
          </p:txBody>
        </p:sp>
        <p:grpSp>
          <p:nvGrpSpPr>
            <p:cNvPr id="130" name="グループ化 129">
              <a:extLst>
                <a:ext uri="{FF2B5EF4-FFF2-40B4-BE49-F238E27FC236}">
                  <a16:creationId xmlns:a16="http://schemas.microsoft.com/office/drawing/2014/main" id="{B744F34B-592B-ABA9-81E1-EAE8D8EFA913}"/>
                </a:ext>
              </a:extLst>
            </p:cNvPr>
            <p:cNvGrpSpPr/>
            <p:nvPr/>
          </p:nvGrpSpPr>
          <p:grpSpPr>
            <a:xfrm>
              <a:off x="6330087" y="4804676"/>
              <a:ext cx="923006" cy="738966"/>
              <a:chOff x="3570514" y="4316589"/>
              <a:chExt cx="923003" cy="738966"/>
            </a:xfrm>
          </p:grpSpPr>
          <p:cxnSp>
            <p:nvCxnSpPr>
              <p:cNvPr id="131" name="直線矢印コネクタ 130">
                <a:extLst>
                  <a:ext uri="{FF2B5EF4-FFF2-40B4-BE49-F238E27FC236}">
                    <a16:creationId xmlns:a16="http://schemas.microsoft.com/office/drawing/2014/main" id="{C1C92543-CCF5-E5B8-1427-6A4D1EFD2A25}"/>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EFD9448A-B2A2-B303-04A3-6443C5125DAD}"/>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3" name="テキスト ボックス 132">
              <a:extLst>
                <a:ext uri="{FF2B5EF4-FFF2-40B4-BE49-F238E27FC236}">
                  <a16:creationId xmlns:a16="http://schemas.microsoft.com/office/drawing/2014/main" id="{04C1C95D-E766-65EC-7803-34E0F277532A}"/>
                </a:ext>
              </a:extLst>
            </p:cNvPr>
            <p:cNvSpPr txBox="1"/>
            <p:nvPr/>
          </p:nvSpPr>
          <p:spPr>
            <a:xfrm>
              <a:off x="6438181" y="5582068"/>
              <a:ext cx="840787" cy="246221"/>
            </a:xfrm>
            <a:prstGeom prst="rect">
              <a:avLst/>
            </a:prstGeom>
            <a:solidFill>
              <a:schemeClr val="bg1"/>
            </a:solidFill>
          </p:spPr>
          <p:txBody>
            <a:bodyPr wrap="square" lIns="0" tIns="0" rIns="0" bIns="0" rtlCol="0">
              <a:spAutoFit/>
            </a:bodyPr>
            <a:lstStyle/>
            <a:p>
              <a:r>
                <a:rPr kumimoji="1" lang="en-US" altLang="ja-JP" sz="1200" b="1" dirty="0"/>
                <a:t>CCR4-APC</a:t>
              </a:r>
              <a:endParaRPr kumimoji="1" lang="ja-JP" altLang="en-US" sz="1200" b="1" dirty="0"/>
            </a:p>
          </p:txBody>
        </p:sp>
        <p:sp>
          <p:nvSpPr>
            <p:cNvPr id="134" name="テキスト ボックス 133">
              <a:extLst>
                <a:ext uri="{FF2B5EF4-FFF2-40B4-BE49-F238E27FC236}">
                  <a16:creationId xmlns:a16="http://schemas.microsoft.com/office/drawing/2014/main" id="{4C4FE222-34D0-2CC2-9CC9-80F66C7334FE}"/>
                </a:ext>
              </a:extLst>
            </p:cNvPr>
            <p:cNvSpPr txBox="1"/>
            <p:nvPr/>
          </p:nvSpPr>
          <p:spPr>
            <a:xfrm rot="16200000">
              <a:off x="5502249" y="4957208"/>
              <a:ext cx="1345925" cy="246222"/>
            </a:xfrm>
            <a:prstGeom prst="rect">
              <a:avLst/>
            </a:prstGeom>
            <a:solidFill>
              <a:schemeClr val="bg1"/>
            </a:solidFill>
          </p:spPr>
          <p:txBody>
            <a:bodyPr wrap="none" lIns="0" tIns="0" rIns="0" bIns="0" rtlCol="0">
              <a:spAutoFit/>
            </a:bodyPr>
            <a:lstStyle/>
            <a:p>
              <a:r>
                <a:rPr kumimoji="1" lang="en-US" altLang="ja-JP" sz="1200" b="1" dirty="0"/>
                <a:t>CXCR3-APC/Cy7</a:t>
              </a:r>
              <a:endParaRPr kumimoji="1" lang="ja-JP" altLang="en-US" sz="1200" b="1" dirty="0"/>
            </a:p>
          </p:txBody>
        </p:sp>
        <p:grpSp>
          <p:nvGrpSpPr>
            <p:cNvPr id="135" name="グループ化 134">
              <a:extLst>
                <a:ext uri="{FF2B5EF4-FFF2-40B4-BE49-F238E27FC236}">
                  <a16:creationId xmlns:a16="http://schemas.microsoft.com/office/drawing/2014/main" id="{EC29D018-B63F-354A-AB89-A4646DCB16E0}"/>
                </a:ext>
              </a:extLst>
            </p:cNvPr>
            <p:cNvGrpSpPr/>
            <p:nvPr/>
          </p:nvGrpSpPr>
          <p:grpSpPr>
            <a:xfrm>
              <a:off x="7712602" y="4771782"/>
              <a:ext cx="923006" cy="738966"/>
              <a:chOff x="3570514" y="4316589"/>
              <a:chExt cx="923003" cy="738966"/>
            </a:xfrm>
          </p:grpSpPr>
          <p:cxnSp>
            <p:nvCxnSpPr>
              <p:cNvPr id="136" name="直線矢印コネクタ 135">
                <a:extLst>
                  <a:ext uri="{FF2B5EF4-FFF2-40B4-BE49-F238E27FC236}">
                    <a16:creationId xmlns:a16="http://schemas.microsoft.com/office/drawing/2014/main" id="{D31027D6-B175-2550-5190-2E046F7835CD}"/>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669672A7-B067-F90B-12F5-FE0FCB63F84A}"/>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8" name="テキスト ボックス 137">
              <a:extLst>
                <a:ext uri="{FF2B5EF4-FFF2-40B4-BE49-F238E27FC236}">
                  <a16:creationId xmlns:a16="http://schemas.microsoft.com/office/drawing/2014/main" id="{E1B9AB65-1DCD-515E-8C37-98471DD4747C}"/>
                </a:ext>
              </a:extLst>
            </p:cNvPr>
            <p:cNvSpPr txBox="1"/>
            <p:nvPr/>
          </p:nvSpPr>
          <p:spPr>
            <a:xfrm>
              <a:off x="7670115" y="5552038"/>
              <a:ext cx="1191824" cy="492443"/>
            </a:xfrm>
            <a:prstGeom prst="rect">
              <a:avLst/>
            </a:prstGeom>
            <a:solidFill>
              <a:schemeClr val="bg1"/>
            </a:solidFill>
          </p:spPr>
          <p:txBody>
            <a:bodyPr wrap="square" lIns="0" tIns="0" rIns="0" bIns="0" rtlCol="0">
              <a:spAutoFit/>
            </a:bodyPr>
            <a:lstStyle/>
            <a:p>
              <a:r>
                <a:rPr kumimoji="1" lang="en-US" altLang="ja-JP" sz="1200" b="1" dirty="0"/>
                <a:t>CCR8-PE/CF594</a:t>
              </a:r>
              <a:endParaRPr kumimoji="1" lang="ja-JP" altLang="en-US" sz="1200" b="1" dirty="0"/>
            </a:p>
          </p:txBody>
        </p:sp>
        <p:sp>
          <p:nvSpPr>
            <p:cNvPr id="139" name="テキスト ボックス 138">
              <a:extLst>
                <a:ext uri="{FF2B5EF4-FFF2-40B4-BE49-F238E27FC236}">
                  <a16:creationId xmlns:a16="http://schemas.microsoft.com/office/drawing/2014/main" id="{DB55E7AE-3A1E-73FB-B96E-EF14CCE4EA61}"/>
                </a:ext>
              </a:extLst>
            </p:cNvPr>
            <p:cNvSpPr txBox="1"/>
            <p:nvPr/>
          </p:nvSpPr>
          <p:spPr>
            <a:xfrm rot="16200000">
              <a:off x="7033693" y="4924315"/>
              <a:ext cx="1048065" cy="246222"/>
            </a:xfrm>
            <a:prstGeom prst="rect">
              <a:avLst/>
            </a:prstGeom>
            <a:solidFill>
              <a:schemeClr val="bg1"/>
            </a:solidFill>
          </p:spPr>
          <p:txBody>
            <a:bodyPr wrap="none" lIns="0" tIns="0" rIns="0" bIns="0" rtlCol="0">
              <a:spAutoFit/>
            </a:bodyPr>
            <a:lstStyle/>
            <a:p>
              <a:r>
                <a:rPr kumimoji="1" lang="en-US" altLang="ja-JP" sz="1200" b="1" dirty="0"/>
                <a:t>CCR6-BV421</a:t>
              </a:r>
              <a:endParaRPr kumimoji="1" lang="ja-JP" altLang="en-US" sz="1200" b="1" dirty="0"/>
            </a:p>
          </p:txBody>
        </p:sp>
        <p:grpSp>
          <p:nvGrpSpPr>
            <p:cNvPr id="150" name="グループ化 149">
              <a:extLst>
                <a:ext uri="{FF2B5EF4-FFF2-40B4-BE49-F238E27FC236}">
                  <a16:creationId xmlns:a16="http://schemas.microsoft.com/office/drawing/2014/main" id="{B9E4B7B3-7396-E15D-64BA-F1183EF5F3C6}"/>
                </a:ext>
              </a:extLst>
            </p:cNvPr>
            <p:cNvGrpSpPr/>
            <p:nvPr/>
          </p:nvGrpSpPr>
          <p:grpSpPr>
            <a:xfrm>
              <a:off x="9004286" y="4683059"/>
              <a:ext cx="923006" cy="824856"/>
              <a:chOff x="3570514" y="4316589"/>
              <a:chExt cx="923003" cy="738966"/>
            </a:xfrm>
          </p:grpSpPr>
          <p:cxnSp>
            <p:nvCxnSpPr>
              <p:cNvPr id="151" name="直線矢印コネクタ 150">
                <a:extLst>
                  <a:ext uri="{FF2B5EF4-FFF2-40B4-BE49-F238E27FC236}">
                    <a16:creationId xmlns:a16="http://schemas.microsoft.com/office/drawing/2014/main" id="{4A0CBBA3-6038-A19C-30FF-0E46ACDDB3C1}"/>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E4068C9A-518C-3444-161E-47B8379DBCC6}"/>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53" name="テキスト ボックス 152">
              <a:extLst>
                <a:ext uri="{FF2B5EF4-FFF2-40B4-BE49-F238E27FC236}">
                  <a16:creationId xmlns:a16="http://schemas.microsoft.com/office/drawing/2014/main" id="{D6B4DEDF-3C07-F757-E9A6-72EA97F937F9}"/>
                </a:ext>
              </a:extLst>
            </p:cNvPr>
            <p:cNvSpPr txBox="1"/>
            <p:nvPr/>
          </p:nvSpPr>
          <p:spPr>
            <a:xfrm>
              <a:off x="8961797" y="5549204"/>
              <a:ext cx="1191823" cy="492443"/>
            </a:xfrm>
            <a:prstGeom prst="rect">
              <a:avLst/>
            </a:prstGeom>
            <a:solidFill>
              <a:schemeClr val="bg1"/>
            </a:solidFill>
          </p:spPr>
          <p:txBody>
            <a:bodyPr wrap="square" lIns="0" tIns="0" rIns="0" bIns="0" rtlCol="0">
              <a:spAutoFit/>
            </a:bodyPr>
            <a:lstStyle/>
            <a:p>
              <a:r>
                <a:rPr kumimoji="1" lang="en-US" altLang="ja-JP" sz="1200" b="1" dirty="0"/>
                <a:t>CCR8-PE/CF594</a:t>
              </a:r>
              <a:endParaRPr kumimoji="1" lang="ja-JP" altLang="en-US" sz="1200" b="1" dirty="0"/>
            </a:p>
          </p:txBody>
        </p:sp>
        <p:sp>
          <p:nvSpPr>
            <p:cNvPr id="154" name="テキスト ボックス 153">
              <a:extLst>
                <a:ext uri="{FF2B5EF4-FFF2-40B4-BE49-F238E27FC236}">
                  <a16:creationId xmlns:a16="http://schemas.microsoft.com/office/drawing/2014/main" id="{5F0D0AAB-BFB0-8C40-C989-90E7A8C133D1}"/>
                </a:ext>
              </a:extLst>
            </p:cNvPr>
            <p:cNvSpPr txBox="1"/>
            <p:nvPr/>
          </p:nvSpPr>
          <p:spPr>
            <a:xfrm rot="16200000">
              <a:off x="8339381" y="4868375"/>
              <a:ext cx="1020057" cy="246222"/>
            </a:xfrm>
            <a:prstGeom prst="rect">
              <a:avLst/>
            </a:prstGeom>
            <a:solidFill>
              <a:schemeClr val="bg1"/>
            </a:solidFill>
          </p:spPr>
          <p:txBody>
            <a:bodyPr wrap="square" lIns="0" tIns="0" rIns="0" bIns="0" rtlCol="0">
              <a:spAutoFit/>
            </a:bodyPr>
            <a:lstStyle/>
            <a:p>
              <a:r>
                <a:rPr kumimoji="1" lang="en-US" altLang="ja-JP" sz="1200" b="1" dirty="0"/>
                <a:t>CRTH2-FITC</a:t>
              </a:r>
              <a:endParaRPr kumimoji="1" lang="ja-JP" altLang="en-US" sz="1200" b="1" dirty="0"/>
            </a:p>
          </p:txBody>
        </p:sp>
        <p:grpSp>
          <p:nvGrpSpPr>
            <p:cNvPr id="155" name="グループ化 154">
              <a:extLst>
                <a:ext uri="{FF2B5EF4-FFF2-40B4-BE49-F238E27FC236}">
                  <a16:creationId xmlns:a16="http://schemas.microsoft.com/office/drawing/2014/main" id="{387722F2-04DA-E290-C8CF-85EFEEA4D45F}"/>
                </a:ext>
              </a:extLst>
            </p:cNvPr>
            <p:cNvGrpSpPr/>
            <p:nvPr/>
          </p:nvGrpSpPr>
          <p:grpSpPr>
            <a:xfrm>
              <a:off x="10344311" y="4750236"/>
              <a:ext cx="923006" cy="738967"/>
              <a:chOff x="3570514" y="4316589"/>
              <a:chExt cx="923003" cy="738966"/>
            </a:xfrm>
          </p:grpSpPr>
          <p:cxnSp>
            <p:nvCxnSpPr>
              <p:cNvPr id="156" name="直線矢印コネクタ 155">
                <a:extLst>
                  <a:ext uri="{FF2B5EF4-FFF2-40B4-BE49-F238E27FC236}">
                    <a16:creationId xmlns:a16="http://schemas.microsoft.com/office/drawing/2014/main" id="{E5257974-4169-126A-307B-93BE3BAC855A}"/>
                  </a:ext>
                </a:extLst>
              </p:cNvPr>
              <p:cNvCxnSpPr/>
              <p:nvPr/>
            </p:nvCxnSpPr>
            <p:spPr>
              <a:xfrm>
                <a:off x="3570514" y="5044266"/>
                <a:ext cx="9230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4E5FE31E-4FA0-71A1-B517-323076633F50}"/>
                  </a:ext>
                </a:extLst>
              </p:cNvPr>
              <p:cNvCxnSpPr>
                <a:cxnSpLocks/>
              </p:cNvCxnSpPr>
              <p:nvPr/>
            </p:nvCxnSpPr>
            <p:spPr>
              <a:xfrm flipV="1">
                <a:off x="3570514" y="4316589"/>
                <a:ext cx="0" cy="738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58" name="テキスト ボックス 157">
              <a:extLst>
                <a:ext uri="{FF2B5EF4-FFF2-40B4-BE49-F238E27FC236}">
                  <a16:creationId xmlns:a16="http://schemas.microsoft.com/office/drawing/2014/main" id="{1C1A7AB9-ACC7-22A0-7D0B-DB3EF5D2DE60}"/>
                </a:ext>
              </a:extLst>
            </p:cNvPr>
            <p:cNvSpPr txBox="1"/>
            <p:nvPr/>
          </p:nvSpPr>
          <p:spPr>
            <a:xfrm>
              <a:off x="10301821" y="5530488"/>
              <a:ext cx="1191823" cy="492443"/>
            </a:xfrm>
            <a:prstGeom prst="rect">
              <a:avLst/>
            </a:prstGeom>
            <a:solidFill>
              <a:schemeClr val="bg1"/>
            </a:solidFill>
          </p:spPr>
          <p:txBody>
            <a:bodyPr wrap="square" lIns="0" tIns="0" rIns="0" bIns="0" rtlCol="0">
              <a:spAutoFit/>
            </a:bodyPr>
            <a:lstStyle/>
            <a:p>
              <a:r>
                <a:rPr kumimoji="1" lang="en-US" altLang="ja-JP" sz="1200" b="1" dirty="0"/>
                <a:t>CCR8-PE/CF594</a:t>
              </a:r>
              <a:endParaRPr kumimoji="1" lang="ja-JP" altLang="en-US" sz="1200" b="1" dirty="0"/>
            </a:p>
          </p:txBody>
        </p:sp>
        <p:sp>
          <p:nvSpPr>
            <p:cNvPr id="159" name="テキスト ボックス 158">
              <a:extLst>
                <a:ext uri="{FF2B5EF4-FFF2-40B4-BE49-F238E27FC236}">
                  <a16:creationId xmlns:a16="http://schemas.microsoft.com/office/drawing/2014/main" id="{D1C7AFB1-681B-3E2F-35AA-C0A3F3573265}"/>
                </a:ext>
              </a:extLst>
            </p:cNvPr>
            <p:cNvSpPr txBox="1"/>
            <p:nvPr/>
          </p:nvSpPr>
          <p:spPr>
            <a:xfrm rot="16200000">
              <a:off x="9665381" y="4902764"/>
              <a:ext cx="1048065" cy="246222"/>
            </a:xfrm>
            <a:prstGeom prst="rect">
              <a:avLst/>
            </a:prstGeom>
            <a:solidFill>
              <a:schemeClr val="bg1"/>
            </a:solidFill>
          </p:spPr>
          <p:txBody>
            <a:bodyPr wrap="none" lIns="0" tIns="0" rIns="0" bIns="0" rtlCol="0">
              <a:spAutoFit/>
            </a:bodyPr>
            <a:lstStyle/>
            <a:p>
              <a:r>
                <a:rPr kumimoji="1" lang="en-US" altLang="ja-JP" sz="1200" b="1" dirty="0"/>
                <a:t>CCR6-BV421</a:t>
              </a:r>
              <a:endParaRPr kumimoji="1" lang="ja-JP" altLang="en-US" sz="1200" b="1" dirty="0"/>
            </a:p>
          </p:txBody>
        </p:sp>
      </p:grpSp>
      <p:sp>
        <p:nvSpPr>
          <p:cNvPr id="161" name="テキスト ボックス 160">
            <a:extLst>
              <a:ext uri="{FF2B5EF4-FFF2-40B4-BE49-F238E27FC236}">
                <a16:creationId xmlns:a16="http://schemas.microsoft.com/office/drawing/2014/main" id="{4478B3EA-797E-3AFC-2CC7-4CC7788CA843}"/>
              </a:ext>
            </a:extLst>
          </p:cNvPr>
          <p:cNvSpPr txBox="1"/>
          <p:nvPr/>
        </p:nvSpPr>
        <p:spPr>
          <a:xfrm>
            <a:off x="6250092" y="57463"/>
            <a:ext cx="2829621" cy="523220"/>
          </a:xfrm>
          <a:prstGeom prst="rect">
            <a:avLst/>
          </a:prstGeom>
          <a:noFill/>
        </p:spPr>
        <p:txBody>
          <a:bodyPr wrap="none" rtlCol="0">
            <a:spAutoFit/>
          </a:bodyPr>
          <a:lstStyle/>
          <a:p>
            <a:r>
              <a:rPr kumimoji="1" lang="ja-JP" altLang="en-US" sz="1400" dirty="0"/>
              <a:t>令和</a:t>
            </a:r>
            <a:r>
              <a:rPr kumimoji="1" lang="en-US" altLang="ja-JP" sz="1400" dirty="0"/>
              <a:t>5</a:t>
            </a:r>
            <a:r>
              <a:rPr kumimoji="1" lang="ja-JP" altLang="en-US" sz="1400" dirty="0"/>
              <a:t>年度 研究創出支援センター</a:t>
            </a:r>
            <a:endParaRPr kumimoji="1" lang="en-US" altLang="ja-JP" sz="1400" dirty="0"/>
          </a:p>
          <a:p>
            <a:r>
              <a:rPr kumimoji="1" lang="ja-JP" altLang="en-US" sz="1400" dirty="0"/>
              <a:t>実験技術講習会 </a:t>
            </a:r>
            <a:r>
              <a:rPr kumimoji="1" lang="en-US" altLang="ja-JP" sz="1400" dirty="0"/>
              <a:t>R6.01.26</a:t>
            </a:r>
            <a:endParaRPr kumimoji="1" lang="ja-JP" altLang="en-US" sz="1400" dirty="0"/>
          </a:p>
        </p:txBody>
      </p:sp>
      <p:sp>
        <p:nvSpPr>
          <p:cNvPr id="162" name="テキスト ボックス 161">
            <a:extLst>
              <a:ext uri="{FF2B5EF4-FFF2-40B4-BE49-F238E27FC236}">
                <a16:creationId xmlns:a16="http://schemas.microsoft.com/office/drawing/2014/main" id="{37E7ABDA-0AC1-5878-0C37-E19D62D5505D}"/>
              </a:ext>
            </a:extLst>
          </p:cNvPr>
          <p:cNvSpPr txBox="1"/>
          <p:nvPr/>
        </p:nvSpPr>
        <p:spPr>
          <a:xfrm>
            <a:off x="2489942" y="784196"/>
            <a:ext cx="5184433" cy="400110"/>
          </a:xfrm>
          <a:prstGeom prst="rect">
            <a:avLst/>
          </a:prstGeom>
          <a:noFill/>
        </p:spPr>
        <p:txBody>
          <a:bodyPr wrap="none" rtlCol="0">
            <a:spAutoFit/>
          </a:bodyPr>
          <a:lstStyle/>
          <a:p>
            <a:r>
              <a:rPr kumimoji="1" lang="ja-JP" altLang="en-US" sz="2000" b="1" dirty="0">
                <a:solidFill>
                  <a:srgbClr val="C00000"/>
                </a:solidFill>
              </a:rPr>
              <a:t>末梢血リンパ球を用いた</a:t>
            </a:r>
            <a:r>
              <a:rPr kumimoji="1" lang="en-US" altLang="ja-JP" sz="2000" b="1" dirty="0">
                <a:solidFill>
                  <a:srgbClr val="C00000"/>
                </a:solidFill>
              </a:rPr>
              <a:t>T</a:t>
            </a:r>
            <a:r>
              <a:rPr kumimoji="1" lang="ja-JP" altLang="en-US" sz="2000" b="1" dirty="0">
                <a:solidFill>
                  <a:srgbClr val="C00000"/>
                </a:solidFill>
              </a:rPr>
              <a:t>細胞亜分画の検出</a:t>
            </a:r>
          </a:p>
        </p:txBody>
      </p:sp>
      <p:sp>
        <p:nvSpPr>
          <p:cNvPr id="2" name="テキスト ボックス 1">
            <a:extLst>
              <a:ext uri="{FF2B5EF4-FFF2-40B4-BE49-F238E27FC236}">
                <a16:creationId xmlns:a16="http://schemas.microsoft.com/office/drawing/2014/main" id="{F4994886-225E-6E22-8FCD-195E029F9F1D}"/>
              </a:ext>
            </a:extLst>
          </p:cNvPr>
          <p:cNvSpPr txBox="1"/>
          <p:nvPr/>
        </p:nvSpPr>
        <p:spPr>
          <a:xfrm>
            <a:off x="5233422" y="5461985"/>
            <a:ext cx="2200731" cy="246221"/>
          </a:xfrm>
          <a:prstGeom prst="rect">
            <a:avLst/>
          </a:prstGeom>
          <a:noFill/>
        </p:spPr>
        <p:txBody>
          <a:bodyPr wrap="none" lIns="0" tIns="0" rIns="0" bIns="0" rtlCol="0">
            <a:spAutoFit/>
          </a:bodyPr>
          <a:lstStyle/>
          <a:p>
            <a:r>
              <a:rPr kumimoji="1" lang="en-US" altLang="ja-JP" sz="1600" b="1" dirty="0">
                <a:solidFill>
                  <a:srgbClr val="FF0000"/>
                </a:solidFill>
              </a:rPr>
              <a:t>Th1</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3" name="テキスト ボックス 2">
            <a:extLst>
              <a:ext uri="{FF2B5EF4-FFF2-40B4-BE49-F238E27FC236}">
                <a16:creationId xmlns:a16="http://schemas.microsoft.com/office/drawing/2014/main" id="{E56CB8B7-4ACF-8309-21C9-9F0711D2FF21}"/>
              </a:ext>
            </a:extLst>
          </p:cNvPr>
          <p:cNvSpPr txBox="1"/>
          <p:nvPr/>
        </p:nvSpPr>
        <p:spPr>
          <a:xfrm>
            <a:off x="5239724" y="5694194"/>
            <a:ext cx="2223173" cy="246221"/>
          </a:xfrm>
          <a:prstGeom prst="rect">
            <a:avLst/>
          </a:prstGeom>
          <a:noFill/>
        </p:spPr>
        <p:txBody>
          <a:bodyPr wrap="none" lIns="0" tIns="0" rIns="0" bIns="0" rtlCol="0">
            <a:spAutoFit/>
          </a:bodyPr>
          <a:lstStyle/>
          <a:p>
            <a:r>
              <a:rPr kumimoji="1" lang="en-US" altLang="ja-JP" sz="1600" b="1" dirty="0">
                <a:solidFill>
                  <a:srgbClr val="FF0000"/>
                </a:solidFill>
              </a:rPr>
              <a:t>Th2</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4" name="テキスト ボックス 3">
            <a:extLst>
              <a:ext uri="{FF2B5EF4-FFF2-40B4-BE49-F238E27FC236}">
                <a16:creationId xmlns:a16="http://schemas.microsoft.com/office/drawing/2014/main" id="{80D84BD8-6EDE-3F72-2DAA-6B9BF879E220}"/>
              </a:ext>
            </a:extLst>
          </p:cNvPr>
          <p:cNvSpPr txBox="1"/>
          <p:nvPr/>
        </p:nvSpPr>
        <p:spPr>
          <a:xfrm>
            <a:off x="5245717" y="5982120"/>
            <a:ext cx="1897764" cy="384721"/>
          </a:xfrm>
          <a:prstGeom prst="rect">
            <a:avLst/>
          </a:prstGeom>
          <a:noFill/>
        </p:spPr>
        <p:txBody>
          <a:bodyPr wrap="none" lIns="0" tIns="0" rIns="0" bIns="0" rtlCol="0">
            <a:spAutoFit/>
          </a:bodyPr>
          <a:lstStyle/>
          <a:p>
            <a:pPr>
              <a:lnSpc>
                <a:spcPts val="1500"/>
              </a:lnSpc>
            </a:pPr>
            <a:r>
              <a:rPr kumimoji="1" lang="en-US" altLang="ja-JP" sz="1600" b="1" dirty="0">
                <a:solidFill>
                  <a:srgbClr val="FF0000"/>
                </a:solidFill>
              </a:rPr>
              <a:t>Th2a</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p>
          <a:p>
            <a:pPr>
              <a:lnSpc>
                <a:spcPts val="1500"/>
              </a:lnSpc>
            </a:pPr>
            <a:r>
              <a:rPr kumimoji="1" lang="en-US" altLang="ja-JP" sz="1400" dirty="0"/>
              <a:t>             CCR8</a:t>
            </a:r>
            <a:r>
              <a:rPr kumimoji="1" lang="en-US" altLang="ja-JP" sz="1400" baseline="30000" dirty="0"/>
              <a:t>+</a:t>
            </a:r>
            <a:r>
              <a:rPr kumimoji="1" lang="en-US" altLang="ja-JP" sz="1400" dirty="0"/>
              <a:t>CRTH2</a:t>
            </a:r>
            <a:r>
              <a:rPr kumimoji="1" lang="en-US" altLang="ja-JP" sz="1400" baseline="30000" dirty="0"/>
              <a:t>+</a:t>
            </a:r>
            <a:endParaRPr kumimoji="1" lang="ja-JP" altLang="en-US" sz="1400" baseline="30000" dirty="0"/>
          </a:p>
        </p:txBody>
      </p:sp>
      <p:sp>
        <p:nvSpPr>
          <p:cNvPr id="6" name="テキスト ボックス 5">
            <a:extLst>
              <a:ext uri="{FF2B5EF4-FFF2-40B4-BE49-F238E27FC236}">
                <a16:creationId xmlns:a16="http://schemas.microsoft.com/office/drawing/2014/main" id="{2C9BF7FB-C793-38D0-8EC0-DE87E951AD38}"/>
              </a:ext>
            </a:extLst>
          </p:cNvPr>
          <p:cNvSpPr txBox="1"/>
          <p:nvPr/>
        </p:nvSpPr>
        <p:spPr>
          <a:xfrm>
            <a:off x="5261616" y="6342154"/>
            <a:ext cx="2327368" cy="246221"/>
          </a:xfrm>
          <a:prstGeom prst="rect">
            <a:avLst/>
          </a:prstGeom>
          <a:noFill/>
        </p:spPr>
        <p:txBody>
          <a:bodyPr wrap="none" lIns="0" tIns="0" rIns="0" bIns="0" rtlCol="0">
            <a:spAutoFit/>
          </a:bodyPr>
          <a:lstStyle/>
          <a:p>
            <a:r>
              <a:rPr kumimoji="1" lang="en-US" altLang="ja-JP" sz="1600" b="1" dirty="0">
                <a:solidFill>
                  <a:srgbClr val="FF0000"/>
                </a:solidFill>
              </a:rPr>
              <a:t>Th17</a:t>
            </a:r>
            <a:r>
              <a:rPr kumimoji="1" lang="en-US" altLang="ja-JP" sz="1600" dirty="0"/>
              <a:t>: </a:t>
            </a:r>
            <a:r>
              <a:rPr kumimoji="1" lang="en-US" altLang="ja-JP" sz="1400" dirty="0"/>
              <a:t>CXCR3</a:t>
            </a:r>
            <a:r>
              <a:rPr kumimoji="1" lang="en-US" altLang="ja-JP" sz="1400" baseline="30000" dirty="0"/>
              <a:t>-</a:t>
            </a:r>
            <a:r>
              <a:rPr kumimoji="1" lang="en-US" altLang="ja-JP" sz="1400" dirty="0"/>
              <a:t>CCR4</a:t>
            </a:r>
            <a:r>
              <a:rPr kumimoji="1" lang="en-US" altLang="ja-JP" sz="1400" baseline="30000" dirty="0"/>
              <a:t>+</a:t>
            </a:r>
            <a:r>
              <a:rPr kumimoji="1" lang="en-US" altLang="ja-JP" sz="1400" dirty="0"/>
              <a:t>CCR6</a:t>
            </a:r>
            <a:r>
              <a:rPr kumimoji="1" lang="en-US" altLang="ja-JP" sz="1400" baseline="30000" dirty="0"/>
              <a:t>+</a:t>
            </a:r>
            <a:r>
              <a:rPr kumimoji="1" lang="en-US" altLang="ja-JP" sz="1400" dirty="0"/>
              <a:t>CCR8</a:t>
            </a:r>
            <a:r>
              <a:rPr kumimoji="1" lang="en-US" altLang="ja-JP" sz="1400" baseline="30000" dirty="0"/>
              <a:t>-</a:t>
            </a:r>
            <a:endParaRPr kumimoji="1" lang="ja-JP" altLang="en-US" sz="1400" baseline="30000" dirty="0"/>
          </a:p>
        </p:txBody>
      </p:sp>
      <p:sp>
        <p:nvSpPr>
          <p:cNvPr id="8" name="テキスト ボックス 7">
            <a:extLst>
              <a:ext uri="{FF2B5EF4-FFF2-40B4-BE49-F238E27FC236}">
                <a16:creationId xmlns:a16="http://schemas.microsoft.com/office/drawing/2014/main" id="{00550F8A-A0E9-1442-FBC7-BF6D662598A7}"/>
              </a:ext>
            </a:extLst>
          </p:cNvPr>
          <p:cNvSpPr txBox="1"/>
          <p:nvPr/>
        </p:nvSpPr>
        <p:spPr>
          <a:xfrm>
            <a:off x="3190629" y="5651067"/>
            <a:ext cx="1577163" cy="276999"/>
          </a:xfrm>
          <a:prstGeom prst="rect">
            <a:avLst/>
          </a:prstGeom>
          <a:noFill/>
        </p:spPr>
        <p:txBody>
          <a:bodyPr wrap="none" lIns="0" tIns="0" rIns="0" bIns="0" rtlCol="0">
            <a:spAutoFit/>
          </a:bodyPr>
          <a:lstStyle/>
          <a:p>
            <a:r>
              <a:rPr kumimoji="1" lang="en-US" altLang="ja-JP" sz="1600" b="1" dirty="0" err="1">
                <a:solidFill>
                  <a:srgbClr val="FF0000"/>
                </a:solidFill>
              </a:rPr>
              <a:t>Tfh</a:t>
            </a:r>
            <a:r>
              <a:rPr kumimoji="1" lang="en-US" altLang="ja-JP" dirty="0"/>
              <a:t>: </a:t>
            </a:r>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kumimoji="1" lang="ja-JP" altLang="en-US" sz="1400" baseline="30000" dirty="0"/>
          </a:p>
        </p:txBody>
      </p:sp>
      <p:sp>
        <p:nvSpPr>
          <p:cNvPr id="10" name="テキスト ボックス 9">
            <a:extLst>
              <a:ext uri="{FF2B5EF4-FFF2-40B4-BE49-F238E27FC236}">
                <a16:creationId xmlns:a16="http://schemas.microsoft.com/office/drawing/2014/main" id="{48E1769C-625E-C504-641A-CCCB59FCFFF9}"/>
              </a:ext>
            </a:extLst>
          </p:cNvPr>
          <p:cNvSpPr txBox="1"/>
          <p:nvPr/>
        </p:nvSpPr>
        <p:spPr>
          <a:xfrm>
            <a:off x="3201276" y="6211905"/>
            <a:ext cx="1630575" cy="276999"/>
          </a:xfrm>
          <a:prstGeom prst="rect">
            <a:avLst/>
          </a:prstGeom>
          <a:noFill/>
        </p:spPr>
        <p:txBody>
          <a:bodyPr wrap="none" lIns="0" tIns="0" rIns="0" bIns="0" rtlCol="0">
            <a:spAutoFit/>
          </a:bodyPr>
          <a:lstStyle/>
          <a:p>
            <a:r>
              <a:rPr kumimoji="1" lang="en-US" altLang="ja-JP" sz="1600" b="1" dirty="0">
                <a:solidFill>
                  <a:srgbClr val="FF0000"/>
                </a:solidFill>
              </a:rPr>
              <a:t>Treg</a:t>
            </a:r>
            <a:r>
              <a:rPr kumimoji="1" lang="en-US" altLang="ja-JP" dirty="0"/>
              <a:t>: </a:t>
            </a:r>
            <a:r>
              <a:rPr kumimoji="1" lang="en-US" altLang="ja-JP" sz="1400" dirty="0"/>
              <a:t>CD127</a:t>
            </a:r>
            <a:r>
              <a:rPr kumimoji="1" lang="en-US" altLang="ja-JP" sz="1400" baseline="30000" dirty="0"/>
              <a:t>-</a:t>
            </a:r>
            <a:r>
              <a:rPr kumimoji="1" lang="en-US" altLang="ja-JP" sz="1400" dirty="0"/>
              <a:t>CD25</a:t>
            </a:r>
            <a:r>
              <a:rPr kumimoji="1" lang="en-US" altLang="ja-JP" sz="1400" baseline="30000" dirty="0"/>
              <a:t>high</a:t>
            </a:r>
            <a:endParaRPr kumimoji="1" lang="ja-JP" altLang="en-US" sz="1400" baseline="30000" dirty="0"/>
          </a:p>
        </p:txBody>
      </p:sp>
      <p:sp>
        <p:nvSpPr>
          <p:cNvPr id="12" name="テキスト ボックス 11">
            <a:extLst>
              <a:ext uri="{FF2B5EF4-FFF2-40B4-BE49-F238E27FC236}">
                <a16:creationId xmlns:a16="http://schemas.microsoft.com/office/drawing/2014/main" id="{E4D0762D-9F55-D79E-08FD-B2C298979E9C}"/>
              </a:ext>
            </a:extLst>
          </p:cNvPr>
          <p:cNvSpPr txBox="1"/>
          <p:nvPr/>
        </p:nvSpPr>
        <p:spPr>
          <a:xfrm>
            <a:off x="3120489" y="5381533"/>
            <a:ext cx="1699453" cy="246221"/>
          </a:xfrm>
          <a:prstGeom prst="rect">
            <a:avLst/>
          </a:prstGeom>
          <a:noFill/>
        </p:spPr>
        <p:txBody>
          <a:bodyPr wrap="square" lIns="0" tIns="0" rIns="0" bIns="0">
            <a:spAutoFit/>
          </a:bodyPr>
          <a:lstStyle/>
          <a:p>
            <a:r>
              <a:rPr kumimoji="1" lang="en-US" altLang="ja-JP" sz="1600" b="1" dirty="0">
                <a:solidFill>
                  <a:srgbClr val="FF0000"/>
                </a:solidFill>
              </a:rPr>
              <a:t>Helper T</a:t>
            </a:r>
            <a:r>
              <a:rPr kumimoji="1" lang="en-US" altLang="ja-JP" sz="1400" dirty="0"/>
              <a:t>: CD3</a:t>
            </a:r>
            <a:r>
              <a:rPr kumimoji="1" lang="en-US" altLang="ja-JP" sz="1400" baseline="30000" dirty="0"/>
              <a:t>+</a:t>
            </a:r>
            <a:r>
              <a:rPr kumimoji="1" lang="en-US" altLang="ja-JP" sz="1400" dirty="0"/>
              <a:t>CD4</a:t>
            </a:r>
            <a:r>
              <a:rPr kumimoji="1" lang="en-US" altLang="ja-JP" sz="1400" baseline="30000" dirty="0"/>
              <a:t>+</a:t>
            </a:r>
            <a:endParaRPr lang="ja-JP" altLang="en-US" sz="1400" dirty="0"/>
          </a:p>
        </p:txBody>
      </p:sp>
      <p:cxnSp>
        <p:nvCxnSpPr>
          <p:cNvPr id="14" name="直線矢印コネクタ 13">
            <a:extLst>
              <a:ext uri="{FF2B5EF4-FFF2-40B4-BE49-F238E27FC236}">
                <a16:creationId xmlns:a16="http://schemas.microsoft.com/office/drawing/2014/main" id="{038528C2-464A-A1E8-1FE4-3E8CFCBB670B}"/>
              </a:ext>
            </a:extLst>
          </p:cNvPr>
          <p:cNvCxnSpPr>
            <a:cxnSpLocks/>
          </p:cNvCxnSpPr>
          <p:nvPr/>
        </p:nvCxnSpPr>
        <p:spPr>
          <a:xfrm>
            <a:off x="5079851" y="5587559"/>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1A5731D-2762-D96C-C678-D2134D5B3C0D}"/>
              </a:ext>
            </a:extLst>
          </p:cNvPr>
          <p:cNvSpPr txBox="1"/>
          <p:nvPr/>
        </p:nvSpPr>
        <p:spPr>
          <a:xfrm>
            <a:off x="3585203" y="5925196"/>
            <a:ext cx="1182587" cy="215444"/>
          </a:xfrm>
          <a:prstGeom prst="rect">
            <a:avLst/>
          </a:prstGeom>
          <a:noFill/>
        </p:spPr>
        <p:txBody>
          <a:bodyPr wrap="square" lIns="0" tIns="0" rIns="0" bIns="0">
            <a:spAutoFit/>
          </a:bodyPr>
          <a:lstStyle/>
          <a:p>
            <a:r>
              <a:rPr kumimoji="1" lang="en-US" altLang="ja-JP" sz="1400" dirty="0"/>
              <a:t>CD45RA</a:t>
            </a:r>
            <a:r>
              <a:rPr kumimoji="1" lang="en-US" altLang="ja-JP" sz="1400" baseline="30000" dirty="0"/>
              <a:t>-</a:t>
            </a:r>
            <a:r>
              <a:rPr kumimoji="1" lang="en-US" altLang="ja-JP" sz="1400" dirty="0"/>
              <a:t>CXCR5</a:t>
            </a:r>
            <a:r>
              <a:rPr kumimoji="1" lang="en-US" altLang="ja-JP" sz="1400" baseline="30000" dirty="0"/>
              <a:t>-</a:t>
            </a:r>
            <a:endParaRPr lang="ja-JP" altLang="en-US" sz="1400" dirty="0"/>
          </a:p>
        </p:txBody>
      </p:sp>
      <p:sp>
        <p:nvSpPr>
          <p:cNvPr id="17" name="テキスト ボックス 16">
            <a:extLst>
              <a:ext uri="{FF2B5EF4-FFF2-40B4-BE49-F238E27FC236}">
                <a16:creationId xmlns:a16="http://schemas.microsoft.com/office/drawing/2014/main" id="{4FD39C67-61CD-5C4E-6806-FDF2F37114BB}"/>
              </a:ext>
            </a:extLst>
          </p:cNvPr>
          <p:cNvSpPr txBox="1"/>
          <p:nvPr/>
        </p:nvSpPr>
        <p:spPr>
          <a:xfrm>
            <a:off x="3206313" y="6440048"/>
            <a:ext cx="1940339" cy="276999"/>
          </a:xfrm>
          <a:prstGeom prst="rect">
            <a:avLst/>
          </a:prstGeom>
          <a:noFill/>
        </p:spPr>
        <p:txBody>
          <a:bodyPr wrap="none" lIns="0" tIns="0" rIns="0" bIns="0" rtlCol="0">
            <a:spAutoFit/>
          </a:bodyPr>
          <a:lstStyle/>
          <a:p>
            <a:r>
              <a:rPr kumimoji="1" lang="en-US" altLang="ja-JP" sz="1600" b="1" dirty="0" err="1">
                <a:solidFill>
                  <a:srgbClr val="FF0000"/>
                </a:solidFill>
              </a:rPr>
              <a:t>Tconv</a:t>
            </a:r>
            <a:r>
              <a:rPr kumimoji="1" lang="en-US" altLang="ja-JP" dirty="0"/>
              <a:t>: </a:t>
            </a:r>
            <a:r>
              <a:rPr kumimoji="1" lang="en-US" altLang="ja-JP" sz="1400" dirty="0"/>
              <a:t>CD127</a:t>
            </a:r>
            <a:r>
              <a:rPr kumimoji="1" lang="en-US" altLang="ja-JP" sz="1400" baseline="30000" dirty="0"/>
              <a:t>-~lo</a:t>
            </a:r>
            <a:r>
              <a:rPr kumimoji="1" lang="en-US" altLang="ja-JP" sz="1400" dirty="0"/>
              <a:t>CD25</a:t>
            </a:r>
            <a:r>
              <a:rPr kumimoji="1" lang="en-US" altLang="ja-JP" sz="1400" baseline="30000" dirty="0"/>
              <a:t>-</a:t>
            </a:r>
            <a:r>
              <a:rPr kumimoji="1" lang="en-US" altLang="ja-JP" sz="1400" dirty="0"/>
              <a:t>~</a:t>
            </a:r>
            <a:r>
              <a:rPr kumimoji="1" lang="en-US" altLang="ja-JP" sz="1400" baseline="30000" dirty="0"/>
              <a:t>lo </a:t>
            </a:r>
            <a:endParaRPr kumimoji="1" lang="ja-JP" altLang="en-US" sz="1400" baseline="30000" dirty="0"/>
          </a:p>
        </p:txBody>
      </p:sp>
      <p:cxnSp>
        <p:nvCxnSpPr>
          <p:cNvPr id="18" name="直線コネクタ 17">
            <a:extLst>
              <a:ext uri="{FF2B5EF4-FFF2-40B4-BE49-F238E27FC236}">
                <a16:creationId xmlns:a16="http://schemas.microsoft.com/office/drawing/2014/main" id="{6BC04850-DFFE-6898-A2F6-C538B2207CE5}"/>
              </a:ext>
            </a:extLst>
          </p:cNvPr>
          <p:cNvCxnSpPr>
            <a:cxnSpLocks/>
          </p:cNvCxnSpPr>
          <p:nvPr/>
        </p:nvCxnSpPr>
        <p:spPr>
          <a:xfrm>
            <a:off x="3056634" y="5802993"/>
            <a:ext cx="12583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72F4930-305B-832F-863C-ACE75C8F4060}"/>
              </a:ext>
            </a:extLst>
          </p:cNvPr>
          <p:cNvCxnSpPr>
            <a:cxnSpLocks/>
          </p:cNvCxnSpPr>
          <p:nvPr/>
        </p:nvCxnSpPr>
        <p:spPr>
          <a:xfrm>
            <a:off x="3056634" y="6020449"/>
            <a:ext cx="476468"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085D0EF-ED3C-9371-F28F-A0F637554C70}"/>
              </a:ext>
            </a:extLst>
          </p:cNvPr>
          <p:cNvCxnSpPr>
            <a:cxnSpLocks/>
          </p:cNvCxnSpPr>
          <p:nvPr/>
        </p:nvCxnSpPr>
        <p:spPr>
          <a:xfrm flipV="1">
            <a:off x="3050991" y="5511428"/>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3DA5015-94D6-4B2A-0091-7517A588EEB6}"/>
              </a:ext>
            </a:extLst>
          </p:cNvPr>
          <p:cNvCxnSpPr>
            <a:cxnSpLocks/>
          </p:cNvCxnSpPr>
          <p:nvPr/>
        </p:nvCxnSpPr>
        <p:spPr>
          <a:xfrm>
            <a:off x="3052077" y="5517729"/>
            <a:ext cx="661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2B70194-5EBF-BBF4-0059-289F49CDA6FB}"/>
              </a:ext>
            </a:extLst>
          </p:cNvPr>
          <p:cNvCxnSpPr>
            <a:cxnSpLocks/>
          </p:cNvCxnSpPr>
          <p:nvPr/>
        </p:nvCxnSpPr>
        <p:spPr>
          <a:xfrm>
            <a:off x="2984559" y="6921494"/>
            <a:ext cx="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4AE8637-E714-F3C9-E068-626D8AC80214}"/>
              </a:ext>
            </a:extLst>
          </p:cNvPr>
          <p:cNvCxnSpPr>
            <a:cxnSpLocks/>
          </p:cNvCxnSpPr>
          <p:nvPr/>
        </p:nvCxnSpPr>
        <p:spPr>
          <a:xfrm>
            <a:off x="3061693" y="6077993"/>
            <a:ext cx="46667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30568EE-DA02-FB3E-CF38-DED631EC2F2B}"/>
              </a:ext>
            </a:extLst>
          </p:cNvPr>
          <p:cNvCxnSpPr>
            <a:cxnSpLocks/>
          </p:cNvCxnSpPr>
          <p:nvPr/>
        </p:nvCxnSpPr>
        <p:spPr>
          <a:xfrm flipV="1">
            <a:off x="3061693" y="6063685"/>
            <a:ext cx="0" cy="5246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0E64363-92FC-546D-A2F5-C4D824D473AF}"/>
              </a:ext>
            </a:extLst>
          </p:cNvPr>
          <p:cNvCxnSpPr>
            <a:cxnSpLocks/>
            <a:endCxn id="17" idx="1"/>
          </p:cNvCxnSpPr>
          <p:nvPr/>
        </p:nvCxnSpPr>
        <p:spPr>
          <a:xfrm flipV="1">
            <a:off x="3061693" y="6578548"/>
            <a:ext cx="144620" cy="9827"/>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FAA0050-23EB-2D12-1A42-70BFBEC6B318}"/>
              </a:ext>
            </a:extLst>
          </p:cNvPr>
          <p:cNvCxnSpPr>
            <a:cxnSpLocks/>
          </p:cNvCxnSpPr>
          <p:nvPr/>
        </p:nvCxnSpPr>
        <p:spPr>
          <a:xfrm>
            <a:off x="3054237" y="6363377"/>
            <a:ext cx="168262"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81F23B2-6F90-4E6F-3514-3C6264D7CCD3}"/>
              </a:ext>
            </a:extLst>
          </p:cNvPr>
          <p:cNvCxnSpPr>
            <a:cxnSpLocks/>
          </p:cNvCxnSpPr>
          <p:nvPr/>
        </p:nvCxnSpPr>
        <p:spPr>
          <a:xfrm>
            <a:off x="4920517" y="6622750"/>
            <a:ext cx="1660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B320B09-BCF3-28E1-550B-BA2FE77AC0E7}"/>
              </a:ext>
            </a:extLst>
          </p:cNvPr>
          <p:cNvCxnSpPr>
            <a:cxnSpLocks/>
          </p:cNvCxnSpPr>
          <p:nvPr/>
        </p:nvCxnSpPr>
        <p:spPr>
          <a:xfrm flipH="1" flipV="1">
            <a:off x="5079851" y="5572109"/>
            <a:ext cx="2308" cy="10666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0393EE77-A556-00F9-8A9F-F4391A7A3D8D}"/>
              </a:ext>
            </a:extLst>
          </p:cNvPr>
          <p:cNvCxnSpPr>
            <a:cxnSpLocks/>
          </p:cNvCxnSpPr>
          <p:nvPr/>
        </p:nvCxnSpPr>
        <p:spPr>
          <a:xfrm>
            <a:off x="5081001" y="5843084"/>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7E753EE6-E078-04A0-FFF6-AEC1DE2424E0}"/>
              </a:ext>
            </a:extLst>
          </p:cNvPr>
          <p:cNvCxnSpPr>
            <a:cxnSpLocks/>
          </p:cNvCxnSpPr>
          <p:nvPr/>
        </p:nvCxnSpPr>
        <p:spPr>
          <a:xfrm>
            <a:off x="5075269" y="6064234"/>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EC11895E-18DE-19DD-D44C-D17D56D097E7}"/>
              </a:ext>
            </a:extLst>
          </p:cNvPr>
          <p:cNvCxnSpPr>
            <a:cxnSpLocks/>
          </p:cNvCxnSpPr>
          <p:nvPr/>
        </p:nvCxnSpPr>
        <p:spPr>
          <a:xfrm>
            <a:off x="5076419" y="6464144"/>
            <a:ext cx="1797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76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EE91BD0-A3D1-96DF-E396-2B74D5F3A39A}"/>
              </a:ext>
            </a:extLst>
          </p:cNvPr>
          <p:cNvSpPr txBox="1"/>
          <p:nvPr/>
        </p:nvSpPr>
        <p:spPr>
          <a:xfrm>
            <a:off x="283779" y="428896"/>
            <a:ext cx="8576441" cy="400110"/>
          </a:xfrm>
          <a:prstGeom prst="rect">
            <a:avLst/>
          </a:prstGeom>
          <a:noFill/>
        </p:spPr>
        <p:txBody>
          <a:bodyPr wrap="square">
            <a:spAutoFit/>
          </a:bodyPr>
          <a:lstStyle/>
          <a:p>
            <a:pPr marL="265113" indent="-265113"/>
            <a:r>
              <a:rPr lang="en-US" altLang="ja-JP" sz="2000" b="1" i="0" u="none" strike="noStrike" baseline="0" dirty="0">
                <a:solidFill>
                  <a:srgbClr val="002060"/>
                </a:solidFill>
                <a:latin typeface="+mn-ea"/>
              </a:rPr>
              <a:t>2. </a:t>
            </a:r>
            <a:r>
              <a:rPr lang="ja-JP" altLang="en-US" sz="2000" b="1" i="0" u="none" strike="noStrike" baseline="0" dirty="0">
                <a:solidFill>
                  <a:srgbClr val="002060"/>
                </a:solidFill>
                <a:latin typeface="+mn-ea"/>
              </a:rPr>
              <a:t>ケモカインレセプターの発現を</a:t>
            </a:r>
            <a:r>
              <a:rPr lang="ja-JP" altLang="en-US" sz="2000" b="1" dirty="0">
                <a:solidFill>
                  <a:srgbClr val="002060"/>
                </a:solidFill>
                <a:latin typeface="+mn-ea"/>
              </a:rPr>
              <a:t>指標とした</a:t>
            </a:r>
            <a:r>
              <a:rPr lang="en-US" altLang="ja-JP" sz="2000" b="1" i="0" u="none" strike="noStrike" baseline="0" dirty="0">
                <a:solidFill>
                  <a:srgbClr val="002060"/>
                </a:solidFill>
                <a:latin typeface="+mn-ea"/>
              </a:rPr>
              <a:t>T</a:t>
            </a:r>
            <a:r>
              <a:rPr lang="ja-JP" altLang="en-US" sz="2000" b="1" i="0" u="none" strike="noStrike" baseline="0" dirty="0">
                <a:solidFill>
                  <a:srgbClr val="002060"/>
                </a:solidFill>
                <a:latin typeface="+mn-ea"/>
              </a:rPr>
              <a:t>細胞亜分画のソーティング</a:t>
            </a:r>
            <a:endParaRPr lang="ja-JP" altLang="en-US" sz="2000" dirty="0"/>
          </a:p>
        </p:txBody>
      </p:sp>
      <p:pic>
        <p:nvPicPr>
          <p:cNvPr id="1026" name="Picture 2">
            <a:extLst>
              <a:ext uri="{FF2B5EF4-FFF2-40B4-BE49-F238E27FC236}">
                <a16:creationId xmlns:a16="http://schemas.microsoft.com/office/drawing/2014/main" id="{2B3D302C-A420-1EF6-ED59-CEFB049FF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239" y="1873383"/>
            <a:ext cx="5636740" cy="374119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EED1B8F-9185-A9BB-F6DA-54B74A951A2C}"/>
              </a:ext>
            </a:extLst>
          </p:cNvPr>
          <p:cNvSpPr txBox="1"/>
          <p:nvPr/>
        </p:nvSpPr>
        <p:spPr>
          <a:xfrm>
            <a:off x="2841499" y="1332179"/>
            <a:ext cx="3461000" cy="400110"/>
          </a:xfrm>
          <a:prstGeom prst="rect">
            <a:avLst/>
          </a:prstGeom>
          <a:noFill/>
        </p:spPr>
        <p:txBody>
          <a:bodyPr wrap="square">
            <a:spAutoFit/>
          </a:bodyPr>
          <a:lstStyle/>
          <a:p>
            <a:r>
              <a:rPr kumimoji="1" lang="ja-JP" altLang="en-US" sz="2000" b="1" dirty="0">
                <a:solidFill>
                  <a:srgbClr val="C00000"/>
                </a:solidFill>
              </a:rPr>
              <a:t>セルソーター </a:t>
            </a:r>
            <a:r>
              <a:rPr kumimoji="1" lang="en-US" altLang="ja-JP" sz="2000" b="1" dirty="0">
                <a:solidFill>
                  <a:srgbClr val="C00000"/>
                </a:solidFill>
              </a:rPr>
              <a:t>BD FACS </a:t>
            </a:r>
            <a:r>
              <a:rPr kumimoji="1" lang="en-US" altLang="ja-JP" sz="2000" b="1" dirty="0" err="1">
                <a:solidFill>
                  <a:srgbClr val="C00000"/>
                </a:solidFill>
              </a:rPr>
              <a:t>AriaIII</a:t>
            </a:r>
            <a:r>
              <a:rPr kumimoji="1" lang="en-US" altLang="ja-JP" sz="2000" b="1" dirty="0">
                <a:solidFill>
                  <a:srgbClr val="C00000"/>
                </a:solidFill>
              </a:rPr>
              <a:t> </a:t>
            </a:r>
            <a:endParaRPr lang="ja-JP" altLang="en-US" sz="2000" dirty="0">
              <a:solidFill>
                <a:srgbClr val="C00000"/>
              </a:solidFill>
            </a:endParaRPr>
          </a:p>
        </p:txBody>
      </p:sp>
    </p:spTree>
    <p:extLst>
      <p:ext uri="{BB962C8B-B14F-4D97-AF65-F5344CB8AC3E}">
        <p14:creationId xmlns:p14="http://schemas.microsoft.com/office/powerpoint/2010/main" val="242126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208E51-1821-4D75-83C5-BC40DC1F0E13}"/>
              </a:ext>
            </a:extLst>
          </p:cNvPr>
          <p:cNvSpPr txBox="1"/>
          <p:nvPr/>
        </p:nvSpPr>
        <p:spPr>
          <a:xfrm>
            <a:off x="1607957" y="130642"/>
            <a:ext cx="6923883" cy="400110"/>
          </a:xfrm>
          <a:prstGeom prst="rect">
            <a:avLst/>
          </a:prstGeom>
          <a:noFill/>
        </p:spPr>
        <p:txBody>
          <a:bodyPr wrap="none" rtlCol="0">
            <a:spAutoFit/>
          </a:bodyPr>
          <a:lstStyle/>
          <a:p>
            <a:r>
              <a:rPr kumimoji="1" lang="en-US" altLang="ja-JP" sz="2000" b="1" dirty="0">
                <a:solidFill>
                  <a:srgbClr val="C00000"/>
                </a:solidFill>
              </a:rPr>
              <a:t>FACS </a:t>
            </a:r>
            <a:r>
              <a:rPr kumimoji="1" lang="en-US" altLang="ja-JP" sz="2000" b="1" dirty="0" err="1">
                <a:solidFill>
                  <a:srgbClr val="C00000"/>
                </a:solidFill>
              </a:rPr>
              <a:t>AriaIII</a:t>
            </a:r>
            <a:r>
              <a:rPr kumimoji="1" lang="en-US" altLang="ja-JP" sz="2000" b="1" dirty="0">
                <a:solidFill>
                  <a:srgbClr val="C00000"/>
                </a:solidFill>
              </a:rPr>
              <a:t> </a:t>
            </a:r>
            <a:r>
              <a:rPr kumimoji="1" lang="ja-JP" altLang="en-US" sz="2000" b="1" dirty="0">
                <a:solidFill>
                  <a:srgbClr val="C00000"/>
                </a:solidFill>
              </a:rPr>
              <a:t>で使用できる蛍光色素一覧 </a:t>
            </a:r>
            <a:r>
              <a:rPr kumimoji="1" lang="en-US" altLang="ja-JP" sz="2000" b="1" dirty="0">
                <a:solidFill>
                  <a:srgbClr val="C00000"/>
                </a:solidFill>
              </a:rPr>
              <a:t>(</a:t>
            </a:r>
            <a:r>
              <a:rPr kumimoji="1" lang="en-US" altLang="ja-JP" sz="2000" b="1" dirty="0" err="1">
                <a:solidFill>
                  <a:srgbClr val="C00000"/>
                </a:solidFill>
              </a:rPr>
              <a:t>Fortessa</a:t>
            </a:r>
            <a:r>
              <a:rPr kumimoji="1" lang="en-US" altLang="ja-JP" sz="2000" b="1" dirty="0">
                <a:solidFill>
                  <a:srgbClr val="C00000"/>
                </a:solidFill>
              </a:rPr>
              <a:t> </a:t>
            </a:r>
            <a:r>
              <a:rPr kumimoji="1" lang="ja-JP" altLang="en-US" sz="2000" b="1" dirty="0">
                <a:solidFill>
                  <a:srgbClr val="C00000"/>
                </a:solidFill>
              </a:rPr>
              <a:t>との比較</a:t>
            </a:r>
            <a:r>
              <a:rPr kumimoji="1" lang="en-US" altLang="ja-JP" sz="2000" b="1" dirty="0">
                <a:solidFill>
                  <a:srgbClr val="C00000"/>
                </a:solidFill>
              </a:rPr>
              <a:t>)</a:t>
            </a:r>
            <a:endParaRPr kumimoji="1" lang="ja-JP" altLang="en-US" sz="2000" b="1" dirty="0">
              <a:solidFill>
                <a:srgbClr val="C00000"/>
              </a:solidFill>
            </a:endParaRPr>
          </a:p>
        </p:txBody>
      </p:sp>
      <p:pic>
        <p:nvPicPr>
          <p:cNvPr id="9" name="図 8">
            <a:extLst>
              <a:ext uri="{FF2B5EF4-FFF2-40B4-BE49-F238E27FC236}">
                <a16:creationId xmlns:a16="http://schemas.microsoft.com/office/drawing/2014/main" id="{1BF1B0A6-5F5F-E3DC-BE4E-997B2A5C5933}"/>
              </a:ext>
            </a:extLst>
          </p:cNvPr>
          <p:cNvPicPr>
            <a:picLocks noChangeAspect="1"/>
          </p:cNvPicPr>
          <p:nvPr/>
        </p:nvPicPr>
        <p:blipFill>
          <a:blip r:embed="rId2"/>
          <a:stretch>
            <a:fillRect/>
          </a:stretch>
        </p:blipFill>
        <p:spPr>
          <a:xfrm>
            <a:off x="4698331" y="1131326"/>
            <a:ext cx="3952610" cy="5596032"/>
          </a:xfrm>
          <a:prstGeom prst="rect">
            <a:avLst/>
          </a:prstGeom>
        </p:spPr>
      </p:pic>
      <p:pic>
        <p:nvPicPr>
          <p:cNvPr id="11" name="図 10">
            <a:extLst>
              <a:ext uri="{FF2B5EF4-FFF2-40B4-BE49-F238E27FC236}">
                <a16:creationId xmlns:a16="http://schemas.microsoft.com/office/drawing/2014/main" id="{849B1919-DC58-FFDC-E148-1004E5161038}"/>
              </a:ext>
            </a:extLst>
          </p:cNvPr>
          <p:cNvPicPr>
            <a:picLocks noChangeAspect="1"/>
          </p:cNvPicPr>
          <p:nvPr/>
        </p:nvPicPr>
        <p:blipFill>
          <a:blip r:embed="rId3"/>
          <a:stretch>
            <a:fillRect/>
          </a:stretch>
        </p:blipFill>
        <p:spPr>
          <a:xfrm>
            <a:off x="519563" y="1131326"/>
            <a:ext cx="3842697" cy="2438524"/>
          </a:xfrm>
          <a:prstGeom prst="rect">
            <a:avLst/>
          </a:prstGeom>
        </p:spPr>
      </p:pic>
      <p:sp>
        <p:nvSpPr>
          <p:cNvPr id="13" name="テキスト ボックス 12">
            <a:extLst>
              <a:ext uri="{FF2B5EF4-FFF2-40B4-BE49-F238E27FC236}">
                <a16:creationId xmlns:a16="http://schemas.microsoft.com/office/drawing/2014/main" id="{A68D282B-4912-C4E1-A12E-1D2B64034079}"/>
              </a:ext>
            </a:extLst>
          </p:cNvPr>
          <p:cNvSpPr txBox="1"/>
          <p:nvPr/>
        </p:nvSpPr>
        <p:spPr>
          <a:xfrm>
            <a:off x="1607957" y="711606"/>
            <a:ext cx="1265582" cy="369332"/>
          </a:xfrm>
          <a:prstGeom prst="rect">
            <a:avLst/>
          </a:prstGeom>
          <a:noFill/>
        </p:spPr>
        <p:txBody>
          <a:bodyPr wrap="square">
            <a:spAutoFit/>
          </a:bodyPr>
          <a:lstStyle/>
          <a:p>
            <a:r>
              <a:rPr kumimoji="1" lang="en-US" altLang="ja-JP" sz="1800" b="1" dirty="0">
                <a:solidFill>
                  <a:srgbClr val="3366FF"/>
                </a:solidFill>
              </a:rPr>
              <a:t>FACS </a:t>
            </a:r>
            <a:r>
              <a:rPr kumimoji="1" lang="en-US" altLang="ja-JP" sz="1800" b="1" dirty="0" err="1">
                <a:solidFill>
                  <a:srgbClr val="3366FF"/>
                </a:solidFill>
              </a:rPr>
              <a:t>AriaIII</a:t>
            </a:r>
            <a:r>
              <a:rPr kumimoji="1" lang="en-US" altLang="ja-JP" sz="1800" b="1" dirty="0">
                <a:solidFill>
                  <a:srgbClr val="3366FF"/>
                </a:solidFill>
              </a:rPr>
              <a:t> </a:t>
            </a:r>
            <a:endParaRPr lang="ja-JP" altLang="en-US" dirty="0">
              <a:solidFill>
                <a:srgbClr val="3366FF"/>
              </a:solidFill>
            </a:endParaRPr>
          </a:p>
        </p:txBody>
      </p:sp>
      <p:sp>
        <p:nvSpPr>
          <p:cNvPr id="15" name="テキスト ボックス 14">
            <a:extLst>
              <a:ext uri="{FF2B5EF4-FFF2-40B4-BE49-F238E27FC236}">
                <a16:creationId xmlns:a16="http://schemas.microsoft.com/office/drawing/2014/main" id="{C1BC92AC-D592-7CC3-F97E-A126070BAA28}"/>
              </a:ext>
            </a:extLst>
          </p:cNvPr>
          <p:cNvSpPr txBox="1"/>
          <p:nvPr/>
        </p:nvSpPr>
        <p:spPr>
          <a:xfrm>
            <a:off x="6164427" y="701996"/>
            <a:ext cx="1020417" cy="369332"/>
          </a:xfrm>
          <a:prstGeom prst="rect">
            <a:avLst/>
          </a:prstGeom>
          <a:noFill/>
        </p:spPr>
        <p:txBody>
          <a:bodyPr wrap="square">
            <a:spAutoFit/>
          </a:bodyPr>
          <a:lstStyle/>
          <a:p>
            <a:r>
              <a:rPr kumimoji="1" lang="en-US" altLang="ja-JP" sz="1800" b="1" dirty="0" err="1">
                <a:solidFill>
                  <a:srgbClr val="3366FF"/>
                </a:solidFill>
              </a:rPr>
              <a:t>Fortessa</a:t>
            </a:r>
            <a:endParaRPr lang="ja-JP" altLang="en-US" dirty="0">
              <a:solidFill>
                <a:srgbClr val="3366FF"/>
              </a:solidFill>
            </a:endParaRPr>
          </a:p>
        </p:txBody>
      </p:sp>
    </p:spTree>
    <p:extLst>
      <p:ext uri="{BB962C8B-B14F-4D97-AF65-F5344CB8AC3E}">
        <p14:creationId xmlns:p14="http://schemas.microsoft.com/office/powerpoint/2010/main" val="136074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D766-1FB7-5F4D-1B7C-0B7393B192AD}"/>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A857B86-5F15-64DF-BEC7-0A362EF7992D}"/>
              </a:ext>
            </a:extLst>
          </p:cNvPr>
          <p:cNvGraphicFramePr>
            <a:graphicFrameLocks noGrp="1"/>
          </p:cNvGraphicFramePr>
          <p:nvPr>
            <p:extLst>
              <p:ext uri="{D42A27DB-BD31-4B8C-83A1-F6EECF244321}">
                <p14:modId xmlns:p14="http://schemas.microsoft.com/office/powerpoint/2010/main" val="4181761249"/>
              </p:ext>
            </p:extLst>
          </p:nvPr>
        </p:nvGraphicFramePr>
        <p:xfrm>
          <a:off x="1144978" y="1842318"/>
          <a:ext cx="7004291" cy="4351334"/>
        </p:xfrm>
        <a:graphic>
          <a:graphicData uri="http://schemas.openxmlformats.org/drawingml/2006/table">
            <a:tbl>
              <a:tblPr>
                <a:tableStyleId>{5C22544A-7EE6-4342-B048-85BDC9FD1C3A}</a:tableStyleId>
              </a:tblPr>
              <a:tblGrid>
                <a:gridCol w="1177713">
                  <a:extLst>
                    <a:ext uri="{9D8B030D-6E8A-4147-A177-3AD203B41FA5}">
                      <a16:colId xmlns:a16="http://schemas.microsoft.com/office/drawing/2014/main" val="2591363713"/>
                    </a:ext>
                  </a:extLst>
                </a:gridCol>
                <a:gridCol w="1202506">
                  <a:extLst>
                    <a:ext uri="{9D8B030D-6E8A-4147-A177-3AD203B41FA5}">
                      <a16:colId xmlns:a16="http://schemas.microsoft.com/office/drawing/2014/main" val="582386075"/>
                    </a:ext>
                  </a:extLst>
                </a:gridCol>
                <a:gridCol w="1624004">
                  <a:extLst>
                    <a:ext uri="{9D8B030D-6E8A-4147-A177-3AD203B41FA5}">
                      <a16:colId xmlns:a16="http://schemas.microsoft.com/office/drawing/2014/main" val="4026032100"/>
                    </a:ext>
                  </a:extLst>
                </a:gridCol>
                <a:gridCol w="1946325">
                  <a:extLst>
                    <a:ext uri="{9D8B030D-6E8A-4147-A177-3AD203B41FA5}">
                      <a16:colId xmlns:a16="http://schemas.microsoft.com/office/drawing/2014/main" val="725971578"/>
                    </a:ext>
                  </a:extLst>
                </a:gridCol>
                <a:gridCol w="1053743">
                  <a:extLst>
                    <a:ext uri="{9D8B030D-6E8A-4147-A177-3AD203B41FA5}">
                      <a16:colId xmlns:a16="http://schemas.microsoft.com/office/drawing/2014/main" val="2065550634"/>
                    </a:ext>
                  </a:extLst>
                </a:gridCol>
              </a:tblGrid>
              <a:tr h="334718">
                <a:tc>
                  <a:txBody>
                    <a:bodyPr/>
                    <a:lstStyle/>
                    <a:p>
                      <a:pPr algn="l" fontAlgn="ctr"/>
                      <a:r>
                        <a:rPr lang="ja-JP" altLang="en-US" sz="1600" b="1" u="none" strike="noStrike" dirty="0">
                          <a:effectLst/>
                        </a:rPr>
                        <a:t>抗体</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クローン</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蛍光色素</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メーカー</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tc>
                  <a:txBody>
                    <a:bodyPr/>
                    <a:lstStyle/>
                    <a:p>
                      <a:pPr algn="l" fontAlgn="ctr"/>
                      <a:r>
                        <a:rPr lang="ja-JP" altLang="en-US" sz="1600" b="1" u="none" strike="noStrike" dirty="0">
                          <a:effectLst/>
                        </a:rPr>
                        <a:t>製品番号</a:t>
                      </a:r>
                      <a:endPar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solidFill>
                      <a:schemeClr val="accent1">
                        <a:lumMod val="40000"/>
                        <a:lumOff val="60000"/>
                      </a:schemeClr>
                    </a:solidFill>
                  </a:tcPr>
                </a:tc>
                <a:extLst>
                  <a:ext uri="{0D108BD9-81ED-4DB2-BD59-A6C34878D82A}">
                    <a16:rowId xmlns:a16="http://schemas.microsoft.com/office/drawing/2014/main" val="1275595389"/>
                  </a:ext>
                </a:extLst>
              </a:tr>
              <a:tr h="334718">
                <a:tc>
                  <a:txBody>
                    <a:bodyPr/>
                    <a:lstStyle/>
                    <a:p>
                      <a:pPr algn="l" fontAlgn="ctr"/>
                      <a:r>
                        <a:rPr lang="en-US" sz="1600" u="none" strike="noStrike" dirty="0">
                          <a:solidFill>
                            <a:schemeClr val="bg2">
                              <a:lumMod val="75000"/>
                            </a:schemeClr>
                          </a:solidFill>
                          <a:effectLst/>
                        </a:rPr>
                        <a:t>CD3</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UCHT-1</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BUV737</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BD Biosciences</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612750</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67605971"/>
                  </a:ext>
                </a:extLst>
              </a:tr>
              <a:tr h="334718">
                <a:tc>
                  <a:txBody>
                    <a:bodyPr/>
                    <a:lstStyle/>
                    <a:p>
                      <a:pPr algn="l" fontAlgn="ctr"/>
                      <a:r>
                        <a:rPr lang="en-US" sz="1600" u="none" strike="noStrike" dirty="0">
                          <a:effectLst/>
                        </a:rPr>
                        <a:t>CD4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OKT4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PerCP</a:t>
                      </a:r>
                      <a:r>
                        <a:rPr lang="en-US" sz="1600" u="none" strike="noStrike" dirty="0">
                          <a:effectLst/>
                        </a:rPr>
                        <a:t>/Cy5.5</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317428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457777718"/>
                  </a:ext>
                </a:extLst>
              </a:tr>
              <a:tr h="334718">
                <a:tc>
                  <a:txBody>
                    <a:bodyPr/>
                    <a:lstStyle/>
                    <a:p>
                      <a:pPr algn="l" fontAlgn="ctr"/>
                      <a:r>
                        <a:rPr lang="en-US" sz="1600" u="none" strike="noStrike" dirty="0">
                          <a:solidFill>
                            <a:schemeClr val="bg2">
                              <a:lumMod val="75000"/>
                            </a:schemeClr>
                          </a:solidFill>
                          <a:effectLst/>
                        </a:rPr>
                        <a:t>CD8</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HIT8a</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BUV396</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BD Biosciences</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740303</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749583268"/>
                  </a:ext>
                </a:extLst>
              </a:tr>
              <a:tr h="334718">
                <a:tc>
                  <a:txBody>
                    <a:bodyPr/>
                    <a:lstStyle/>
                    <a:p>
                      <a:pPr algn="l" fontAlgn="ctr"/>
                      <a:r>
                        <a:rPr lang="en-US" sz="1600" u="none" strike="noStrike">
                          <a:effectLst/>
                        </a:rPr>
                        <a:t>CD25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M-A251</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356104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172555361"/>
                  </a:ext>
                </a:extLst>
              </a:tr>
              <a:tr h="334718">
                <a:tc>
                  <a:txBody>
                    <a:bodyPr/>
                    <a:lstStyle/>
                    <a:p>
                      <a:pPr algn="l" fontAlgn="ctr"/>
                      <a:r>
                        <a:rPr lang="en-US" sz="1600" u="none" strike="noStrike">
                          <a:effectLst/>
                        </a:rPr>
                        <a:t>CD45RA</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HI100</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FITC</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583870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02726880"/>
                  </a:ext>
                </a:extLst>
              </a:tr>
              <a:tr h="334718">
                <a:tc>
                  <a:txBody>
                    <a:bodyPr/>
                    <a:lstStyle/>
                    <a:p>
                      <a:pPr algn="l" fontAlgn="ctr"/>
                      <a:r>
                        <a:rPr lang="en-US" sz="1600" u="none" strike="noStrike" dirty="0">
                          <a:effectLst/>
                        </a:rPr>
                        <a:t>CD127</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A019D5</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351320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295412895"/>
                  </a:ext>
                </a:extLst>
              </a:tr>
              <a:tr h="334718">
                <a:tc>
                  <a:txBody>
                    <a:bodyPr/>
                    <a:lstStyle/>
                    <a:p>
                      <a:pPr algn="l" fontAlgn="ctr"/>
                      <a:r>
                        <a:rPr lang="en-US" sz="1600" u="none" strike="noStrike" dirty="0">
                          <a:solidFill>
                            <a:schemeClr val="bg2">
                              <a:lumMod val="75000"/>
                            </a:schemeClr>
                          </a:solidFill>
                          <a:effectLst/>
                        </a:rPr>
                        <a:t>CRTH2</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BM16</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FITC</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solidFill>
                            <a:schemeClr val="bg2">
                              <a:lumMod val="75000"/>
                            </a:schemeClr>
                          </a:solidFill>
                          <a:effectLst/>
                        </a:rPr>
                        <a:t>Biolegend</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350108</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503758082"/>
                  </a:ext>
                </a:extLst>
              </a:tr>
              <a:tr h="334718">
                <a:tc>
                  <a:txBody>
                    <a:bodyPr/>
                    <a:lstStyle/>
                    <a:p>
                      <a:pPr algn="l" fontAlgn="ctr"/>
                      <a:r>
                        <a:rPr lang="en-US" sz="1600" u="none" strike="noStrike">
                          <a:effectLst/>
                        </a:rPr>
                        <a:t>CCR4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L291H4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err="1">
                          <a:effectLst/>
                        </a:rPr>
                        <a:t>Biolegend</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effectLst/>
                        </a:rPr>
                        <a:t>359408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1318777083"/>
                  </a:ext>
                </a:extLst>
              </a:tr>
              <a:tr h="334718">
                <a:tc>
                  <a:txBody>
                    <a:bodyPr/>
                    <a:lstStyle/>
                    <a:p>
                      <a:pPr algn="l" fontAlgn="ctr"/>
                      <a:r>
                        <a:rPr lang="en-US" sz="1600" u="none" strike="noStrike">
                          <a:effectLst/>
                        </a:rPr>
                        <a:t>CCR6</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G034E3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effectLst/>
                        </a:rPr>
                        <a:t>BV421</a:t>
                      </a:r>
                      <a:r>
                        <a:rPr lang="ja-JP" altLang="en-US" sz="1600" u="none" strike="noStrike" dirty="0">
                          <a:effectLst/>
                        </a:rPr>
                        <a:t> </a:t>
                      </a:r>
                      <a:r>
                        <a:rPr lang="en-US" altLang="ja-JP" sz="1600" u="none" strike="noStrike" dirty="0">
                          <a:effectLst/>
                        </a:rPr>
                        <a:t>(Near UV)</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350408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779266240"/>
                  </a:ext>
                </a:extLst>
              </a:tr>
              <a:tr h="334718">
                <a:tc>
                  <a:txBody>
                    <a:bodyPr/>
                    <a:lstStyle/>
                    <a:p>
                      <a:pPr algn="l" fontAlgn="ctr"/>
                      <a:r>
                        <a:rPr lang="en-US" sz="1600" u="none" strike="noStrike">
                          <a:effectLst/>
                        </a:rPr>
                        <a:t>CCR8</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433H</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PE/CF594</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BD Biosciences</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566888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789746547"/>
                  </a:ext>
                </a:extLst>
              </a:tr>
              <a:tr h="334718">
                <a:tc>
                  <a:txBody>
                    <a:bodyPr/>
                    <a:lstStyle/>
                    <a:p>
                      <a:pPr algn="l" fontAlgn="ctr"/>
                      <a:r>
                        <a:rPr lang="en-US" sz="1600" u="none" strike="noStrike">
                          <a:effectLst/>
                        </a:rPr>
                        <a:t>CXCR3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G025H7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APC/Cy7</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a:effectLst/>
                        </a:rPr>
                        <a:t>Biolegend</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a:effectLst/>
                        </a:rPr>
                        <a:t>353722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633814468"/>
                  </a:ext>
                </a:extLst>
              </a:tr>
              <a:tr h="334718">
                <a:tc>
                  <a:txBody>
                    <a:bodyPr/>
                    <a:lstStyle/>
                    <a:p>
                      <a:pPr algn="l" fontAlgn="ctr"/>
                      <a:r>
                        <a:rPr lang="en-US" sz="1600" u="none" strike="noStrike" dirty="0">
                          <a:solidFill>
                            <a:schemeClr val="bg2">
                              <a:lumMod val="75000"/>
                            </a:schemeClr>
                          </a:solidFill>
                          <a:effectLst/>
                        </a:rPr>
                        <a:t>CXCR5</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RF8B2</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BV480</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l" fontAlgn="ctr"/>
                      <a:r>
                        <a:rPr lang="en-US" sz="1600" u="none" strike="noStrike" dirty="0">
                          <a:solidFill>
                            <a:schemeClr val="bg2">
                              <a:lumMod val="75000"/>
                            </a:schemeClr>
                          </a:solidFill>
                          <a:effectLst/>
                        </a:rPr>
                        <a:t>BD Biosciences</a:t>
                      </a:r>
                      <a:endParaRPr lang="en-US"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tc>
                  <a:txBody>
                    <a:bodyPr/>
                    <a:lstStyle/>
                    <a:p>
                      <a:pPr algn="r" fontAlgn="ctr"/>
                      <a:r>
                        <a:rPr lang="en-US" altLang="ja-JP" sz="1600" u="none" strike="noStrike" dirty="0">
                          <a:solidFill>
                            <a:schemeClr val="bg2">
                              <a:lumMod val="75000"/>
                            </a:schemeClr>
                          </a:solidFill>
                          <a:effectLst/>
                        </a:rPr>
                        <a:t>566142</a:t>
                      </a:r>
                      <a:endParaRPr lang="en-US" altLang="ja-JP" sz="1600" b="0" i="0" u="none" strike="noStrike" dirty="0">
                        <a:solidFill>
                          <a:schemeClr val="bg2">
                            <a:lumMod val="75000"/>
                          </a:schemeClr>
                        </a:solidFill>
                        <a:effectLst/>
                        <a:latin typeface="游ゴシック" panose="020B0400000000000000" pitchFamily="50" charset="-128"/>
                        <a:ea typeface="游ゴシック" panose="020B0400000000000000" pitchFamily="50" charset="-128"/>
                      </a:endParaRPr>
                    </a:p>
                  </a:txBody>
                  <a:tcPr marL="7438" marR="7438" marT="7438" marB="0" anchor="ctr"/>
                </a:tc>
                <a:extLst>
                  <a:ext uri="{0D108BD9-81ED-4DB2-BD59-A6C34878D82A}">
                    <a16:rowId xmlns:a16="http://schemas.microsoft.com/office/drawing/2014/main" val="2002579030"/>
                  </a:ext>
                </a:extLst>
              </a:tr>
            </a:tbl>
          </a:graphicData>
        </a:graphic>
      </p:graphicFrame>
      <p:sp>
        <p:nvSpPr>
          <p:cNvPr id="5" name="テキスト ボックス 4">
            <a:extLst>
              <a:ext uri="{FF2B5EF4-FFF2-40B4-BE49-F238E27FC236}">
                <a16:creationId xmlns:a16="http://schemas.microsoft.com/office/drawing/2014/main" id="{E0BA2158-F25D-9E39-0FD9-B36598A5C9BF}"/>
              </a:ext>
            </a:extLst>
          </p:cNvPr>
          <p:cNvSpPr txBox="1"/>
          <p:nvPr/>
        </p:nvSpPr>
        <p:spPr>
          <a:xfrm>
            <a:off x="786790" y="264238"/>
            <a:ext cx="7994561" cy="400110"/>
          </a:xfrm>
          <a:prstGeom prst="rect">
            <a:avLst/>
          </a:prstGeom>
          <a:noFill/>
        </p:spPr>
        <p:txBody>
          <a:bodyPr wrap="none" rtlCol="0">
            <a:spAutoFit/>
          </a:bodyPr>
          <a:lstStyle/>
          <a:p>
            <a:r>
              <a:rPr kumimoji="1" lang="en-US" altLang="ja-JP" sz="2000" b="1" dirty="0">
                <a:solidFill>
                  <a:srgbClr val="C00000"/>
                </a:solidFill>
              </a:rPr>
              <a:t>FACS </a:t>
            </a:r>
            <a:r>
              <a:rPr kumimoji="1" lang="en-US" altLang="ja-JP" sz="2000" b="1" dirty="0" err="1">
                <a:solidFill>
                  <a:srgbClr val="C00000"/>
                </a:solidFill>
              </a:rPr>
              <a:t>AriaIII</a:t>
            </a:r>
            <a:r>
              <a:rPr kumimoji="1" lang="en-US" altLang="ja-JP" sz="2000" b="1" dirty="0">
                <a:solidFill>
                  <a:srgbClr val="C00000"/>
                </a:solidFill>
              </a:rPr>
              <a:t> </a:t>
            </a:r>
            <a:r>
              <a:rPr kumimoji="1" lang="ja-JP" altLang="en-US" sz="2000" b="1" dirty="0">
                <a:solidFill>
                  <a:srgbClr val="C00000"/>
                </a:solidFill>
              </a:rPr>
              <a:t>によるヘルパー</a:t>
            </a:r>
            <a:r>
              <a:rPr kumimoji="1" lang="en-US" altLang="ja-JP" sz="2000" b="1" dirty="0">
                <a:solidFill>
                  <a:srgbClr val="C00000"/>
                </a:solidFill>
              </a:rPr>
              <a:t>T</a:t>
            </a:r>
            <a:r>
              <a:rPr kumimoji="1" lang="ja-JP" altLang="en-US" sz="2000" b="1" dirty="0">
                <a:solidFill>
                  <a:srgbClr val="C00000"/>
                </a:solidFill>
              </a:rPr>
              <a:t>細胞サブセット単離に用いる抗体の一覧</a:t>
            </a:r>
          </a:p>
        </p:txBody>
      </p:sp>
      <p:sp>
        <p:nvSpPr>
          <p:cNvPr id="2" name="テキスト ボックス 1">
            <a:extLst>
              <a:ext uri="{FF2B5EF4-FFF2-40B4-BE49-F238E27FC236}">
                <a16:creationId xmlns:a16="http://schemas.microsoft.com/office/drawing/2014/main" id="{C70990DC-00F5-5C0E-352F-4DDDD72093A5}"/>
              </a:ext>
            </a:extLst>
          </p:cNvPr>
          <p:cNvSpPr txBox="1"/>
          <p:nvPr/>
        </p:nvSpPr>
        <p:spPr>
          <a:xfrm>
            <a:off x="786790" y="815598"/>
            <a:ext cx="7994561" cy="646331"/>
          </a:xfrm>
          <a:prstGeom prst="rect">
            <a:avLst/>
          </a:prstGeom>
          <a:noFill/>
        </p:spPr>
        <p:txBody>
          <a:bodyPr wrap="square" rtlCol="0">
            <a:spAutoFit/>
          </a:bodyPr>
          <a:lstStyle/>
          <a:p>
            <a:r>
              <a:rPr kumimoji="1" lang="en-US" altLang="ja-JP" dirty="0" err="1"/>
              <a:t>Fortessa</a:t>
            </a:r>
            <a:r>
              <a:rPr kumimoji="1" lang="en-US" altLang="ja-JP" dirty="0"/>
              <a:t> </a:t>
            </a:r>
            <a:r>
              <a:rPr kumimoji="1" lang="ja-JP" altLang="en-US" dirty="0"/>
              <a:t>によるサブセット解析に用いた抗体をすべて使うことはできない。黒字で示した抗体のみを</a:t>
            </a:r>
            <a:r>
              <a:rPr kumimoji="1" lang="ja-JP" altLang="en-US"/>
              <a:t>使用する。</a:t>
            </a:r>
            <a:endParaRPr kumimoji="1" lang="ja-JP" altLang="en-US" dirty="0"/>
          </a:p>
        </p:txBody>
      </p:sp>
    </p:spTree>
    <p:extLst>
      <p:ext uri="{BB962C8B-B14F-4D97-AF65-F5344CB8AC3E}">
        <p14:creationId xmlns:p14="http://schemas.microsoft.com/office/powerpoint/2010/main" val="1863226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27678</TotalTime>
  <Words>2754</Words>
  <Application>Microsoft Office PowerPoint</Application>
  <PresentationFormat>画面に合わせる (4:3)</PresentationFormat>
  <Paragraphs>636</Paragraphs>
  <Slides>18</Slides>
  <Notes>5</Notes>
  <HiddenSlides>2</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ＭＳ Ｐゴシック</vt:lpstr>
      <vt:lpstr>ＭＳ 明朝</vt:lpstr>
      <vt:lpstr>游ゴシック</vt:lpstr>
      <vt:lpstr>游明朝</vt:lpstr>
      <vt:lpstr>Arial</vt:lpstr>
      <vt:lpstr>Calibri</vt:lpstr>
      <vt:lpstr>Calibri Light</vt:lpstr>
      <vt:lpstr>Century</vt:lpstr>
      <vt:lpstr>Courier New</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進</dc:creator>
  <cp:lastModifiedBy>すずきすすむ 鈴木進</cp:lastModifiedBy>
  <cp:revision>169</cp:revision>
  <cp:lastPrinted>2024-03-14T23:46:25Z</cp:lastPrinted>
  <dcterms:created xsi:type="dcterms:W3CDTF">2021-12-25T01:36:47Z</dcterms:created>
  <dcterms:modified xsi:type="dcterms:W3CDTF">2024-06-26T04:32:51Z</dcterms:modified>
</cp:coreProperties>
</file>