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4" r:id="rId3"/>
    <p:sldId id="267" r:id="rId4"/>
    <p:sldId id="263" r:id="rId5"/>
    <p:sldId id="273" r:id="rId6"/>
    <p:sldId id="268" r:id="rId7"/>
    <p:sldId id="269" r:id="rId8"/>
    <p:sldId id="264" r:id="rId9"/>
    <p:sldId id="266" r:id="rId10"/>
    <p:sldId id="277" r:id="rId11"/>
    <p:sldId id="278" r:id="rId12"/>
    <p:sldId id="270" r:id="rId13"/>
    <p:sldId id="275" r:id="rId14"/>
    <p:sldId id="271" r:id="rId15"/>
    <p:sldId id="265" r:id="rId16"/>
    <p:sldId id="279" r:id="rId17"/>
    <p:sldId id="276" r:id="rId18"/>
    <p:sldId id="256" r:id="rId19"/>
    <p:sldId id="257" r:id="rId20"/>
    <p:sldId id="258" r:id="rId21"/>
    <p:sldId id="259" r:id="rId22"/>
    <p:sldId id="283" r:id="rId23"/>
    <p:sldId id="284" r:id="rId24"/>
    <p:sldId id="280" r:id="rId25"/>
    <p:sldId id="281" r:id="rId26"/>
    <p:sldId id="282" r:id="rId27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9933"/>
    <a:srgbClr val="FF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1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86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8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82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25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88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28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9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43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1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15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7A43-61AA-4CDA-921E-E54C6B5996DF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CAF-D3AD-4321-9A34-994E368C2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41.wmf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8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51.wmf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58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55" Type="http://schemas.openxmlformats.org/officeDocument/2006/relationships/image" Target="../media/image122.png"/><Relationship Id="rId63" Type="http://schemas.openxmlformats.org/officeDocument/2006/relationships/image" Target="../media/image13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41" Type="http://schemas.openxmlformats.org/officeDocument/2006/relationships/image" Target="../media/image108.png"/><Relationship Id="rId54" Type="http://schemas.openxmlformats.org/officeDocument/2006/relationships/image" Target="../media/image121.png"/><Relationship Id="rId6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8" Type="http://schemas.openxmlformats.org/officeDocument/2006/relationships/image" Target="../media/image125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116.png"/><Relationship Id="rId57" Type="http://schemas.openxmlformats.org/officeDocument/2006/relationships/image" Target="../media/image124.png"/><Relationship Id="rId61" Type="http://schemas.openxmlformats.org/officeDocument/2006/relationships/image" Target="../media/image128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52" Type="http://schemas.openxmlformats.org/officeDocument/2006/relationships/image" Target="../media/image119.png"/><Relationship Id="rId60" Type="http://schemas.openxmlformats.org/officeDocument/2006/relationships/image" Target="../media/image127.png"/><Relationship Id="rId65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image" Target="../media/image115.png"/><Relationship Id="rId56" Type="http://schemas.openxmlformats.org/officeDocument/2006/relationships/image" Target="../media/image123.png"/><Relationship Id="rId64" Type="http://schemas.openxmlformats.org/officeDocument/2006/relationships/image" Target="../media/image131.png"/><Relationship Id="rId8" Type="http://schemas.openxmlformats.org/officeDocument/2006/relationships/image" Target="../media/image75.png"/><Relationship Id="rId51" Type="http://schemas.openxmlformats.org/officeDocument/2006/relationships/image" Target="../media/image118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113.png"/><Relationship Id="rId59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7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42" Type="http://schemas.openxmlformats.org/officeDocument/2006/relationships/image" Target="../media/image110.png"/><Relationship Id="rId47" Type="http://schemas.openxmlformats.org/officeDocument/2006/relationships/image" Target="../media/image115.png"/><Relationship Id="rId50" Type="http://schemas.openxmlformats.org/officeDocument/2006/relationships/image" Target="../media/image117.png"/><Relationship Id="rId55" Type="http://schemas.openxmlformats.org/officeDocument/2006/relationships/image" Target="../media/image124.png"/><Relationship Id="rId63" Type="http://schemas.openxmlformats.org/officeDocument/2006/relationships/image" Target="../media/image130.png"/><Relationship Id="rId7" Type="http://schemas.openxmlformats.org/officeDocument/2006/relationships/image" Target="../media/image133.png"/><Relationship Id="rId2" Type="http://schemas.openxmlformats.org/officeDocument/2006/relationships/image" Target="../media/image69.png"/><Relationship Id="rId16" Type="http://schemas.openxmlformats.org/officeDocument/2006/relationships/image" Target="../media/image136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41" Type="http://schemas.openxmlformats.org/officeDocument/2006/relationships/image" Target="../media/image141.png"/><Relationship Id="rId54" Type="http://schemas.openxmlformats.org/officeDocument/2006/relationships/image" Target="../media/image123.png"/><Relationship Id="rId6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24" Type="http://schemas.openxmlformats.org/officeDocument/2006/relationships/image" Target="../media/image138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45" Type="http://schemas.openxmlformats.org/officeDocument/2006/relationships/image" Target="../media/image113.png"/><Relationship Id="rId53" Type="http://schemas.openxmlformats.org/officeDocument/2006/relationships/image" Target="../media/image122.png"/><Relationship Id="rId58" Type="http://schemas.openxmlformats.org/officeDocument/2006/relationships/image" Target="../media/image125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23" Type="http://schemas.openxmlformats.org/officeDocument/2006/relationships/image" Target="../media/image92.png"/><Relationship Id="rId28" Type="http://schemas.openxmlformats.org/officeDocument/2006/relationships/image" Target="../media/image95.png"/><Relationship Id="rId36" Type="http://schemas.openxmlformats.org/officeDocument/2006/relationships/image" Target="../media/image104.png"/><Relationship Id="rId49" Type="http://schemas.openxmlformats.org/officeDocument/2006/relationships/image" Target="../media/image142.png"/><Relationship Id="rId57" Type="http://schemas.openxmlformats.org/officeDocument/2006/relationships/image" Target="../media/image144.png"/><Relationship Id="rId61" Type="http://schemas.openxmlformats.org/officeDocument/2006/relationships/image" Target="../media/image128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9.png"/><Relationship Id="rId44" Type="http://schemas.openxmlformats.org/officeDocument/2006/relationships/image" Target="../media/image112.png"/><Relationship Id="rId52" Type="http://schemas.openxmlformats.org/officeDocument/2006/relationships/image" Target="../media/image121.png"/><Relationship Id="rId60" Type="http://schemas.openxmlformats.org/officeDocument/2006/relationships/image" Target="../media/image127.png"/><Relationship Id="rId65" Type="http://schemas.openxmlformats.org/officeDocument/2006/relationships/image" Target="../media/image132.png"/><Relationship Id="rId4" Type="http://schemas.openxmlformats.org/officeDocument/2006/relationships/image" Target="../media/image73.png"/><Relationship Id="rId9" Type="http://schemas.openxmlformats.org/officeDocument/2006/relationships/image" Target="../media/image135.png"/><Relationship Id="rId14" Type="http://schemas.openxmlformats.org/officeDocument/2006/relationships/image" Target="../media/image81.png"/><Relationship Id="rId22" Type="http://schemas.openxmlformats.org/officeDocument/2006/relationships/image" Target="../media/image91.png"/><Relationship Id="rId27" Type="http://schemas.openxmlformats.org/officeDocument/2006/relationships/image" Target="../media/image94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43" Type="http://schemas.openxmlformats.org/officeDocument/2006/relationships/image" Target="../media/image111.png"/><Relationship Id="rId48" Type="http://schemas.openxmlformats.org/officeDocument/2006/relationships/image" Target="../media/image116.png"/><Relationship Id="rId56" Type="http://schemas.openxmlformats.org/officeDocument/2006/relationships/image" Target="../media/image143.png"/><Relationship Id="rId64" Type="http://schemas.openxmlformats.org/officeDocument/2006/relationships/image" Target="../media/image131.png"/><Relationship Id="rId8" Type="http://schemas.openxmlformats.org/officeDocument/2006/relationships/image" Target="../media/image134.png"/><Relationship Id="rId51" Type="http://schemas.openxmlformats.org/officeDocument/2006/relationships/image" Target="../media/image120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137.png"/><Relationship Id="rId25" Type="http://schemas.openxmlformats.org/officeDocument/2006/relationships/image" Target="../media/image139.png"/><Relationship Id="rId33" Type="http://schemas.openxmlformats.org/officeDocument/2006/relationships/image" Target="../media/image140.png"/><Relationship Id="rId38" Type="http://schemas.openxmlformats.org/officeDocument/2006/relationships/image" Target="../media/image106.png"/><Relationship Id="rId46" Type="http://schemas.openxmlformats.org/officeDocument/2006/relationships/image" Target="../media/image114.png"/><Relationship Id="rId59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E0487EF-818D-46D7-BB1E-B361E75C6E09}"/>
              </a:ext>
            </a:extLst>
          </p:cNvPr>
          <p:cNvSpPr/>
          <p:nvPr/>
        </p:nvSpPr>
        <p:spPr>
          <a:xfrm>
            <a:off x="912655" y="724653"/>
            <a:ext cx="779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多蛍光フローサイトメトリーによるリンパ球サブセットの解析</a:t>
            </a:r>
            <a:endParaRPr lang="ja-JP" altLang="en-US" sz="2400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B3A147-C7C4-41AC-99E9-44721846E21B}"/>
              </a:ext>
            </a:extLst>
          </p:cNvPr>
          <p:cNvSpPr txBox="1"/>
          <p:nvPr/>
        </p:nvSpPr>
        <p:spPr>
          <a:xfrm>
            <a:off x="5443948" y="83763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令和２年１月 実験技術講習会資料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5212FB-FA13-41F5-B8F5-68E2EC8F2A32}"/>
              </a:ext>
            </a:extLst>
          </p:cNvPr>
          <p:cNvSpPr txBox="1"/>
          <p:nvPr/>
        </p:nvSpPr>
        <p:spPr>
          <a:xfrm>
            <a:off x="2116039" y="5625515"/>
            <a:ext cx="4911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研究創出支援センター</a:t>
            </a:r>
            <a:r>
              <a:rPr kumimoji="1" lang="en-US" altLang="ja-JP" sz="2000" b="1" dirty="0"/>
              <a:t>/</a:t>
            </a:r>
            <a:r>
              <a:rPr kumimoji="1" lang="ja-JP" altLang="en-US" sz="2000" b="1" dirty="0"/>
              <a:t>高度研究機器部門</a:t>
            </a:r>
            <a:endParaRPr kumimoji="1" lang="en-US" altLang="ja-JP" sz="2000" b="1" dirty="0"/>
          </a:p>
          <a:p>
            <a:pPr algn="ctr"/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鈴木　進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A125BF-9E3C-41F2-BB44-F2215E48A2A9}"/>
              </a:ext>
            </a:extLst>
          </p:cNvPr>
          <p:cNvSpPr txBox="1"/>
          <p:nvPr/>
        </p:nvSpPr>
        <p:spPr>
          <a:xfrm>
            <a:off x="1143001" y="1788332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 ヒト</a:t>
            </a:r>
            <a:r>
              <a:rPr kumimoji="1" lang="en-US" altLang="ja-JP" dirty="0"/>
              <a:t>T</a:t>
            </a:r>
            <a:r>
              <a:rPr kumimoji="1" lang="ja-JP" altLang="en-US" dirty="0"/>
              <a:t>細胞の分化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3CBB21-9327-4BFA-932F-0300ACE2CF5E}"/>
              </a:ext>
            </a:extLst>
          </p:cNvPr>
          <p:cNvSpPr txBox="1"/>
          <p:nvPr/>
        </p:nvSpPr>
        <p:spPr>
          <a:xfrm>
            <a:off x="1143000" y="2516722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</a:t>
            </a:r>
            <a:r>
              <a:rPr kumimoji="1" lang="ja-JP" altLang="en-US" dirty="0"/>
              <a:t> ヒト末梢血</a:t>
            </a:r>
            <a:r>
              <a:rPr kumimoji="1" lang="en-US" altLang="ja-JP" dirty="0"/>
              <a:t>T</a:t>
            </a:r>
            <a:r>
              <a:rPr kumimoji="1" lang="ja-JP" altLang="en-US" dirty="0"/>
              <a:t>細胞サブセットの分類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0A8268-EF4A-4B5C-9FDB-47D850F373DF}"/>
              </a:ext>
            </a:extLst>
          </p:cNvPr>
          <p:cNvSpPr txBox="1"/>
          <p:nvPr/>
        </p:nvSpPr>
        <p:spPr>
          <a:xfrm>
            <a:off x="1143000" y="3232805"/>
            <a:ext cx="652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 ヒト末梢血</a:t>
            </a:r>
            <a:r>
              <a:rPr kumimoji="1" lang="en-US" altLang="ja-JP" dirty="0"/>
              <a:t>T</a:t>
            </a:r>
            <a:r>
              <a:rPr kumimoji="1" lang="ja-JP" altLang="en-US" dirty="0"/>
              <a:t>細胞サブセット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メモリー</a:t>
            </a:r>
            <a:r>
              <a:rPr kumimoji="1" lang="en-US" altLang="ja-JP" dirty="0"/>
              <a:t>/</a:t>
            </a:r>
            <a:r>
              <a:rPr kumimoji="1" lang="ja-JP" altLang="en-US" dirty="0"/>
              <a:t>エフェクター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の解析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689367-97C9-44BE-B943-425EE6DA523A}"/>
              </a:ext>
            </a:extLst>
          </p:cNvPr>
          <p:cNvSpPr txBox="1"/>
          <p:nvPr/>
        </p:nvSpPr>
        <p:spPr>
          <a:xfrm>
            <a:off x="1143000" y="3958614"/>
            <a:ext cx="525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</a:t>
            </a:r>
            <a:r>
              <a:rPr kumimoji="1" lang="ja-JP" altLang="en-US" dirty="0"/>
              <a:t> フローサイトメトリーで用いられる蛍光の特性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B8572E-F64A-439A-9536-0CE3ED3A9173}"/>
              </a:ext>
            </a:extLst>
          </p:cNvPr>
          <p:cNvSpPr txBox="1"/>
          <p:nvPr/>
        </p:nvSpPr>
        <p:spPr>
          <a:xfrm>
            <a:off x="1142999" y="4688641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</a:t>
            </a:r>
            <a:r>
              <a:rPr kumimoji="1" lang="ja-JP" altLang="en-US" dirty="0"/>
              <a:t> 本日の実習染色手順</a:t>
            </a:r>
          </a:p>
        </p:txBody>
      </p:sp>
    </p:spTree>
    <p:extLst>
      <p:ext uri="{BB962C8B-B14F-4D97-AF65-F5344CB8AC3E}">
        <p14:creationId xmlns:p14="http://schemas.microsoft.com/office/powerpoint/2010/main" val="239366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151956" y="4677333"/>
            <a:ext cx="739589" cy="470647"/>
            <a:chOff x="1304364" y="3644153"/>
            <a:chExt cx="739589" cy="470647"/>
          </a:xfrm>
        </p:grpSpPr>
        <p:sp>
          <p:nvSpPr>
            <p:cNvPr id="4" name="角丸四角形 3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907235" y="4677334"/>
            <a:ext cx="739589" cy="470647"/>
            <a:chOff x="1304364" y="3644153"/>
            <a:chExt cx="739589" cy="470647"/>
          </a:xfrm>
        </p:grpSpPr>
        <p:sp>
          <p:nvSpPr>
            <p:cNvPr id="9" name="角丸四角形 8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646826" y="4677334"/>
            <a:ext cx="739589" cy="470647"/>
            <a:chOff x="1304364" y="3644153"/>
            <a:chExt cx="739589" cy="470647"/>
          </a:xfrm>
        </p:grpSpPr>
        <p:sp>
          <p:nvSpPr>
            <p:cNvPr id="12" name="角丸四角形 11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402105" y="4677335"/>
            <a:ext cx="739589" cy="470647"/>
            <a:chOff x="1304364" y="3644153"/>
            <a:chExt cx="739589" cy="470647"/>
          </a:xfrm>
        </p:grpSpPr>
        <p:sp>
          <p:nvSpPr>
            <p:cNvPr id="15" name="角丸四角形 14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168593" y="4677332"/>
            <a:ext cx="739589" cy="470647"/>
            <a:chOff x="1304364" y="3644153"/>
            <a:chExt cx="739589" cy="470647"/>
          </a:xfrm>
        </p:grpSpPr>
        <p:sp>
          <p:nvSpPr>
            <p:cNvPr id="18" name="角丸四角形 17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935081" y="4677331"/>
            <a:ext cx="739589" cy="470647"/>
            <a:chOff x="1304364" y="3644153"/>
            <a:chExt cx="739589" cy="470647"/>
          </a:xfrm>
        </p:grpSpPr>
        <p:sp>
          <p:nvSpPr>
            <p:cNvPr id="21" name="角丸四角形 20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701569" y="4677331"/>
            <a:ext cx="739589" cy="470647"/>
            <a:chOff x="1304364" y="3644153"/>
            <a:chExt cx="739589" cy="470647"/>
          </a:xfrm>
        </p:grpSpPr>
        <p:sp>
          <p:nvSpPr>
            <p:cNvPr id="24" name="角丸四角形 23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 rot="16200000">
            <a:off x="6333586" y="4587679"/>
            <a:ext cx="739589" cy="470647"/>
            <a:chOff x="1304364" y="3644153"/>
            <a:chExt cx="739589" cy="470647"/>
          </a:xfrm>
        </p:grpSpPr>
        <p:sp>
          <p:nvSpPr>
            <p:cNvPr id="27" name="角丸四角形 26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 rot="16200000">
            <a:off x="6833395" y="4596636"/>
            <a:ext cx="739589" cy="470647"/>
            <a:chOff x="1304364" y="3644153"/>
            <a:chExt cx="739589" cy="470647"/>
          </a:xfrm>
        </p:grpSpPr>
        <p:sp>
          <p:nvSpPr>
            <p:cNvPr id="30" name="角丸四角形 29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732334" y="520175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Endothelium</a:t>
            </a:r>
            <a:endParaRPr kumimoji="1" lang="ja-JP" altLang="en-US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06238" y="5133473"/>
            <a:ext cx="18645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HEV</a:t>
            </a:r>
          </a:p>
          <a:p>
            <a:r>
              <a:rPr kumimoji="1" lang="en-US" altLang="ja-JP" sz="1400" b="1" dirty="0"/>
              <a:t>High endothelial </a:t>
            </a:r>
            <a:r>
              <a:rPr kumimoji="1" lang="en-US" altLang="ja-JP" sz="1400" b="1" dirty="0" err="1"/>
              <a:t>venul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高内皮細静脈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2510" y="265889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N</a:t>
            </a:r>
            <a:endParaRPr kumimoji="1" lang="ja-JP" altLang="en-US" b="1" dirty="0"/>
          </a:p>
        </p:txBody>
      </p:sp>
      <p:sp>
        <p:nvSpPr>
          <p:cNvPr id="39" name="右カーブ矢印 38"/>
          <p:cNvSpPr/>
          <p:nvPr/>
        </p:nvSpPr>
        <p:spPr>
          <a:xfrm rot="7879815" flipV="1">
            <a:off x="3692429" y="3419693"/>
            <a:ext cx="275987" cy="5501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1302510" y="4395671"/>
            <a:ext cx="108238" cy="30155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 flipH="1">
            <a:off x="1617523" y="4380089"/>
            <a:ext cx="162887" cy="30221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2412569" y="4370250"/>
            <a:ext cx="108238" cy="30155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/>
        </p:nvSpPr>
        <p:spPr>
          <a:xfrm>
            <a:off x="3692722" y="4395396"/>
            <a:ext cx="108238" cy="30155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 flipH="1">
            <a:off x="2780704" y="4369590"/>
            <a:ext cx="162887" cy="30221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202256" y="343740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CD62L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832531" y="2969557"/>
            <a:ext cx="69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LFA-1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1483" y="286213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CCR7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389793" y="257615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CCL21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474871" y="40278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CD34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98304" y="4083875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GlyCAM-1</a:t>
            </a:r>
            <a:endParaRPr kumimoji="1" lang="ja-JP" altLang="en-US" dirty="0"/>
          </a:p>
        </p:txBody>
      </p:sp>
      <p:grpSp>
        <p:nvGrpSpPr>
          <p:cNvPr id="71" name="グループ化 70"/>
          <p:cNvGrpSpPr/>
          <p:nvPr/>
        </p:nvGrpSpPr>
        <p:grpSpPr>
          <a:xfrm>
            <a:off x="1211658" y="2918107"/>
            <a:ext cx="666787" cy="574890"/>
            <a:chOff x="1211658" y="2918107"/>
            <a:chExt cx="666787" cy="574890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36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1" name="曲線コネクタ 40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曲線コネクタ 44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二等辺三角形 67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アーチ 69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2332415" y="3878317"/>
            <a:ext cx="666787" cy="574890"/>
            <a:chOff x="1211658" y="2918107"/>
            <a:chExt cx="666787" cy="574890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78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4" name="曲線コネクタ 73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曲線コネクタ 74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二等辺三角形 75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アーチ 76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フリーフォーム 79"/>
          <p:cNvSpPr/>
          <p:nvPr/>
        </p:nvSpPr>
        <p:spPr>
          <a:xfrm flipH="1">
            <a:off x="4275574" y="4379977"/>
            <a:ext cx="162887" cy="30221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1" name="グループ化 80"/>
          <p:cNvGrpSpPr/>
          <p:nvPr/>
        </p:nvGrpSpPr>
        <p:grpSpPr>
          <a:xfrm rot="2623491">
            <a:off x="3264938" y="3726622"/>
            <a:ext cx="666787" cy="574890"/>
            <a:chOff x="1211658" y="2918107"/>
            <a:chExt cx="666787" cy="574890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87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3" name="曲線コネクタ 82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曲線コネクタ 83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二等辺三角形 84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アーチ 85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フリーフォーム 88"/>
          <p:cNvSpPr/>
          <p:nvPr/>
        </p:nvSpPr>
        <p:spPr>
          <a:xfrm>
            <a:off x="4671698" y="4370910"/>
            <a:ext cx="108238" cy="30155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グループ化 89"/>
          <p:cNvGrpSpPr/>
          <p:nvPr/>
        </p:nvGrpSpPr>
        <p:grpSpPr>
          <a:xfrm>
            <a:off x="4131077" y="3875977"/>
            <a:ext cx="666787" cy="574890"/>
            <a:chOff x="1211658" y="2918107"/>
            <a:chExt cx="666787" cy="574890"/>
          </a:xfrm>
        </p:grpSpPr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96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2" name="曲線コネクタ 91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曲線コネクタ 92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二等辺三角形 93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アーチ 94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8" name="右カーブ矢印 97"/>
          <p:cNvSpPr/>
          <p:nvPr/>
        </p:nvSpPr>
        <p:spPr>
          <a:xfrm rot="4900337" flipV="1">
            <a:off x="5402478" y="3399109"/>
            <a:ext cx="275987" cy="5501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9" name="フリーフォーム 98"/>
          <p:cNvSpPr/>
          <p:nvPr/>
        </p:nvSpPr>
        <p:spPr>
          <a:xfrm flipH="1">
            <a:off x="5118949" y="4406871"/>
            <a:ext cx="162887" cy="30221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/>
          <p:cNvSpPr/>
          <p:nvPr/>
        </p:nvSpPr>
        <p:spPr>
          <a:xfrm>
            <a:off x="5515073" y="4397804"/>
            <a:ext cx="108238" cy="30155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/>
          <p:cNvSpPr/>
          <p:nvPr/>
        </p:nvSpPr>
        <p:spPr>
          <a:xfrm flipH="1">
            <a:off x="5837678" y="4386635"/>
            <a:ext cx="162887" cy="30221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/>
          <p:cNvSpPr/>
          <p:nvPr/>
        </p:nvSpPr>
        <p:spPr>
          <a:xfrm>
            <a:off x="6233802" y="4377568"/>
            <a:ext cx="108238" cy="301558"/>
          </a:xfrm>
          <a:custGeom>
            <a:avLst/>
            <a:gdLst>
              <a:gd name="connsiteX0" fmla="*/ 59600 w 108238"/>
              <a:gd name="connsiteY0" fmla="*/ 301558 h 301558"/>
              <a:gd name="connsiteX1" fmla="*/ 1234 w 108238"/>
              <a:gd name="connsiteY1" fmla="*/ 145915 h 301558"/>
              <a:gd name="connsiteX2" fmla="*/ 108238 w 108238"/>
              <a:gd name="connsiteY2" fmla="*/ 126460 h 301558"/>
              <a:gd name="connsiteX3" fmla="*/ 108238 w 108238"/>
              <a:gd name="connsiteY3" fmla="*/ 126460 h 301558"/>
              <a:gd name="connsiteX4" fmla="*/ 108238 w 108238"/>
              <a:gd name="connsiteY4" fmla="*/ 126460 h 301558"/>
              <a:gd name="connsiteX5" fmla="*/ 10961 w 108238"/>
              <a:gd name="connsiteY5" fmla="*/ 0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8" h="301558">
                <a:moveTo>
                  <a:pt x="59600" y="301558"/>
                </a:moveTo>
                <a:cubicBezTo>
                  <a:pt x="26364" y="238328"/>
                  <a:pt x="-6872" y="175098"/>
                  <a:pt x="1234" y="145915"/>
                </a:cubicBezTo>
                <a:cubicBezTo>
                  <a:pt x="9340" y="116732"/>
                  <a:pt x="108238" y="126460"/>
                  <a:pt x="108238" y="126460"/>
                </a:cubicBezTo>
                <a:lnTo>
                  <a:pt x="108238" y="126460"/>
                </a:lnTo>
                <a:lnTo>
                  <a:pt x="108238" y="126460"/>
                </a:lnTo>
                <a:lnTo>
                  <a:pt x="109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" name="グループ化 102"/>
          <p:cNvGrpSpPr/>
          <p:nvPr/>
        </p:nvGrpSpPr>
        <p:grpSpPr>
          <a:xfrm rot="16200000">
            <a:off x="7324471" y="4596636"/>
            <a:ext cx="739589" cy="470647"/>
            <a:chOff x="1304364" y="3644153"/>
            <a:chExt cx="739589" cy="470647"/>
          </a:xfrm>
        </p:grpSpPr>
        <p:sp>
          <p:nvSpPr>
            <p:cNvPr id="104" name="角丸四角形 103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/>
          <p:cNvGrpSpPr/>
          <p:nvPr/>
        </p:nvGrpSpPr>
        <p:grpSpPr>
          <a:xfrm rot="8241189">
            <a:off x="5238979" y="3761635"/>
            <a:ext cx="666787" cy="574890"/>
            <a:chOff x="1211658" y="2918107"/>
            <a:chExt cx="666787" cy="574890"/>
          </a:xfrm>
        </p:grpSpPr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112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8" name="曲線コネクタ 107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曲線コネクタ 108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二等辺三角形 109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アーチ 110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5" name="直線矢印コネクタ 114"/>
          <p:cNvCxnSpPr/>
          <p:nvPr/>
        </p:nvCxnSpPr>
        <p:spPr>
          <a:xfrm>
            <a:off x="1962881" y="3406760"/>
            <a:ext cx="485226" cy="437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グループ化 115"/>
          <p:cNvGrpSpPr/>
          <p:nvPr/>
        </p:nvGrpSpPr>
        <p:grpSpPr>
          <a:xfrm rot="2136588">
            <a:off x="5920580" y="3869719"/>
            <a:ext cx="666787" cy="574890"/>
            <a:chOff x="1211658" y="2918107"/>
            <a:chExt cx="666787" cy="574890"/>
          </a:xfrm>
        </p:grpSpPr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122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8" name="曲線コネクタ 117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曲線コネクタ 118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二等辺三角形 119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アーチ 120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4" name="円/楕円 123"/>
          <p:cNvSpPr/>
          <p:nvPr/>
        </p:nvSpPr>
        <p:spPr>
          <a:xfrm>
            <a:off x="6703380" y="4347109"/>
            <a:ext cx="129071" cy="10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7070891" y="4372948"/>
            <a:ext cx="129071" cy="10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7524588" y="4374663"/>
            <a:ext cx="129071" cy="10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7" name="グループ化 126"/>
          <p:cNvGrpSpPr/>
          <p:nvPr/>
        </p:nvGrpSpPr>
        <p:grpSpPr>
          <a:xfrm rot="16200000">
            <a:off x="7905927" y="4596636"/>
            <a:ext cx="739589" cy="470647"/>
            <a:chOff x="1304364" y="3644153"/>
            <a:chExt cx="739589" cy="470647"/>
          </a:xfrm>
        </p:grpSpPr>
        <p:sp>
          <p:nvSpPr>
            <p:cNvPr id="128" name="角丸四角形 127"/>
            <p:cNvSpPr/>
            <p:nvPr/>
          </p:nvSpPr>
          <p:spPr>
            <a:xfrm>
              <a:off x="1304364" y="3644153"/>
              <a:ext cx="739589" cy="47064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FC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1472452" y="3697941"/>
              <a:ext cx="403411" cy="363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0" name="円/楕円 129"/>
          <p:cNvSpPr/>
          <p:nvPr/>
        </p:nvSpPr>
        <p:spPr>
          <a:xfrm>
            <a:off x="8270289" y="4354870"/>
            <a:ext cx="129071" cy="10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1" name="グループ化 130"/>
          <p:cNvGrpSpPr/>
          <p:nvPr/>
        </p:nvGrpSpPr>
        <p:grpSpPr>
          <a:xfrm rot="13583955">
            <a:off x="6772169" y="3826420"/>
            <a:ext cx="666787" cy="574890"/>
            <a:chOff x="1211658" y="2918107"/>
            <a:chExt cx="666787" cy="574890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137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3" name="曲線コネクタ 132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曲線コネクタ 133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二等辺三角形 134"/>
            <p:cNvSpPr/>
            <p:nvPr/>
          </p:nvSpPr>
          <p:spPr>
            <a:xfrm rot="4475291">
              <a:off x="1761803" y="3062181"/>
              <a:ext cx="103879" cy="12940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アーチ 135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9" name="山形 138"/>
          <p:cNvSpPr/>
          <p:nvPr/>
        </p:nvSpPr>
        <p:spPr>
          <a:xfrm rot="5400000">
            <a:off x="7761228" y="4327568"/>
            <a:ext cx="157507" cy="131741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 rot="6186735">
            <a:off x="7496939" y="3741776"/>
            <a:ext cx="666352" cy="574890"/>
            <a:chOff x="1211658" y="2918107"/>
            <a:chExt cx="666352" cy="574890"/>
          </a:xfrm>
        </p:grpSpPr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1330574" y="3004769"/>
              <a:ext cx="424304" cy="384470"/>
              <a:chOff x="1392537" y="1019102"/>
              <a:chExt cx="771310" cy="729429"/>
            </a:xfrm>
          </p:grpSpPr>
          <p:sp>
            <p:nvSpPr>
              <p:cNvPr id="146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42" name="曲線コネクタ 141"/>
            <p:cNvCxnSpPr/>
            <p:nvPr/>
          </p:nvCxnSpPr>
          <p:spPr>
            <a:xfrm rot="5400000">
              <a:off x="1365109" y="3408628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曲線コネクタ 142"/>
            <p:cNvCxnSpPr/>
            <p:nvPr/>
          </p:nvCxnSpPr>
          <p:spPr>
            <a:xfrm>
              <a:off x="1709497" y="3314948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二等辺三角形 143"/>
            <p:cNvSpPr/>
            <p:nvPr/>
          </p:nvSpPr>
          <p:spPr>
            <a:xfrm rot="4475291">
              <a:off x="1740426" y="3059246"/>
              <a:ext cx="142621" cy="13254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アーチ 144"/>
            <p:cNvSpPr/>
            <p:nvPr/>
          </p:nvSpPr>
          <p:spPr>
            <a:xfrm rot="8142927">
              <a:off x="1211658" y="2918107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8" name="山形 147"/>
          <p:cNvSpPr/>
          <p:nvPr/>
        </p:nvSpPr>
        <p:spPr>
          <a:xfrm rot="5400000">
            <a:off x="8096195" y="4343219"/>
            <a:ext cx="157507" cy="131741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7941405" y="4353287"/>
            <a:ext cx="179595" cy="503078"/>
            <a:chOff x="1392537" y="1019102"/>
            <a:chExt cx="771310" cy="729429"/>
          </a:xfrm>
        </p:grpSpPr>
        <p:sp>
          <p:nvSpPr>
            <p:cNvPr id="150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7929483" y="4965128"/>
            <a:ext cx="179595" cy="503078"/>
            <a:chOff x="1392537" y="1019102"/>
            <a:chExt cx="771310" cy="729429"/>
          </a:xfrm>
        </p:grpSpPr>
        <p:sp>
          <p:nvSpPr>
            <p:cNvPr id="153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7686325" y="5695308"/>
            <a:ext cx="424304" cy="384470"/>
            <a:chOff x="1392537" y="1019102"/>
            <a:chExt cx="771310" cy="729429"/>
          </a:xfrm>
        </p:grpSpPr>
        <p:sp>
          <p:nvSpPr>
            <p:cNvPr id="156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7081900" y="5995860"/>
            <a:ext cx="424304" cy="384470"/>
            <a:chOff x="1392537" y="1019102"/>
            <a:chExt cx="771310" cy="729429"/>
          </a:xfrm>
        </p:grpSpPr>
        <p:sp>
          <p:nvSpPr>
            <p:cNvPr id="159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1" name="二等辺三角形 160"/>
          <p:cNvSpPr/>
          <p:nvPr/>
        </p:nvSpPr>
        <p:spPr>
          <a:xfrm>
            <a:off x="6154820" y="2230492"/>
            <a:ext cx="138225" cy="12966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6169264" y="2708909"/>
            <a:ext cx="129071" cy="10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山形 162"/>
          <p:cNvSpPr/>
          <p:nvPr/>
        </p:nvSpPr>
        <p:spPr>
          <a:xfrm rot="5400000">
            <a:off x="6155047" y="3168380"/>
            <a:ext cx="157507" cy="131741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6339218" y="2123749"/>
            <a:ext cx="16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Activated LFA-1</a:t>
            </a:r>
            <a:endParaRPr kumimoji="1" lang="ja-JP" altLang="en-US" dirty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400776" y="304113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ICAM-1</a:t>
            </a:r>
            <a:endParaRPr kumimoji="1" lang="ja-JP" altLang="en-US" dirty="0"/>
          </a:p>
        </p:txBody>
      </p:sp>
      <p:grpSp>
        <p:nvGrpSpPr>
          <p:cNvPr id="189" name="グループ化 188"/>
          <p:cNvGrpSpPr/>
          <p:nvPr/>
        </p:nvGrpSpPr>
        <p:grpSpPr>
          <a:xfrm>
            <a:off x="1754878" y="2300940"/>
            <a:ext cx="666787" cy="574890"/>
            <a:chOff x="2977143" y="1912775"/>
            <a:chExt cx="666787" cy="574890"/>
          </a:xfrm>
        </p:grpSpPr>
        <p:cxnSp>
          <p:nvCxnSpPr>
            <p:cNvPr id="168" name="曲線コネクタ 167"/>
            <p:cNvCxnSpPr/>
            <p:nvPr/>
          </p:nvCxnSpPr>
          <p:spPr>
            <a:xfrm rot="5400000">
              <a:off x="3130594" y="2403296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曲線コネクタ 168"/>
            <p:cNvCxnSpPr/>
            <p:nvPr/>
          </p:nvCxnSpPr>
          <p:spPr>
            <a:xfrm>
              <a:off x="3474982" y="2309616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二等辺三角形 169"/>
            <p:cNvSpPr/>
            <p:nvPr/>
          </p:nvSpPr>
          <p:spPr>
            <a:xfrm rot="4475291">
              <a:off x="3527288" y="2056849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アーチ 170"/>
            <p:cNvSpPr/>
            <p:nvPr/>
          </p:nvSpPr>
          <p:spPr>
            <a:xfrm rot="8142927">
              <a:off x="2977143" y="1912775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3094418" y="1983028"/>
              <a:ext cx="424304" cy="384470"/>
              <a:chOff x="1392537" y="1019102"/>
              <a:chExt cx="771310" cy="729429"/>
            </a:xfrm>
          </p:grpSpPr>
          <p:sp>
            <p:nvSpPr>
              <p:cNvPr id="183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8" name="グループ化 187"/>
          <p:cNvGrpSpPr/>
          <p:nvPr/>
        </p:nvGrpSpPr>
        <p:grpSpPr>
          <a:xfrm>
            <a:off x="709097" y="2147825"/>
            <a:ext cx="666787" cy="574890"/>
            <a:chOff x="2079175" y="1369568"/>
            <a:chExt cx="666787" cy="574890"/>
          </a:xfrm>
        </p:grpSpPr>
        <p:cxnSp>
          <p:nvCxnSpPr>
            <p:cNvPr id="176" name="曲線コネクタ 175"/>
            <p:cNvCxnSpPr/>
            <p:nvPr/>
          </p:nvCxnSpPr>
          <p:spPr>
            <a:xfrm rot="5400000">
              <a:off x="2232626" y="1860089"/>
              <a:ext cx="118174" cy="5056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曲線コネクタ 176"/>
            <p:cNvCxnSpPr/>
            <p:nvPr/>
          </p:nvCxnSpPr>
          <p:spPr>
            <a:xfrm>
              <a:off x="2577014" y="1766409"/>
              <a:ext cx="146889" cy="12807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二等辺三角形 177"/>
            <p:cNvSpPr/>
            <p:nvPr/>
          </p:nvSpPr>
          <p:spPr>
            <a:xfrm rot="4475291">
              <a:off x="2629320" y="1513642"/>
              <a:ext cx="103879" cy="12940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アーチ 178"/>
            <p:cNvSpPr/>
            <p:nvPr/>
          </p:nvSpPr>
          <p:spPr>
            <a:xfrm rot="8142927">
              <a:off x="2079175" y="1369568"/>
              <a:ext cx="168340" cy="21574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2191041" y="1457131"/>
              <a:ext cx="424304" cy="384470"/>
              <a:chOff x="1392537" y="1019102"/>
              <a:chExt cx="771310" cy="729429"/>
            </a:xfrm>
          </p:grpSpPr>
          <p:sp>
            <p:nvSpPr>
              <p:cNvPr id="186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90" name="テキスト ボックス 189"/>
          <p:cNvSpPr txBox="1"/>
          <p:nvPr/>
        </p:nvSpPr>
        <p:spPr>
          <a:xfrm>
            <a:off x="745874" y="1885777"/>
            <a:ext cx="63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SCM</a:t>
            </a:r>
            <a:endParaRPr kumimoji="1" lang="ja-JP" altLang="en-US" b="1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1863997" y="2047500"/>
            <a:ext cx="56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CM</a:t>
            </a:r>
            <a:endParaRPr kumimoji="1" lang="ja-JP" altLang="en-US" b="1" dirty="0"/>
          </a:p>
        </p:txBody>
      </p:sp>
      <p:grpSp>
        <p:nvGrpSpPr>
          <p:cNvPr id="192" name="グループ化 191"/>
          <p:cNvGrpSpPr/>
          <p:nvPr/>
        </p:nvGrpSpPr>
        <p:grpSpPr>
          <a:xfrm>
            <a:off x="3323009" y="2477666"/>
            <a:ext cx="637341" cy="384470"/>
            <a:chOff x="6097412" y="4998353"/>
            <a:chExt cx="637341" cy="384470"/>
          </a:xfrm>
        </p:grpSpPr>
        <p:grpSp>
          <p:nvGrpSpPr>
            <p:cNvPr id="193" name="グループ化 192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99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4" name="円/楕円 193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円/楕円 195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円/楕円 196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円/楕円 197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" name="テキスト ボックス 209"/>
          <p:cNvSpPr txBox="1"/>
          <p:nvPr/>
        </p:nvSpPr>
        <p:spPr>
          <a:xfrm>
            <a:off x="3335463" y="2123749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EM</a:t>
            </a:r>
            <a:endParaRPr kumimoji="1" lang="ja-JP" altLang="en-US" b="1" dirty="0"/>
          </a:p>
        </p:txBody>
      </p:sp>
      <p:grpSp>
        <p:nvGrpSpPr>
          <p:cNvPr id="211" name="グループ化 210"/>
          <p:cNvGrpSpPr/>
          <p:nvPr/>
        </p:nvGrpSpPr>
        <p:grpSpPr>
          <a:xfrm>
            <a:off x="4531546" y="2688533"/>
            <a:ext cx="637341" cy="513900"/>
            <a:chOff x="6095261" y="4909721"/>
            <a:chExt cx="637341" cy="513900"/>
          </a:xfrm>
        </p:grpSpPr>
        <p:grpSp>
          <p:nvGrpSpPr>
            <p:cNvPr id="212" name="グループ化 211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218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3" name="円/楕円 212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円/楕円 213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円/楕円 214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円/楕円 215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円/楕円 216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0" name="テキスト ボックス 219"/>
          <p:cNvSpPr txBox="1"/>
          <p:nvPr/>
        </p:nvSpPr>
        <p:spPr>
          <a:xfrm>
            <a:off x="4798107" y="23902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EFF</a:t>
            </a:r>
            <a:endParaRPr kumimoji="1" lang="ja-JP" altLang="en-US" b="1" dirty="0"/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2075323" y="565758"/>
            <a:ext cx="52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細胞のリンパ節へのホーミング機序</a:t>
            </a: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3426289" y="3200521"/>
            <a:ext cx="81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Rolling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9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FA3F35C-34E1-440F-943D-CD565C09DC87}"/>
              </a:ext>
            </a:extLst>
          </p:cNvPr>
          <p:cNvGrpSpPr/>
          <p:nvPr/>
        </p:nvGrpSpPr>
        <p:grpSpPr>
          <a:xfrm>
            <a:off x="2046927" y="2664945"/>
            <a:ext cx="1681734" cy="969066"/>
            <a:chOff x="358790" y="841475"/>
            <a:chExt cx="1142097" cy="63768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7ADA042-35DA-467B-889D-3AD9B8EC6291}"/>
                </a:ext>
              </a:extLst>
            </p:cNvPr>
            <p:cNvGrpSpPr/>
            <p:nvPr/>
          </p:nvGrpSpPr>
          <p:grpSpPr>
            <a:xfrm>
              <a:off x="1076583" y="1006968"/>
              <a:ext cx="424304" cy="384470"/>
              <a:chOff x="1392537" y="1019102"/>
              <a:chExt cx="771310" cy="729429"/>
            </a:xfrm>
          </p:grpSpPr>
          <p:sp>
            <p:nvSpPr>
              <p:cNvPr id="13" name="楕円 67">
                <a:extLst>
                  <a:ext uri="{FF2B5EF4-FFF2-40B4-BE49-F238E27FC236}">
                    <a16:creationId xmlns:a16="http://schemas.microsoft.com/office/drawing/2014/main" id="{6903643E-E970-496D-9D83-ED55DA24A875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68">
                <a:extLst>
                  <a:ext uri="{FF2B5EF4-FFF2-40B4-BE49-F238E27FC236}">
                    <a16:creationId xmlns:a16="http://schemas.microsoft.com/office/drawing/2014/main" id="{E4D540D3-EC93-46C6-BC9B-CB74FD8651CD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5129E6E-0245-489D-A16D-C841F5303DD2}"/>
                </a:ext>
              </a:extLst>
            </p:cNvPr>
            <p:cNvGrpSpPr/>
            <p:nvPr/>
          </p:nvGrpSpPr>
          <p:grpSpPr>
            <a:xfrm rot="1478299">
              <a:off x="358790" y="841475"/>
              <a:ext cx="655293" cy="637687"/>
              <a:chOff x="2606891" y="1526058"/>
              <a:chExt cx="655293" cy="637687"/>
            </a:xfrm>
          </p:grpSpPr>
          <p:sp>
            <p:nvSpPr>
              <p:cNvPr id="11" name="フリーフォーム: 図形 6">
                <a:extLst>
                  <a:ext uri="{FF2B5EF4-FFF2-40B4-BE49-F238E27FC236}">
                    <a16:creationId xmlns:a16="http://schemas.microsoft.com/office/drawing/2014/main" id="{7C371D63-37A8-45D6-B58E-377043FD1466}"/>
                  </a:ext>
                </a:extLst>
              </p:cNvPr>
              <p:cNvSpPr/>
              <p:nvPr/>
            </p:nvSpPr>
            <p:spPr>
              <a:xfrm>
                <a:off x="2606891" y="1526058"/>
                <a:ext cx="655293" cy="637687"/>
              </a:xfrm>
              <a:custGeom>
                <a:avLst/>
                <a:gdLst>
                  <a:gd name="connsiteX0" fmla="*/ 488476 w 1106314"/>
                  <a:gd name="connsiteY0" fmla="*/ 459719 h 966346"/>
                  <a:gd name="connsiteX1" fmla="*/ 544082 w 1106314"/>
                  <a:gd name="connsiteY1" fmla="*/ 416470 h 966346"/>
                  <a:gd name="connsiteX2" fmla="*/ 587330 w 1106314"/>
                  <a:gd name="connsiteY2" fmla="*/ 391757 h 966346"/>
                  <a:gd name="connsiteX3" fmla="*/ 599687 w 1106314"/>
                  <a:gd name="connsiteY3" fmla="*/ 373221 h 966346"/>
                  <a:gd name="connsiteX4" fmla="*/ 618222 w 1106314"/>
                  <a:gd name="connsiteY4" fmla="*/ 360865 h 966346"/>
                  <a:gd name="connsiteX5" fmla="*/ 642936 w 1106314"/>
                  <a:gd name="connsiteY5" fmla="*/ 323794 h 966346"/>
                  <a:gd name="connsiteX6" fmla="*/ 667649 w 1106314"/>
                  <a:gd name="connsiteY6" fmla="*/ 274367 h 966346"/>
                  <a:gd name="connsiteX7" fmla="*/ 673828 w 1106314"/>
                  <a:gd name="connsiteY7" fmla="*/ 255832 h 966346"/>
                  <a:gd name="connsiteX8" fmla="*/ 686184 w 1106314"/>
                  <a:gd name="connsiteY8" fmla="*/ 231119 h 966346"/>
                  <a:gd name="connsiteX9" fmla="*/ 717076 w 1106314"/>
                  <a:gd name="connsiteY9" fmla="*/ 181692 h 966346"/>
                  <a:gd name="connsiteX10" fmla="*/ 741790 w 1106314"/>
                  <a:gd name="connsiteY10" fmla="*/ 187870 h 966346"/>
                  <a:gd name="connsiteX11" fmla="*/ 778860 w 1106314"/>
                  <a:gd name="connsiteY11" fmla="*/ 212584 h 966346"/>
                  <a:gd name="connsiteX12" fmla="*/ 791217 w 1106314"/>
                  <a:gd name="connsiteY12" fmla="*/ 249654 h 966346"/>
                  <a:gd name="connsiteX13" fmla="*/ 797395 w 1106314"/>
                  <a:gd name="connsiteY13" fmla="*/ 268189 h 966346"/>
                  <a:gd name="connsiteX14" fmla="*/ 785038 w 1106314"/>
                  <a:gd name="connsiteY14" fmla="*/ 323794 h 966346"/>
                  <a:gd name="connsiteX15" fmla="*/ 778860 w 1106314"/>
                  <a:gd name="connsiteY15" fmla="*/ 367043 h 966346"/>
                  <a:gd name="connsiteX16" fmla="*/ 772682 w 1106314"/>
                  <a:gd name="connsiteY16" fmla="*/ 404113 h 966346"/>
                  <a:gd name="connsiteX17" fmla="*/ 778860 w 1106314"/>
                  <a:gd name="connsiteY17" fmla="*/ 459719 h 966346"/>
                  <a:gd name="connsiteX18" fmla="*/ 785038 w 1106314"/>
                  <a:gd name="connsiteY18" fmla="*/ 478254 h 966346"/>
                  <a:gd name="connsiteX19" fmla="*/ 822109 w 1106314"/>
                  <a:gd name="connsiteY19" fmla="*/ 496789 h 966346"/>
                  <a:gd name="connsiteX20" fmla="*/ 988925 w 1106314"/>
                  <a:gd name="connsiteY20" fmla="*/ 502967 h 966346"/>
                  <a:gd name="connsiteX21" fmla="*/ 1013638 w 1106314"/>
                  <a:gd name="connsiteY21" fmla="*/ 521503 h 966346"/>
                  <a:gd name="connsiteX22" fmla="*/ 1050709 w 1106314"/>
                  <a:gd name="connsiteY22" fmla="*/ 546216 h 966346"/>
                  <a:gd name="connsiteX23" fmla="*/ 1063066 w 1106314"/>
                  <a:gd name="connsiteY23" fmla="*/ 564751 h 966346"/>
                  <a:gd name="connsiteX24" fmla="*/ 1081601 w 1106314"/>
                  <a:gd name="connsiteY24" fmla="*/ 570930 h 966346"/>
                  <a:gd name="connsiteX25" fmla="*/ 1106314 w 1106314"/>
                  <a:gd name="connsiteY25" fmla="*/ 608000 h 966346"/>
                  <a:gd name="connsiteX26" fmla="*/ 1093957 w 1106314"/>
                  <a:gd name="connsiteY26" fmla="*/ 663605 h 966346"/>
                  <a:gd name="connsiteX27" fmla="*/ 1075422 w 1106314"/>
                  <a:gd name="connsiteY27" fmla="*/ 669784 h 966346"/>
                  <a:gd name="connsiteX28" fmla="*/ 1038352 w 1106314"/>
                  <a:gd name="connsiteY28" fmla="*/ 657427 h 966346"/>
                  <a:gd name="connsiteX29" fmla="*/ 1019817 w 1106314"/>
                  <a:gd name="connsiteY29" fmla="*/ 645070 h 966346"/>
                  <a:gd name="connsiteX30" fmla="*/ 1001282 w 1106314"/>
                  <a:gd name="connsiteY30" fmla="*/ 626535 h 966346"/>
                  <a:gd name="connsiteX31" fmla="*/ 976568 w 1106314"/>
                  <a:gd name="connsiteY31" fmla="*/ 614178 h 966346"/>
                  <a:gd name="connsiteX32" fmla="*/ 920963 w 1106314"/>
                  <a:gd name="connsiteY32" fmla="*/ 595643 h 966346"/>
                  <a:gd name="connsiteX33" fmla="*/ 865357 w 1106314"/>
                  <a:gd name="connsiteY33" fmla="*/ 577108 h 966346"/>
                  <a:gd name="connsiteX34" fmla="*/ 846822 w 1106314"/>
                  <a:gd name="connsiteY34" fmla="*/ 570930 h 966346"/>
                  <a:gd name="connsiteX35" fmla="*/ 717076 w 1106314"/>
                  <a:gd name="connsiteY35" fmla="*/ 589465 h 966346"/>
                  <a:gd name="connsiteX36" fmla="*/ 704720 w 1106314"/>
                  <a:gd name="connsiteY36" fmla="*/ 608000 h 966346"/>
                  <a:gd name="connsiteX37" fmla="*/ 686184 w 1106314"/>
                  <a:gd name="connsiteY37" fmla="*/ 669784 h 966346"/>
                  <a:gd name="connsiteX38" fmla="*/ 673828 w 1106314"/>
                  <a:gd name="connsiteY38" fmla="*/ 694497 h 966346"/>
                  <a:gd name="connsiteX39" fmla="*/ 667649 w 1106314"/>
                  <a:gd name="connsiteY39" fmla="*/ 713032 h 966346"/>
                  <a:gd name="connsiteX40" fmla="*/ 636757 w 1106314"/>
                  <a:gd name="connsiteY40" fmla="*/ 756281 h 966346"/>
                  <a:gd name="connsiteX41" fmla="*/ 624401 w 1106314"/>
                  <a:gd name="connsiteY41" fmla="*/ 780994 h 966346"/>
                  <a:gd name="connsiteX42" fmla="*/ 612044 w 1106314"/>
                  <a:gd name="connsiteY42" fmla="*/ 799530 h 966346"/>
                  <a:gd name="connsiteX43" fmla="*/ 599687 w 1106314"/>
                  <a:gd name="connsiteY43" fmla="*/ 836600 h 966346"/>
                  <a:gd name="connsiteX44" fmla="*/ 574974 w 1106314"/>
                  <a:gd name="connsiteY44" fmla="*/ 873670 h 966346"/>
                  <a:gd name="connsiteX45" fmla="*/ 531725 w 1106314"/>
                  <a:gd name="connsiteY45" fmla="*/ 929275 h 966346"/>
                  <a:gd name="connsiteX46" fmla="*/ 507011 w 1106314"/>
                  <a:gd name="connsiteY46" fmla="*/ 941632 h 966346"/>
                  <a:gd name="connsiteX47" fmla="*/ 488476 w 1106314"/>
                  <a:gd name="connsiteY47" fmla="*/ 947811 h 966346"/>
                  <a:gd name="connsiteX48" fmla="*/ 451406 w 1106314"/>
                  <a:gd name="connsiteY48" fmla="*/ 966346 h 966346"/>
                  <a:gd name="connsiteX49" fmla="*/ 432871 w 1106314"/>
                  <a:gd name="connsiteY49" fmla="*/ 960167 h 966346"/>
                  <a:gd name="connsiteX50" fmla="*/ 451406 w 1106314"/>
                  <a:gd name="connsiteY50" fmla="*/ 892205 h 966346"/>
                  <a:gd name="connsiteX51" fmla="*/ 476120 w 1106314"/>
                  <a:gd name="connsiteY51" fmla="*/ 855135 h 966346"/>
                  <a:gd name="connsiteX52" fmla="*/ 500833 w 1106314"/>
                  <a:gd name="connsiteY52" fmla="*/ 818065 h 966346"/>
                  <a:gd name="connsiteX53" fmla="*/ 507011 w 1106314"/>
                  <a:gd name="connsiteY53" fmla="*/ 799530 h 966346"/>
                  <a:gd name="connsiteX54" fmla="*/ 537903 w 1106314"/>
                  <a:gd name="connsiteY54" fmla="*/ 762459 h 966346"/>
                  <a:gd name="connsiteX55" fmla="*/ 556438 w 1106314"/>
                  <a:gd name="connsiteY55" fmla="*/ 725389 h 966346"/>
                  <a:gd name="connsiteX56" fmla="*/ 574974 w 1106314"/>
                  <a:gd name="connsiteY56" fmla="*/ 688319 h 966346"/>
                  <a:gd name="connsiteX57" fmla="*/ 568795 w 1106314"/>
                  <a:gd name="connsiteY57" fmla="*/ 663605 h 966346"/>
                  <a:gd name="connsiteX58" fmla="*/ 544082 w 1106314"/>
                  <a:gd name="connsiteY58" fmla="*/ 657427 h 966346"/>
                  <a:gd name="connsiteX59" fmla="*/ 525547 w 1106314"/>
                  <a:gd name="connsiteY59" fmla="*/ 651248 h 966346"/>
                  <a:gd name="connsiteX60" fmla="*/ 469941 w 1106314"/>
                  <a:gd name="connsiteY60" fmla="*/ 663605 h 966346"/>
                  <a:gd name="connsiteX61" fmla="*/ 451406 w 1106314"/>
                  <a:gd name="connsiteY61" fmla="*/ 682140 h 966346"/>
                  <a:gd name="connsiteX62" fmla="*/ 432871 w 1106314"/>
                  <a:gd name="connsiteY62" fmla="*/ 694497 h 966346"/>
                  <a:gd name="connsiteX63" fmla="*/ 377266 w 1106314"/>
                  <a:gd name="connsiteY63" fmla="*/ 737746 h 966346"/>
                  <a:gd name="connsiteX64" fmla="*/ 358730 w 1106314"/>
                  <a:gd name="connsiteY64" fmla="*/ 756281 h 966346"/>
                  <a:gd name="connsiteX65" fmla="*/ 340195 w 1106314"/>
                  <a:gd name="connsiteY65" fmla="*/ 762459 h 966346"/>
                  <a:gd name="connsiteX66" fmla="*/ 315482 w 1106314"/>
                  <a:gd name="connsiteY66" fmla="*/ 774816 h 966346"/>
                  <a:gd name="connsiteX67" fmla="*/ 278411 w 1106314"/>
                  <a:gd name="connsiteY67" fmla="*/ 799530 h 966346"/>
                  <a:gd name="connsiteX68" fmla="*/ 259876 w 1106314"/>
                  <a:gd name="connsiteY68" fmla="*/ 811886 h 966346"/>
                  <a:gd name="connsiteX69" fmla="*/ 222806 w 1106314"/>
                  <a:gd name="connsiteY69" fmla="*/ 830421 h 966346"/>
                  <a:gd name="connsiteX70" fmla="*/ 185736 w 1106314"/>
                  <a:gd name="connsiteY70" fmla="*/ 842778 h 966346"/>
                  <a:gd name="connsiteX71" fmla="*/ 111595 w 1106314"/>
                  <a:gd name="connsiteY71" fmla="*/ 836600 h 966346"/>
                  <a:gd name="connsiteX72" fmla="*/ 130130 w 1106314"/>
                  <a:gd name="connsiteY72" fmla="*/ 787173 h 966346"/>
                  <a:gd name="connsiteX73" fmla="*/ 173379 w 1106314"/>
                  <a:gd name="connsiteY73" fmla="*/ 756281 h 966346"/>
                  <a:gd name="connsiteX74" fmla="*/ 191914 w 1106314"/>
                  <a:gd name="connsiteY74" fmla="*/ 743924 h 966346"/>
                  <a:gd name="connsiteX75" fmla="*/ 272233 w 1106314"/>
                  <a:gd name="connsiteY75" fmla="*/ 725389 h 966346"/>
                  <a:gd name="connsiteX76" fmla="*/ 309303 w 1106314"/>
                  <a:gd name="connsiteY76" fmla="*/ 713032 h 966346"/>
                  <a:gd name="connsiteX77" fmla="*/ 327838 w 1106314"/>
                  <a:gd name="connsiteY77" fmla="*/ 706854 h 966346"/>
                  <a:gd name="connsiteX78" fmla="*/ 346374 w 1106314"/>
                  <a:gd name="connsiteY78" fmla="*/ 694497 h 966346"/>
                  <a:gd name="connsiteX79" fmla="*/ 383444 w 1106314"/>
                  <a:gd name="connsiteY79" fmla="*/ 663605 h 966346"/>
                  <a:gd name="connsiteX80" fmla="*/ 389622 w 1106314"/>
                  <a:gd name="connsiteY80" fmla="*/ 589465 h 966346"/>
                  <a:gd name="connsiteX81" fmla="*/ 371087 w 1106314"/>
                  <a:gd name="connsiteY81" fmla="*/ 583286 h 966346"/>
                  <a:gd name="connsiteX82" fmla="*/ 346374 w 1106314"/>
                  <a:gd name="connsiteY82" fmla="*/ 577108 h 966346"/>
                  <a:gd name="connsiteX83" fmla="*/ 167201 w 1106314"/>
                  <a:gd name="connsiteY83" fmla="*/ 558573 h 966346"/>
                  <a:gd name="connsiteX84" fmla="*/ 117774 w 1106314"/>
                  <a:gd name="connsiteY84" fmla="*/ 552394 h 966346"/>
                  <a:gd name="connsiteX85" fmla="*/ 86882 w 1106314"/>
                  <a:gd name="connsiteY85" fmla="*/ 546216 h 966346"/>
                  <a:gd name="connsiteX86" fmla="*/ 31276 w 1106314"/>
                  <a:gd name="connsiteY86" fmla="*/ 540038 h 966346"/>
                  <a:gd name="connsiteX87" fmla="*/ 12741 w 1106314"/>
                  <a:gd name="connsiteY87" fmla="*/ 533859 h 966346"/>
                  <a:gd name="connsiteX88" fmla="*/ 6563 w 1106314"/>
                  <a:gd name="connsiteY88" fmla="*/ 496789 h 966346"/>
                  <a:gd name="connsiteX89" fmla="*/ 25098 w 1106314"/>
                  <a:gd name="connsiteY89" fmla="*/ 490611 h 966346"/>
                  <a:gd name="connsiteX90" fmla="*/ 340195 w 1106314"/>
                  <a:gd name="connsiteY90" fmla="*/ 484432 h 966346"/>
                  <a:gd name="connsiteX91" fmla="*/ 420514 w 1106314"/>
                  <a:gd name="connsiteY91" fmla="*/ 478254 h 966346"/>
                  <a:gd name="connsiteX92" fmla="*/ 426693 w 1106314"/>
                  <a:gd name="connsiteY92" fmla="*/ 416470 h 966346"/>
                  <a:gd name="connsiteX93" fmla="*/ 432871 w 1106314"/>
                  <a:gd name="connsiteY93" fmla="*/ 126086 h 966346"/>
                  <a:gd name="connsiteX94" fmla="*/ 457584 w 1106314"/>
                  <a:gd name="connsiteY94" fmla="*/ 70481 h 966346"/>
                  <a:gd name="connsiteX95" fmla="*/ 476120 w 1106314"/>
                  <a:gd name="connsiteY95" fmla="*/ 58124 h 966346"/>
                  <a:gd name="connsiteX96" fmla="*/ 519368 w 1106314"/>
                  <a:gd name="connsiteY96" fmla="*/ 8697 h 966346"/>
                  <a:gd name="connsiteX97" fmla="*/ 537903 w 1106314"/>
                  <a:gd name="connsiteY97" fmla="*/ 2519 h 966346"/>
                  <a:gd name="connsiteX98" fmla="*/ 624401 w 1106314"/>
                  <a:gd name="connsiteY98" fmla="*/ 8697 h 966346"/>
                  <a:gd name="connsiteX99" fmla="*/ 618222 w 1106314"/>
                  <a:gd name="connsiteY99" fmla="*/ 58124 h 966346"/>
                  <a:gd name="connsiteX100" fmla="*/ 599687 w 1106314"/>
                  <a:gd name="connsiteY100" fmla="*/ 64303 h 966346"/>
                  <a:gd name="connsiteX101" fmla="*/ 525547 w 1106314"/>
                  <a:gd name="connsiteY101" fmla="*/ 70481 h 966346"/>
                  <a:gd name="connsiteX102" fmla="*/ 507011 w 1106314"/>
                  <a:gd name="connsiteY102" fmla="*/ 82838 h 966346"/>
                  <a:gd name="connsiteX103" fmla="*/ 482298 w 1106314"/>
                  <a:gd name="connsiteY103" fmla="*/ 138443 h 966346"/>
                  <a:gd name="connsiteX104" fmla="*/ 476120 w 1106314"/>
                  <a:gd name="connsiteY104" fmla="*/ 156978 h 966346"/>
                  <a:gd name="connsiteX105" fmla="*/ 469941 w 1106314"/>
                  <a:gd name="connsiteY105" fmla="*/ 175513 h 966346"/>
                  <a:gd name="connsiteX106" fmla="*/ 463763 w 1106314"/>
                  <a:gd name="connsiteY106" fmla="*/ 237297 h 966346"/>
                  <a:gd name="connsiteX107" fmla="*/ 457584 w 1106314"/>
                  <a:gd name="connsiteY107" fmla="*/ 286724 h 966346"/>
                  <a:gd name="connsiteX108" fmla="*/ 463763 w 1106314"/>
                  <a:gd name="connsiteY108" fmla="*/ 379400 h 966346"/>
                  <a:gd name="connsiteX109" fmla="*/ 476120 w 1106314"/>
                  <a:gd name="connsiteY109" fmla="*/ 416470 h 966346"/>
                  <a:gd name="connsiteX110" fmla="*/ 488476 w 1106314"/>
                  <a:gd name="connsiteY110" fmla="*/ 459719 h 96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106314" h="966346">
                    <a:moveTo>
                      <a:pt x="488476" y="459719"/>
                    </a:moveTo>
                    <a:cubicBezTo>
                      <a:pt x="507011" y="445303"/>
                      <a:pt x="523080" y="426972"/>
                      <a:pt x="544082" y="416470"/>
                    </a:cubicBezTo>
                    <a:cubicBezTo>
                      <a:pt x="575436" y="400792"/>
                      <a:pt x="561132" y="409222"/>
                      <a:pt x="587330" y="391757"/>
                    </a:cubicBezTo>
                    <a:cubicBezTo>
                      <a:pt x="591449" y="385578"/>
                      <a:pt x="594436" y="378472"/>
                      <a:pt x="599687" y="373221"/>
                    </a:cubicBezTo>
                    <a:cubicBezTo>
                      <a:pt x="604937" y="367971"/>
                      <a:pt x="613332" y="366453"/>
                      <a:pt x="618222" y="360865"/>
                    </a:cubicBezTo>
                    <a:cubicBezTo>
                      <a:pt x="628002" y="349688"/>
                      <a:pt x="636294" y="337077"/>
                      <a:pt x="642936" y="323794"/>
                    </a:cubicBezTo>
                    <a:cubicBezTo>
                      <a:pt x="651174" y="307318"/>
                      <a:pt x="661823" y="291842"/>
                      <a:pt x="667649" y="274367"/>
                    </a:cubicBezTo>
                    <a:cubicBezTo>
                      <a:pt x="669709" y="268189"/>
                      <a:pt x="671263" y="261818"/>
                      <a:pt x="673828" y="255832"/>
                    </a:cubicBezTo>
                    <a:cubicBezTo>
                      <a:pt x="677456" y="247367"/>
                      <a:pt x="682764" y="239670"/>
                      <a:pt x="686184" y="231119"/>
                    </a:cubicBezTo>
                    <a:cubicBezTo>
                      <a:pt x="704899" y="184331"/>
                      <a:pt x="685417" y="202797"/>
                      <a:pt x="717076" y="181692"/>
                    </a:cubicBezTo>
                    <a:cubicBezTo>
                      <a:pt x="725314" y="183751"/>
                      <a:pt x="734195" y="184072"/>
                      <a:pt x="741790" y="187870"/>
                    </a:cubicBezTo>
                    <a:cubicBezTo>
                      <a:pt x="755073" y="194512"/>
                      <a:pt x="778860" y="212584"/>
                      <a:pt x="778860" y="212584"/>
                    </a:cubicBezTo>
                    <a:lnTo>
                      <a:pt x="791217" y="249654"/>
                    </a:lnTo>
                    <a:lnTo>
                      <a:pt x="797395" y="268189"/>
                    </a:lnTo>
                    <a:cubicBezTo>
                      <a:pt x="791844" y="290393"/>
                      <a:pt x="788957" y="300278"/>
                      <a:pt x="785038" y="323794"/>
                    </a:cubicBezTo>
                    <a:cubicBezTo>
                      <a:pt x="782644" y="338159"/>
                      <a:pt x="781074" y="352650"/>
                      <a:pt x="778860" y="367043"/>
                    </a:cubicBezTo>
                    <a:cubicBezTo>
                      <a:pt x="776955" y="379424"/>
                      <a:pt x="774741" y="391756"/>
                      <a:pt x="772682" y="404113"/>
                    </a:cubicBezTo>
                    <a:cubicBezTo>
                      <a:pt x="774741" y="422648"/>
                      <a:pt x="775794" y="441323"/>
                      <a:pt x="778860" y="459719"/>
                    </a:cubicBezTo>
                    <a:cubicBezTo>
                      <a:pt x="779931" y="466143"/>
                      <a:pt x="780970" y="473169"/>
                      <a:pt x="785038" y="478254"/>
                    </a:cubicBezTo>
                    <a:cubicBezTo>
                      <a:pt x="790611" y="485221"/>
                      <a:pt x="812650" y="496158"/>
                      <a:pt x="822109" y="496789"/>
                    </a:cubicBezTo>
                    <a:cubicBezTo>
                      <a:pt x="877629" y="500490"/>
                      <a:pt x="933320" y="500908"/>
                      <a:pt x="988925" y="502967"/>
                    </a:cubicBezTo>
                    <a:cubicBezTo>
                      <a:pt x="997163" y="509146"/>
                      <a:pt x="1005202" y="515598"/>
                      <a:pt x="1013638" y="521503"/>
                    </a:cubicBezTo>
                    <a:cubicBezTo>
                      <a:pt x="1025804" y="530020"/>
                      <a:pt x="1050709" y="546216"/>
                      <a:pt x="1050709" y="546216"/>
                    </a:cubicBezTo>
                    <a:cubicBezTo>
                      <a:pt x="1054828" y="552394"/>
                      <a:pt x="1057268" y="560112"/>
                      <a:pt x="1063066" y="564751"/>
                    </a:cubicBezTo>
                    <a:cubicBezTo>
                      <a:pt x="1068151" y="568819"/>
                      <a:pt x="1076996" y="566325"/>
                      <a:pt x="1081601" y="570930"/>
                    </a:cubicBezTo>
                    <a:cubicBezTo>
                      <a:pt x="1092102" y="581431"/>
                      <a:pt x="1106314" y="608000"/>
                      <a:pt x="1106314" y="608000"/>
                    </a:cubicBezTo>
                    <a:cubicBezTo>
                      <a:pt x="1102195" y="626535"/>
                      <a:pt x="1102448" y="646622"/>
                      <a:pt x="1093957" y="663605"/>
                    </a:cubicBezTo>
                    <a:cubicBezTo>
                      <a:pt x="1091044" y="669430"/>
                      <a:pt x="1081895" y="670503"/>
                      <a:pt x="1075422" y="669784"/>
                    </a:cubicBezTo>
                    <a:cubicBezTo>
                      <a:pt x="1062477" y="668346"/>
                      <a:pt x="1038352" y="657427"/>
                      <a:pt x="1038352" y="657427"/>
                    </a:cubicBezTo>
                    <a:cubicBezTo>
                      <a:pt x="1032174" y="653308"/>
                      <a:pt x="1025521" y="649824"/>
                      <a:pt x="1019817" y="645070"/>
                    </a:cubicBezTo>
                    <a:cubicBezTo>
                      <a:pt x="1013105" y="639476"/>
                      <a:pt x="1008392" y="631614"/>
                      <a:pt x="1001282" y="626535"/>
                    </a:cubicBezTo>
                    <a:cubicBezTo>
                      <a:pt x="993787" y="621182"/>
                      <a:pt x="985120" y="617599"/>
                      <a:pt x="976568" y="614178"/>
                    </a:cubicBezTo>
                    <a:cubicBezTo>
                      <a:pt x="976551" y="614171"/>
                      <a:pt x="930240" y="598735"/>
                      <a:pt x="920963" y="595643"/>
                    </a:cubicBezTo>
                    <a:lnTo>
                      <a:pt x="865357" y="577108"/>
                    </a:lnTo>
                    <a:lnTo>
                      <a:pt x="846822" y="570930"/>
                    </a:lnTo>
                    <a:cubicBezTo>
                      <a:pt x="815421" y="572674"/>
                      <a:pt x="749058" y="557482"/>
                      <a:pt x="717076" y="589465"/>
                    </a:cubicBezTo>
                    <a:cubicBezTo>
                      <a:pt x="711826" y="594716"/>
                      <a:pt x="708839" y="601822"/>
                      <a:pt x="704720" y="608000"/>
                    </a:cubicBezTo>
                    <a:cubicBezTo>
                      <a:pt x="700285" y="625736"/>
                      <a:pt x="693704" y="654744"/>
                      <a:pt x="686184" y="669784"/>
                    </a:cubicBezTo>
                    <a:cubicBezTo>
                      <a:pt x="682065" y="678022"/>
                      <a:pt x="677456" y="686032"/>
                      <a:pt x="673828" y="694497"/>
                    </a:cubicBezTo>
                    <a:cubicBezTo>
                      <a:pt x="671263" y="700483"/>
                      <a:pt x="670562" y="707207"/>
                      <a:pt x="667649" y="713032"/>
                    </a:cubicBezTo>
                    <a:cubicBezTo>
                      <a:pt x="661109" y="726113"/>
                      <a:pt x="643762" y="745074"/>
                      <a:pt x="636757" y="756281"/>
                    </a:cubicBezTo>
                    <a:cubicBezTo>
                      <a:pt x="631876" y="764091"/>
                      <a:pt x="628970" y="772997"/>
                      <a:pt x="624401" y="780994"/>
                    </a:cubicBezTo>
                    <a:cubicBezTo>
                      <a:pt x="620717" y="787441"/>
                      <a:pt x="616163" y="793351"/>
                      <a:pt x="612044" y="799530"/>
                    </a:cubicBezTo>
                    <a:cubicBezTo>
                      <a:pt x="607925" y="811887"/>
                      <a:pt x="606912" y="825762"/>
                      <a:pt x="599687" y="836600"/>
                    </a:cubicBezTo>
                    <a:cubicBezTo>
                      <a:pt x="591449" y="848957"/>
                      <a:pt x="579671" y="859581"/>
                      <a:pt x="574974" y="873670"/>
                    </a:cubicBezTo>
                    <a:cubicBezTo>
                      <a:pt x="566375" y="899464"/>
                      <a:pt x="565064" y="912605"/>
                      <a:pt x="531725" y="929275"/>
                    </a:cubicBezTo>
                    <a:cubicBezTo>
                      <a:pt x="523487" y="933394"/>
                      <a:pt x="515477" y="938004"/>
                      <a:pt x="507011" y="941632"/>
                    </a:cubicBezTo>
                    <a:cubicBezTo>
                      <a:pt x="501025" y="944198"/>
                      <a:pt x="494301" y="944898"/>
                      <a:pt x="488476" y="947811"/>
                    </a:cubicBezTo>
                    <a:cubicBezTo>
                      <a:pt x="440568" y="971765"/>
                      <a:pt x="497995" y="950815"/>
                      <a:pt x="451406" y="966346"/>
                    </a:cubicBezTo>
                    <a:cubicBezTo>
                      <a:pt x="445228" y="964286"/>
                      <a:pt x="434284" y="966525"/>
                      <a:pt x="432871" y="960167"/>
                    </a:cubicBezTo>
                    <a:cubicBezTo>
                      <a:pt x="425180" y="925557"/>
                      <a:pt x="436453" y="914634"/>
                      <a:pt x="451406" y="892205"/>
                    </a:cubicBezTo>
                    <a:cubicBezTo>
                      <a:pt x="466096" y="848134"/>
                      <a:pt x="445266" y="901415"/>
                      <a:pt x="476120" y="855135"/>
                    </a:cubicBezTo>
                    <a:cubicBezTo>
                      <a:pt x="511889" y="801482"/>
                      <a:pt x="441699" y="877199"/>
                      <a:pt x="500833" y="818065"/>
                    </a:cubicBezTo>
                    <a:cubicBezTo>
                      <a:pt x="502892" y="811887"/>
                      <a:pt x="504099" y="805355"/>
                      <a:pt x="507011" y="799530"/>
                    </a:cubicBezTo>
                    <a:cubicBezTo>
                      <a:pt x="515613" y="782325"/>
                      <a:pt x="524238" y="776124"/>
                      <a:pt x="537903" y="762459"/>
                    </a:cubicBezTo>
                    <a:cubicBezTo>
                      <a:pt x="553434" y="715870"/>
                      <a:pt x="532484" y="773297"/>
                      <a:pt x="556438" y="725389"/>
                    </a:cubicBezTo>
                    <a:cubicBezTo>
                      <a:pt x="582013" y="674239"/>
                      <a:pt x="539567" y="741428"/>
                      <a:pt x="574974" y="688319"/>
                    </a:cubicBezTo>
                    <a:cubicBezTo>
                      <a:pt x="572914" y="680081"/>
                      <a:pt x="574799" y="669609"/>
                      <a:pt x="568795" y="663605"/>
                    </a:cubicBezTo>
                    <a:cubicBezTo>
                      <a:pt x="562791" y="657601"/>
                      <a:pt x="552246" y="659760"/>
                      <a:pt x="544082" y="657427"/>
                    </a:cubicBezTo>
                    <a:cubicBezTo>
                      <a:pt x="537820" y="655638"/>
                      <a:pt x="531725" y="653308"/>
                      <a:pt x="525547" y="651248"/>
                    </a:cubicBezTo>
                    <a:cubicBezTo>
                      <a:pt x="521065" y="651995"/>
                      <a:pt x="480079" y="656846"/>
                      <a:pt x="469941" y="663605"/>
                    </a:cubicBezTo>
                    <a:cubicBezTo>
                      <a:pt x="462671" y="668452"/>
                      <a:pt x="458118" y="676546"/>
                      <a:pt x="451406" y="682140"/>
                    </a:cubicBezTo>
                    <a:cubicBezTo>
                      <a:pt x="445702" y="686894"/>
                      <a:pt x="438421" y="689564"/>
                      <a:pt x="432871" y="694497"/>
                    </a:cubicBezTo>
                    <a:cubicBezTo>
                      <a:pt x="382861" y="738951"/>
                      <a:pt x="415485" y="725005"/>
                      <a:pt x="377266" y="737746"/>
                    </a:cubicBezTo>
                    <a:cubicBezTo>
                      <a:pt x="371087" y="743924"/>
                      <a:pt x="366000" y="751434"/>
                      <a:pt x="358730" y="756281"/>
                    </a:cubicBezTo>
                    <a:cubicBezTo>
                      <a:pt x="353311" y="759893"/>
                      <a:pt x="346181" y="759894"/>
                      <a:pt x="340195" y="762459"/>
                    </a:cubicBezTo>
                    <a:cubicBezTo>
                      <a:pt x="331730" y="766087"/>
                      <a:pt x="323380" y="770077"/>
                      <a:pt x="315482" y="774816"/>
                    </a:cubicBezTo>
                    <a:cubicBezTo>
                      <a:pt x="302747" y="782457"/>
                      <a:pt x="290768" y="791292"/>
                      <a:pt x="278411" y="799530"/>
                    </a:cubicBezTo>
                    <a:cubicBezTo>
                      <a:pt x="272233" y="803649"/>
                      <a:pt x="266920" y="809538"/>
                      <a:pt x="259876" y="811886"/>
                    </a:cubicBezTo>
                    <a:cubicBezTo>
                      <a:pt x="192268" y="834425"/>
                      <a:pt x="294679" y="798478"/>
                      <a:pt x="222806" y="830421"/>
                    </a:cubicBezTo>
                    <a:cubicBezTo>
                      <a:pt x="210903" y="835711"/>
                      <a:pt x="185736" y="842778"/>
                      <a:pt x="185736" y="842778"/>
                    </a:cubicBezTo>
                    <a:cubicBezTo>
                      <a:pt x="161022" y="840719"/>
                      <a:pt x="133366" y="848475"/>
                      <a:pt x="111595" y="836600"/>
                    </a:cubicBezTo>
                    <a:cubicBezTo>
                      <a:pt x="99395" y="829945"/>
                      <a:pt x="125975" y="792160"/>
                      <a:pt x="130130" y="787173"/>
                    </a:cubicBezTo>
                    <a:cubicBezTo>
                      <a:pt x="150714" y="762473"/>
                      <a:pt x="145557" y="772180"/>
                      <a:pt x="173379" y="756281"/>
                    </a:cubicBezTo>
                    <a:cubicBezTo>
                      <a:pt x="179826" y="752597"/>
                      <a:pt x="185129" y="746940"/>
                      <a:pt x="191914" y="743924"/>
                    </a:cubicBezTo>
                    <a:cubicBezTo>
                      <a:pt x="224053" y="729640"/>
                      <a:pt x="237049" y="730415"/>
                      <a:pt x="272233" y="725389"/>
                    </a:cubicBezTo>
                    <a:lnTo>
                      <a:pt x="309303" y="713032"/>
                    </a:lnTo>
                    <a:lnTo>
                      <a:pt x="327838" y="706854"/>
                    </a:lnTo>
                    <a:cubicBezTo>
                      <a:pt x="334017" y="702735"/>
                      <a:pt x="340669" y="699251"/>
                      <a:pt x="346374" y="694497"/>
                    </a:cubicBezTo>
                    <a:cubicBezTo>
                      <a:pt x="393952" y="654850"/>
                      <a:pt x="337420" y="694289"/>
                      <a:pt x="383444" y="663605"/>
                    </a:cubicBezTo>
                    <a:cubicBezTo>
                      <a:pt x="392023" y="637869"/>
                      <a:pt x="405386" y="617052"/>
                      <a:pt x="389622" y="589465"/>
                    </a:cubicBezTo>
                    <a:cubicBezTo>
                      <a:pt x="386391" y="583810"/>
                      <a:pt x="377349" y="585075"/>
                      <a:pt x="371087" y="583286"/>
                    </a:cubicBezTo>
                    <a:cubicBezTo>
                      <a:pt x="362923" y="580953"/>
                      <a:pt x="354507" y="579548"/>
                      <a:pt x="346374" y="577108"/>
                    </a:cubicBezTo>
                    <a:cubicBezTo>
                      <a:pt x="253661" y="549294"/>
                      <a:pt x="361129" y="567004"/>
                      <a:pt x="167201" y="558573"/>
                    </a:cubicBezTo>
                    <a:cubicBezTo>
                      <a:pt x="150725" y="556513"/>
                      <a:pt x="134185" y="554919"/>
                      <a:pt x="117774" y="552394"/>
                    </a:cubicBezTo>
                    <a:cubicBezTo>
                      <a:pt x="107395" y="550797"/>
                      <a:pt x="97278" y="547701"/>
                      <a:pt x="86882" y="546216"/>
                    </a:cubicBezTo>
                    <a:cubicBezTo>
                      <a:pt x="68420" y="543579"/>
                      <a:pt x="49811" y="542097"/>
                      <a:pt x="31276" y="540038"/>
                    </a:cubicBezTo>
                    <a:cubicBezTo>
                      <a:pt x="25098" y="537978"/>
                      <a:pt x="17826" y="537927"/>
                      <a:pt x="12741" y="533859"/>
                    </a:cubicBezTo>
                    <a:cubicBezTo>
                      <a:pt x="1363" y="524756"/>
                      <a:pt x="-5991" y="509343"/>
                      <a:pt x="6563" y="496789"/>
                    </a:cubicBezTo>
                    <a:cubicBezTo>
                      <a:pt x="11168" y="492184"/>
                      <a:pt x="18920" y="492670"/>
                      <a:pt x="25098" y="490611"/>
                    </a:cubicBezTo>
                    <a:cubicBezTo>
                      <a:pt x="126615" y="422931"/>
                      <a:pt x="26710" y="484432"/>
                      <a:pt x="340195" y="484432"/>
                    </a:cubicBezTo>
                    <a:cubicBezTo>
                      <a:pt x="367047" y="484432"/>
                      <a:pt x="393741" y="480313"/>
                      <a:pt x="420514" y="478254"/>
                    </a:cubicBezTo>
                    <a:cubicBezTo>
                      <a:pt x="444635" y="442074"/>
                      <a:pt x="426693" y="477912"/>
                      <a:pt x="426693" y="416470"/>
                    </a:cubicBezTo>
                    <a:cubicBezTo>
                      <a:pt x="426693" y="319653"/>
                      <a:pt x="427400" y="222748"/>
                      <a:pt x="432871" y="126086"/>
                    </a:cubicBezTo>
                    <a:cubicBezTo>
                      <a:pt x="433605" y="113120"/>
                      <a:pt x="445968" y="82097"/>
                      <a:pt x="457584" y="70481"/>
                    </a:cubicBezTo>
                    <a:cubicBezTo>
                      <a:pt x="462835" y="65230"/>
                      <a:pt x="469941" y="62243"/>
                      <a:pt x="476120" y="58124"/>
                    </a:cubicBezTo>
                    <a:cubicBezTo>
                      <a:pt x="494654" y="30323"/>
                      <a:pt x="493626" y="21568"/>
                      <a:pt x="519368" y="8697"/>
                    </a:cubicBezTo>
                    <a:cubicBezTo>
                      <a:pt x="525193" y="5785"/>
                      <a:pt x="531725" y="4578"/>
                      <a:pt x="537903" y="2519"/>
                    </a:cubicBezTo>
                    <a:cubicBezTo>
                      <a:pt x="566736" y="4578"/>
                      <a:pt x="600635" y="-7757"/>
                      <a:pt x="624401" y="8697"/>
                    </a:cubicBezTo>
                    <a:cubicBezTo>
                      <a:pt x="638053" y="18148"/>
                      <a:pt x="624966" y="42951"/>
                      <a:pt x="618222" y="58124"/>
                    </a:cubicBezTo>
                    <a:cubicBezTo>
                      <a:pt x="615577" y="64075"/>
                      <a:pt x="606142" y="63442"/>
                      <a:pt x="599687" y="64303"/>
                    </a:cubicBezTo>
                    <a:cubicBezTo>
                      <a:pt x="575106" y="67581"/>
                      <a:pt x="550260" y="68422"/>
                      <a:pt x="525547" y="70481"/>
                    </a:cubicBezTo>
                    <a:cubicBezTo>
                      <a:pt x="519368" y="74600"/>
                      <a:pt x="512262" y="77587"/>
                      <a:pt x="507011" y="82838"/>
                    </a:cubicBezTo>
                    <a:cubicBezTo>
                      <a:pt x="492327" y="97522"/>
                      <a:pt x="488414" y="120094"/>
                      <a:pt x="482298" y="138443"/>
                    </a:cubicBezTo>
                    <a:lnTo>
                      <a:pt x="476120" y="156978"/>
                    </a:lnTo>
                    <a:lnTo>
                      <a:pt x="469941" y="175513"/>
                    </a:lnTo>
                    <a:cubicBezTo>
                      <a:pt x="467882" y="196108"/>
                      <a:pt x="466049" y="216726"/>
                      <a:pt x="463763" y="237297"/>
                    </a:cubicBezTo>
                    <a:cubicBezTo>
                      <a:pt x="461929" y="253799"/>
                      <a:pt x="457584" y="270120"/>
                      <a:pt x="457584" y="286724"/>
                    </a:cubicBezTo>
                    <a:cubicBezTo>
                      <a:pt x="457584" y="317685"/>
                      <a:pt x="459384" y="348751"/>
                      <a:pt x="463763" y="379400"/>
                    </a:cubicBezTo>
                    <a:cubicBezTo>
                      <a:pt x="465605" y="392294"/>
                      <a:pt x="472961" y="403834"/>
                      <a:pt x="476120" y="416470"/>
                    </a:cubicBezTo>
                    <a:lnTo>
                      <a:pt x="488476" y="45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楕円 7">
                <a:extLst>
                  <a:ext uri="{FF2B5EF4-FFF2-40B4-BE49-F238E27FC236}">
                    <a16:creationId xmlns:a16="http://schemas.microsoft.com/office/drawing/2014/main" id="{2BBB3123-3B72-41F8-A5F3-E8F8186E4A92}"/>
                  </a:ext>
                </a:extLst>
              </p:cNvPr>
              <p:cNvSpPr/>
              <p:nvPr/>
            </p:nvSpPr>
            <p:spPr>
              <a:xfrm>
                <a:off x="2900555" y="1810265"/>
                <a:ext cx="114494" cy="1334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2B8A0F-5442-4A1C-B5EA-6E6285FB2706}"/>
                </a:ext>
              </a:extLst>
            </p:cNvPr>
            <p:cNvSpPr txBox="1"/>
            <p:nvPr/>
          </p:nvSpPr>
          <p:spPr>
            <a:xfrm rot="16200000">
              <a:off x="906460" y="1035443"/>
              <a:ext cx="220673" cy="313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C00000"/>
                  </a:solidFill>
                </a:rPr>
                <a:t>Y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3896FB7-1CB2-4F33-B4CA-59DCBD0A330F}"/>
                </a:ext>
              </a:extLst>
            </p:cNvPr>
            <p:cNvGrpSpPr/>
            <p:nvPr/>
          </p:nvGrpSpPr>
          <p:grpSpPr>
            <a:xfrm>
              <a:off x="712035" y="1081868"/>
              <a:ext cx="313525" cy="220673"/>
              <a:chOff x="2808563" y="1476389"/>
              <a:chExt cx="313525" cy="220673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91263D8-793B-44F2-A7E0-489827C1DB0B}"/>
                  </a:ext>
                </a:extLst>
              </p:cNvPr>
              <p:cNvSpPr txBox="1"/>
              <p:nvPr/>
            </p:nvSpPr>
            <p:spPr>
              <a:xfrm rot="5400000">
                <a:off x="2854989" y="1429963"/>
                <a:ext cx="220673" cy="313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0070C0"/>
                    </a:solidFill>
                  </a:rPr>
                  <a:t>Y</a:t>
                </a:r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楕円 11">
                <a:extLst>
                  <a:ext uri="{FF2B5EF4-FFF2-40B4-BE49-F238E27FC236}">
                    <a16:creationId xmlns:a16="http://schemas.microsoft.com/office/drawing/2014/main" id="{6A5F8096-08D0-468E-83C2-E5C51DCEC21E}"/>
                  </a:ext>
                </a:extLst>
              </p:cNvPr>
              <p:cNvSpPr/>
              <p:nvPr/>
            </p:nvSpPr>
            <p:spPr>
              <a:xfrm>
                <a:off x="3015050" y="156386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A085FE-F53C-4B5A-9BCB-69D78894322C}"/>
              </a:ext>
            </a:extLst>
          </p:cNvPr>
          <p:cNvSpPr txBox="1"/>
          <p:nvPr/>
        </p:nvSpPr>
        <p:spPr>
          <a:xfrm>
            <a:off x="3676071" y="299627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N</a:t>
            </a:r>
            <a:endParaRPr kumimoji="1" lang="ja-JP" altLang="en-US" b="1" baseline="-25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BA6565-2753-4DBA-BD7F-683A042D0DC5}"/>
              </a:ext>
            </a:extLst>
          </p:cNvPr>
          <p:cNvSpPr txBox="1"/>
          <p:nvPr/>
        </p:nvSpPr>
        <p:spPr>
          <a:xfrm>
            <a:off x="1600558" y="29699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APC</a:t>
            </a:r>
            <a:endParaRPr kumimoji="1" lang="ja-JP" altLang="en-US" b="1" dirty="0"/>
          </a:p>
        </p:txBody>
      </p:sp>
      <p:sp>
        <p:nvSpPr>
          <p:cNvPr id="17" name="斜め縞 16"/>
          <p:cNvSpPr/>
          <p:nvPr/>
        </p:nvSpPr>
        <p:spPr>
          <a:xfrm rot="607275">
            <a:off x="2782096" y="2963513"/>
            <a:ext cx="265266" cy="6259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斜め縞 17"/>
          <p:cNvSpPr/>
          <p:nvPr/>
        </p:nvSpPr>
        <p:spPr>
          <a:xfrm rot="11553997">
            <a:off x="3003784" y="2910104"/>
            <a:ext cx="273094" cy="7333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二等辺三角形 18"/>
          <p:cNvSpPr/>
          <p:nvPr/>
        </p:nvSpPr>
        <p:spPr>
          <a:xfrm rot="5145618">
            <a:off x="2941169" y="3289227"/>
            <a:ext cx="54677" cy="1998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16200000" flipH="1">
            <a:off x="3009557" y="3230439"/>
            <a:ext cx="50747" cy="2341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36096" y="269277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88853" y="280381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CD70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65037" y="336807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B7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70828" y="323954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F454CA0-D8A0-4A56-BB37-C3D54435F4BC}"/>
              </a:ext>
            </a:extLst>
          </p:cNvPr>
          <p:cNvGrpSpPr/>
          <p:nvPr/>
        </p:nvGrpSpPr>
        <p:grpSpPr>
          <a:xfrm>
            <a:off x="6532966" y="2789547"/>
            <a:ext cx="637341" cy="513900"/>
            <a:chOff x="6095261" y="4909721"/>
            <a:chExt cx="637341" cy="513900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A253754-3AE3-49A8-89F0-584244C45907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32" name="楕円 67">
                <a:extLst>
                  <a:ext uri="{FF2B5EF4-FFF2-40B4-BE49-F238E27FC236}">
                    <a16:creationId xmlns:a16="http://schemas.microsoft.com/office/drawing/2014/main" id="{3A2AAD4B-2E5D-42C0-AE8F-87A3E311EE2D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68">
                <a:extLst>
                  <a:ext uri="{FF2B5EF4-FFF2-40B4-BE49-F238E27FC236}">
                    <a16:creationId xmlns:a16="http://schemas.microsoft.com/office/drawing/2014/main" id="{1DC22B9C-F2A3-409D-B9D5-B6150B546B97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円/楕円 181">
              <a:extLst>
                <a:ext uri="{FF2B5EF4-FFF2-40B4-BE49-F238E27FC236}">
                  <a16:creationId xmlns:a16="http://schemas.microsoft.com/office/drawing/2014/main" id="{A12E8F9C-6F5B-4172-88C2-487E1C2DAFE7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182">
              <a:extLst>
                <a:ext uri="{FF2B5EF4-FFF2-40B4-BE49-F238E27FC236}">
                  <a16:creationId xmlns:a16="http://schemas.microsoft.com/office/drawing/2014/main" id="{A08AD232-DC81-41F6-8B44-13EE09985B15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183">
              <a:extLst>
                <a:ext uri="{FF2B5EF4-FFF2-40B4-BE49-F238E27FC236}">
                  <a16:creationId xmlns:a16="http://schemas.microsoft.com/office/drawing/2014/main" id="{524A97E1-39ED-4455-9CDB-1416A311B992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184">
              <a:extLst>
                <a:ext uri="{FF2B5EF4-FFF2-40B4-BE49-F238E27FC236}">
                  <a16:creationId xmlns:a16="http://schemas.microsoft.com/office/drawing/2014/main" id="{7BEC0882-9277-4066-BCD3-FECD09F59A10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185">
              <a:extLst>
                <a:ext uri="{FF2B5EF4-FFF2-40B4-BE49-F238E27FC236}">
                  <a16:creationId xmlns:a16="http://schemas.microsoft.com/office/drawing/2014/main" id="{468117EA-65B8-4FF9-B19F-223C14E9C14A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9F454CA0-D8A0-4A56-BB37-C3D54435F4BC}"/>
              </a:ext>
            </a:extLst>
          </p:cNvPr>
          <p:cNvGrpSpPr/>
          <p:nvPr/>
        </p:nvGrpSpPr>
        <p:grpSpPr>
          <a:xfrm>
            <a:off x="7074405" y="3197965"/>
            <a:ext cx="637341" cy="513900"/>
            <a:chOff x="6095261" y="4909721"/>
            <a:chExt cx="637341" cy="513900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FA253754-3AE3-49A8-89F0-584244C45907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59" name="楕円 67">
                <a:extLst>
                  <a:ext uri="{FF2B5EF4-FFF2-40B4-BE49-F238E27FC236}">
                    <a16:creationId xmlns:a16="http://schemas.microsoft.com/office/drawing/2014/main" id="{3A2AAD4B-2E5D-42C0-AE8F-87A3E311EE2D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68">
                <a:extLst>
                  <a:ext uri="{FF2B5EF4-FFF2-40B4-BE49-F238E27FC236}">
                    <a16:creationId xmlns:a16="http://schemas.microsoft.com/office/drawing/2014/main" id="{1DC22B9C-F2A3-409D-B9D5-B6150B546B97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円/楕円 181">
              <a:extLst>
                <a:ext uri="{FF2B5EF4-FFF2-40B4-BE49-F238E27FC236}">
                  <a16:creationId xmlns:a16="http://schemas.microsoft.com/office/drawing/2014/main" id="{A12E8F9C-6F5B-4172-88C2-487E1C2DAFE7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182">
              <a:extLst>
                <a:ext uri="{FF2B5EF4-FFF2-40B4-BE49-F238E27FC236}">
                  <a16:creationId xmlns:a16="http://schemas.microsoft.com/office/drawing/2014/main" id="{A08AD232-DC81-41F6-8B44-13EE09985B15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183">
              <a:extLst>
                <a:ext uri="{FF2B5EF4-FFF2-40B4-BE49-F238E27FC236}">
                  <a16:creationId xmlns:a16="http://schemas.microsoft.com/office/drawing/2014/main" id="{524A97E1-39ED-4455-9CDB-1416A311B992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184">
              <a:extLst>
                <a:ext uri="{FF2B5EF4-FFF2-40B4-BE49-F238E27FC236}">
                  <a16:creationId xmlns:a16="http://schemas.microsoft.com/office/drawing/2014/main" id="{7BEC0882-9277-4066-BCD3-FECD09F59A10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185">
              <a:extLst>
                <a:ext uri="{FF2B5EF4-FFF2-40B4-BE49-F238E27FC236}">
                  <a16:creationId xmlns:a16="http://schemas.microsoft.com/office/drawing/2014/main" id="{468117EA-65B8-4FF9-B19F-223C14E9C14A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F454CA0-D8A0-4A56-BB37-C3D54435F4BC}"/>
              </a:ext>
            </a:extLst>
          </p:cNvPr>
          <p:cNvGrpSpPr/>
          <p:nvPr/>
        </p:nvGrpSpPr>
        <p:grpSpPr>
          <a:xfrm>
            <a:off x="6214295" y="3322143"/>
            <a:ext cx="637341" cy="513900"/>
            <a:chOff x="6095261" y="4909721"/>
            <a:chExt cx="637341" cy="513900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FA253754-3AE3-49A8-89F0-584244C45907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3A2AAD4B-2E5D-42C0-AE8F-87A3E311EE2D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68">
                <a:extLst>
                  <a:ext uri="{FF2B5EF4-FFF2-40B4-BE49-F238E27FC236}">
                    <a16:creationId xmlns:a16="http://schemas.microsoft.com/office/drawing/2014/main" id="{1DC22B9C-F2A3-409D-B9D5-B6150B546B97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3" name="円/楕円 181">
              <a:extLst>
                <a:ext uri="{FF2B5EF4-FFF2-40B4-BE49-F238E27FC236}">
                  <a16:creationId xmlns:a16="http://schemas.microsoft.com/office/drawing/2014/main" id="{A12E8F9C-6F5B-4172-88C2-487E1C2DAFE7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182">
              <a:extLst>
                <a:ext uri="{FF2B5EF4-FFF2-40B4-BE49-F238E27FC236}">
                  <a16:creationId xmlns:a16="http://schemas.microsoft.com/office/drawing/2014/main" id="{A08AD232-DC81-41F6-8B44-13EE09985B15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183">
              <a:extLst>
                <a:ext uri="{FF2B5EF4-FFF2-40B4-BE49-F238E27FC236}">
                  <a16:creationId xmlns:a16="http://schemas.microsoft.com/office/drawing/2014/main" id="{524A97E1-39ED-4455-9CDB-1416A311B992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84">
              <a:extLst>
                <a:ext uri="{FF2B5EF4-FFF2-40B4-BE49-F238E27FC236}">
                  <a16:creationId xmlns:a16="http://schemas.microsoft.com/office/drawing/2014/main" id="{7BEC0882-9277-4066-BCD3-FECD09F59A10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185">
              <a:extLst>
                <a:ext uri="{FF2B5EF4-FFF2-40B4-BE49-F238E27FC236}">
                  <a16:creationId xmlns:a16="http://schemas.microsoft.com/office/drawing/2014/main" id="{468117EA-65B8-4FF9-B19F-223C14E9C14A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4946048" y="2891110"/>
            <a:ext cx="637341" cy="384470"/>
            <a:chOff x="6097412" y="4998353"/>
            <a:chExt cx="637341" cy="384470"/>
          </a:xfrm>
        </p:grpSpPr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77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円/楕円 71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4960197" y="245568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EM</a:t>
            </a:r>
            <a:endParaRPr kumimoji="1" lang="ja-JP" altLang="en-US" b="1" dirty="0"/>
          </a:p>
        </p:txBody>
      </p:sp>
      <p:cxnSp>
        <p:nvCxnSpPr>
          <p:cNvPr id="82" name="曲線コネクタ 81"/>
          <p:cNvCxnSpPr/>
          <p:nvPr/>
        </p:nvCxnSpPr>
        <p:spPr>
          <a:xfrm rot="5400000">
            <a:off x="3221276" y="3513678"/>
            <a:ext cx="118174" cy="5056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線コネクタ 82"/>
          <p:cNvCxnSpPr/>
          <p:nvPr/>
        </p:nvCxnSpPr>
        <p:spPr>
          <a:xfrm>
            <a:off x="3616034" y="3419247"/>
            <a:ext cx="146889" cy="12807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二等辺三角形 83"/>
          <p:cNvSpPr/>
          <p:nvPr/>
        </p:nvSpPr>
        <p:spPr>
          <a:xfrm rot="4475291">
            <a:off x="3607508" y="2909921"/>
            <a:ext cx="103879" cy="129405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アーチ 84"/>
          <p:cNvSpPr/>
          <p:nvPr/>
        </p:nvSpPr>
        <p:spPr>
          <a:xfrm rot="8142927">
            <a:off x="2987937" y="2942659"/>
            <a:ext cx="168340" cy="215743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9" name="曲線コネクタ 88"/>
          <p:cNvCxnSpPr/>
          <p:nvPr/>
        </p:nvCxnSpPr>
        <p:spPr>
          <a:xfrm>
            <a:off x="2557072" y="4063626"/>
            <a:ext cx="146889" cy="12807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二等辺三角形 89"/>
          <p:cNvSpPr/>
          <p:nvPr/>
        </p:nvSpPr>
        <p:spPr>
          <a:xfrm rot="4475291">
            <a:off x="3346374" y="4065273"/>
            <a:ext cx="103879" cy="129405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アーチ 90"/>
          <p:cNvSpPr/>
          <p:nvPr/>
        </p:nvSpPr>
        <p:spPr>
          <a:xfrm rot="8142927">
            <a:off x="1829552" y="3962190"/>
            <a:ext cx="168340" cy="215743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946398" y="3973778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CCR7</a:t>
            </a:r>
            <a:endParaRPr kumimoji="1" lang="ja-JP" altLang="en-US" sz="1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401056" y="3976086"/>
            <a:ext cx="581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LFA-1</a:t>
            </a:r>
            <a:endParaRPr kumimoji="1" lang="ja-JP" altLang="en-US" sz="1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632049" y="397377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CD62L</a:t>
            </a:r>
            <a:endParaRPr kumimoji="1" lang="ja-JP" altLang="en-US" sz="1400" dirty="0"/>
          </a:p>
        </p:txBody>
      </p:sp>
      <p:grpSp>
        <p:nvGrpSpPr>
          <p:cNvPr id="95" name="グループ化 94"/>
          <p:cNvGrpSpPr/>
          <p:nvPr/>
        </p:nvGrpSpPr>
        <p:grpSpPr>
          <a:xfrm>
            <a:off x="5197888" y="3162252"/>
            <a:ext cx="637341" cy="384470"/>
            <a:chOff x="6097412" y="4998353"/>
            <a:chExt cx="637341" cy="384470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02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円/楕円 96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4792513" y="3444541"/>
            <a:ext cx="637341" cy="384470"/>
            <a:chOff x="6097412" y="4998353"/>
            <a:chExt cx="637341" cy="384470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11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円/楕円 105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テキスト ボックス 112"/>
          <p:cNvSpPr txBox="1"/>
          <p:nvPr/>
        </p:nvSpPr>
        <p:spPr>
          <a:xfrm>
            <a:off x="6644266" y="242174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EFF</a:t>
            </a:r>
            <a:endParaRPr kumimoji="1" lang="ja-JP" altLang="en-US" b="1" dirty="0"/>
          </a:p>
        </p:txBody>
      </p:sp>
      <p:sp>
        <p:nvSpPr>
          <p:cNvPr id="114" name="斜め縞 113"/>
          <p:cNvSpPr/>
          <p:nvPr/>
        </p:nvSpPr>
        <p:spPr>
          <a:xfrm rot="11553997">
            <a:off x="4722547" y="2954947"/>
            <a:ext cx="273094" cy="7333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5" name="斜め縞 114"/>
          <p:cNvSpPr/>
          <p:nvPr/>
        </p:nvSpPr>
        <p:spPr>
          <a:xfrm rot="11553997">
            <a:off x="4603625" y="3469200"/>
            <a:ext cx="273094" cy="7333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" name="斜め縞 115"/>
          <p:cNvSpPr/>
          <p:nvPr/>
        </p:nvSpPr>
        <p:spPr>
          <a:xfrm rot="11553997">
            <a:off x="4949958" y="3283069"/>
            <a:ext cx="273094" cy="7333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8" name="二等辺三角形 117"/>
          <p:cNvSpPr/>
          <p:nvPr/>
        </p:nvSpPr>
        <p:spPr>
          <a:xfrm rot="2835258" flipH="1">
            <a:off x="5419988" y="2808135"/>
            <a:ext cx="58337" cy="13613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/>
          <p:cNvSpPr/>
          <p:nvPr/>
        </p:nvSpPr>
        <p:spPr>
          <a:xfrm rot="2835258" flipH="1">
            <a:off x="5662288" y="3079480"/>
            <a:ext cx="58337" cy="13613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曲折矢印 120"/>
          <p:cNvSpPr/>
          <p:nvPr/>
        </p:nvSpPr>
        <p:spPr>
          <a:xfrm rot="10800000">
            <a:off x="5518942" y="4133946"/>
            <a:ext cx="813816" cy="12531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4143213" y="4986972"/>
            <a:ext cx="1220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Periphery</a:t>
            </a:r>
            <a:endParaRPr kumimoji="1" lang="ja-JP" altLang="en-US" sz="2000" b="1" dirty="0"/>
          </a:p>
        </p:txBody>
      </p:sp>
      <p:sp>
        <p:nvSpPr>
          <p:cNvPr id="123" name="二等辺三角形 122"/>
          <p:cNvSpPr/>
          <p:nvPr/>
        </p:nvSpPr>
        <p:spPr>
          <a:xfrm rot="2835258" flipH="1">
            <a:off x="5800513" y="3147101"/>
            <a:ext cx="58337" cy="13613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829149" y="432788"/>
            <a:ext cx="6104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副刺激分子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CD27, CD28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を介した抗原認識と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</a:rPr>
              <a:t>homing receptor CCR7, CD62L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の消失</a:t>
            </a:r>
          </a:p>
        </p:txBody>
      </p:sp>
    </p:spTree>
    <p:extLst>
      <p:ext uri="{BB962C8B-B14F-4D97-AF65-F5344CB8AC3E}">
        <p14:creationId xmlns:p14="http://schemas.microsoft.com/office/powerpoint/2010/main" val="271768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0CBB9F-5927-44E4-AAB0-A780E30C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9" y="814530"/>
            <a:ext cx="1659003" cy="16418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D1146D-606A-4B77-A6FB-62354640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45" y="808693"/>
            <a:ext cx="1659003" cy="16477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4A3643-3040-4DFE-8753-F3912D64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42" y="808693"/>
            <a:ext cx="1659003" cy="16233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78E6D5-BBE7-488D-9B69-0125DA8BA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322" y="802362"/>
            <a:ext cx="1622408" cy="16233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F2CCCAF-6BE3-493F-8C8F-895CD5FF2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49" y="3025716"/>
            <a:ext cx="1659003" cy="16477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9B26F56-5BD9-483B-AD77-2CDD20384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699" y="3025716"/>
            <a:ext cx="1622804" cy="164188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7BCE1BA-8D55-4B6F-9F50-29FDEEF2D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608" y="4695730"/>
            <a:ext cx="1677644" cy="16477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ECEA34E-0A48-40B2-B7CA-BE32B1341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5749" y="4704167"/>
            <a:ext cx="1640970" cy="164188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F871AE-1A3F-4F18-BDF8-E1D05E02DD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354" y="4704273"/>
            <a:ext cx="1640970" cy="163575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F1C92-2BC0-4C74-8DC8-092BA01261D6}"/>
              </a:ext>
            </a:extLst>
          </p:cNvPr>
          <p:cNvSpPr txBox="1"/>
          <p:nvPr/>
        </p:nvSpPr>
        <p:spPr>
          <a:xfrm>
            <a:off x="1735180" y="2384090"/>
            <a:ext cx="7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FSC-H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A0088B-C9B5-4A6A-A668-CE3C7C1DCCC0}"/>
              </a:ext>
            </a:extLst>
          </p:cNvPr>
          <p:cNvSpPr txBox="1"/>
          <p:nvPr/>
        </p:nvSpPr>
        <p:spPr>
          <a:xfrm rot="16200000">
            <a:off x="779800" y="1447888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FSC-A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87A9DE-E6D5-4006-B3F4-AE67037C90E7}"/>
              </a:ext>
            </a:extLst>
          </p:cNvPr>
          <p:cNvSpPr txBox="1"/>
          <p:nvPr/>
        </p:nvSpPr>
        <p:spPr>
          <a:xfrm>
            <a:off x="3710201" y="238409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CD3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710C5D-AEBF-49B1-BD32-B1195F0F63CB}"/>
              </a:ext>
            </a:extLst>
          </p:cNvPr>
          <p:cNvSpPr txBox="1"/>
          <p:nvPr/>
        </p:nvSpPr>
        <p:spPr>
          <a:xfrm rot="16200000">
            <a:off x="2308108" y="1435684"/>
            <a:ext cx="137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Dump/ARUA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35AEDD-0133-4B9E-8330-65F2679161AE}"/>
              </a:ext>
            </a:extLst>
          </p:cNvPr>
          <p:cNvSpPr txBox="1"/>
          <p:nvPr/>
        </p:nvSpPr>
        <p:spPr>
          <a:xfrm rot="16200000">
            <a:off x="4505580" y="1429354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FSC-A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09EC80-520E-4C13-805C-8D268282136A}"/>
              </a:ext>
            </a:extLst>
          </p:cNvPr>
          <p:cNvSpPr txBox="1"/>
          <p:nvPr/>
        </p:nvSpPr>
        <p:spPr>
          <a:xfrm>
            <a:off x="5369204" y="23470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SSC-A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80EB9E-74E4-4D5E-9000-43B3902FEB92}"/>
              </a:ext>
            </a:extLst>
          </p:cNvPr>
          <p:cNvSpPr txBox="1"/>
          <p:nvPr/>
        </p:nvSpPr>
        <p:spPr>
          <a:xfrm rot="16200000">
            <a:off x="6444462" y="138905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CD8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DBE2DB5-EC8F-4FE3-98CC-8DB5C72B9DD7}"/>
              </a:ext>
            </a:extLst>
          </p:cNvPr>
          <p:cNvSpPr txBox="1"/>
          <p:nvPr/>
        </p:nvSpPr>
        <p:spPr>
          <a:xfrm>
            <a:off x="7479716" y="234702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CD4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43C1CD6-8E7F-4C61-8AC1-41036DFE9174}"/>
              </a:ext>
            </a:extLst>
          </p:cNvPr>
          <p:cNvSpPr txBox="1"/>
          <p:nvPr/>
        </p:nvSpPr>
        <p:spPr>
          <a:xfrm>
            <a:off x="1661365" y="6280588"/>
            <a:ext cx="95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CD45RO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A17720-D11E-4294-910A-6C17224A76A4}"/>
              </a:ext>
            </a:extLst>
          </p:cNvPr>
          <p:cNvSpPr txBox="1"/>
          <p:nvPr/>
        </p:nvSpPr>
        <p:spPr>
          <a:xfrm rot="16200000">
            <a:off x="770812" y="449992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CCR7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1FEA61-A217-40BA-A2BE-723AA83CCF36}"/>
              </a:ext>
            </a:extLst>
          </p:cNvPr>
          <p:cNvSpPr txBox="1"/>
          <p:nvPr/>
        </p:nvSpPr>
        <p:spPr>
          <a:xfrm rot="16200000">
            <a:off x="2894950" y="445240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CD62L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894EB0-1328-4D6B-AEFC-155327BE205E}"/>
              </a:ext>
            </a:extLst>
          </p:cNvPr>
          <p:cNvSpPr txBox="1"/>
          <p:nvPr/>
        </p:nvSpPr>
        <p:spPr>
          <a:xfrm rot="16200000">
            <a:off x="5005090" y="448877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CD95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0B061F9-ACEC-490D-9300-4BBD71860A32}"/>
              </a:ext>
            </a:extLst>
          </p:cNvPr>
          <p:cNvSpPr txBox="1"/>
          <p:nvPr/>
        </p:nvSpPr>
        <p:spPr>
          <a:xfrm>
            <a:off x="3994405" y="62805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SSC-A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C8E058A-0510-45AA-92B4-DE5280CA347E}"/>
              </a:ext>
            </a:extLst>
          </p:cNvPr>
          <p:cNvSpPr txBox="1"/>
          <p:nvPr/>
        </p:nvSpPr>
        <p:spPr>
          <a:xfrm>
            <a:off x="5998930" y="62805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CCR7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71DE60E-518F-4C7E-A00E-00AD15B99711}"/>
              </a:ext>
            </a:extLst>
          </p:cNvPr>
          <p:cNvSpPr txBox="1"/>
          <p:nvPr/>
        </p:nvSpPr>
        <p:spPr>
          <a:xfrm>
            <a:off x="401999" y="361535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CD8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A239B76-5F69-4047-AC1A-BA949E1CF930}"/>
              </a:ext>
            </a:extLst>
          </p:cNvPr>
          <p:cNvSpPr txBox="1"/>
          <p:nvPr/>
        </p:nvSpPr>
        <p:spPr>
          <a:xfrm>
            <a:off x="443670" y="540078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CD4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117152B-1DBB-4DAF-AEBA-C2D1A0C5DBCA}"/>
              </a:ext>
            </a:extLst>
          </p:cNvPr>
          <p:cNvSpPr txBox="1"/>
          <p:nvPr/>
        </p:nvSpPr>
        <p:spPr>
          <a:xfrm>
            <a:off x="1930428" y="134529"/>
            <a:ext cx="570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メモリー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細胞の解析方法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(TSCM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 の測定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1F26976-E8AB-4AC5-83CB-E46DE27129B6}"/>
              </a:ext>
            </a:extLst>
          </p:cNvPr>
          <p:cNvSpPr/>
          <p:nvPr/>
        </p:nvSpPr>
        <p:spPr>
          <a:xfrm>
            <a:off x="3314980" y="6592156"/>
            <a:ext cx="2906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sz="1200" dirty="0"/>
              <a:t>nature protocols | VOL.8 NO.1 | 2013 | 33, </a:t>
            </a:r>
            <a:endParaRPr lang="ja-JP" altLang="en-US" sz="12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2ED89C4-63AE-4508-9D95-D1F72ABAB85C}"/>
              </a:ext>
            </a:extLst>
          </p:cNvPr>
          <p:cNvSpPr/>
          <p:nvPr/>
        </p:nvSpPr>
        <p:spPr>
          <a:xfrm>
            <a:off x="6168074" y="6599362"/>
            <a:ext cx="2254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Cell Reports 2016 17, 2811–2818</a:t>
            </a:r>
            <a:endParaRPr lang="ja-JP" altLang="en-US" sz="12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83C3F3B-B6EF-4120-A8D3-53E0E12E29B6}"/>
              </a:ext>
            </a:extLst>
          </p:cNvPr>
          <p:cNvGrpSpPr/>
          <p:nvPr/>
        </p:nvGrpSpPr>
        <p:grpSpPr>
          <a:xfrm>
            <a:off x="5452520" y="3025716"/>
            <a:ext cx="1622804" cy="1635828"/>
            <a:chOff x="5452520" y="3025716"/>
            <a:chExt cx="1622804" cy="1635828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9FBF0E3-ED00-4825-8D3D-884B9B55C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52520" y="3025716"/>
              <a:ext cx="1622804" cy="1635828"/>
            </a:xfrm>
            <a:prstGeom prst="rect">
              <a:avLst/>
            </a:prstGeom>
          </p:spPr>
        </p:pic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C367B3D-F94B-4DB8-85A6-C3D7E862931B}"/>
                </a:ext>
              </a:extLst>
            </p:cNvPr>
            <p:cNvSpPr/>
            <p:nvPr/>
          </p:nvSpPr>
          <p:spPr>
            <a:xfrm>
              <a:off x="6543688" y="3120081"/>
              <a:ext cx="487307" cy="308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59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608F9-65DE-4048-B906-B62DA2A662E0}"/>
              </a:ext>
            </a:extLst>
          </p:cNvPr>
          <p:cNvSpPr txBox="1"/>
          <p:nvPr/>
        </p:nvSpPr>
        <p:spPr>
          <a:xfrm>
            <a:off x="2688011" y="36843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メモリー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細胞の解析例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7120D4-00F8-46C8-A62D-6FF662E99E17}"/>
              </a:ext>
            </a:extLst>
          </p:cNvPr>
          <p:cNvSpPr txBox="1"/>
          <p:nvPr/>
        </p:nvSpPr>
        <p:spPr>
          <a:xfrm>
            <a:off x="299348" y="5054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使用抗体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D0F6669-29DF-4517-B6E6-2234E7641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57373"/>
              </p:ext>
            </p:extLst>
          </p:nvPr>
        </p:nvGraphicFramePr>
        <p:xfrm>
          <a:off x="853346" y="862152"/>
          <a:ext cx="7152845" cy="2890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748">
                  <a:extLst>
                    <a:ext uri="{9D8B030D-6E8A-4147-A177-3AD203B41FA5}">
                      <a16:colId xmlns:a16="http://schemas.microsoft.com/office/drawing/2014/main" val="1761909531"/>
                    </a:ext>
                  </a:extLst>
                </a:gridCol>
                <a:gridCol w="1355917">
                  <a:extLst>
                    <a:ext uri="{9D8B030D-6E8A-4147-A177-3AD203B41FA5}">
                      <a16:colId xmlns:a16="http://schemas.microsoft.com/office/drawing/2014/main" val="1712047825"/>
                    </a:ext>
                  </a:extLst>
                </a:gridCol>
                <a:gridCol w="1268316">
                  <a:extLst>
                    <a:ext uri="{9D8B030D-6E8A-4147-A177-3AD203B41FA5}">
                      <a16:colId xmlns:a16="http://schemas.microsoft.com/office/drawing/2014/main" val="3576202048"/>
                    </a:ext>
                  </a:extLst>
                </a:gridCol>
                <a:gridCol w="1268316">
                  <a:extLst>
                    <a:ext uri="{9D8B030D-6E8A-4147-A177-3AD203B41FA5}">
                      <a16:colId xmlns:a16="http://schemas.microsoft.com/office/drawing/2014/main" val="1032426410"/>
                    </a:ext>
                  </a:extLst>
                </a:gridCol>
                <a:gridCol w="1264507">
                  <a:extLst>
                    <a:ext uri="{9D8B030D-6E8A-4147-A177-3AD203B41FA5}">
                      <a16:colId xmlns:a16="http://schemas.microsoft.com/office/drawing/2014/main" val="798012290"/>
                    </a:ext>
                  </a:extLst>
                </a:gridCol>
                <a:gridCol w="975041">
                  <a:extLst>
                    <a:ext uri="{9D8B030D-6E8A-4147-A177-3AD203B41FA5}">
                      <a16:colId xmlns:a16="http://schemas.microsoft.com/office/drawing/2014/main" val="431317077"/>
                    </a:ext>
                  </a:extLst>
                </a:gridCol>
              </a:tblGrid>
              <a:tr h="4618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Specificity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Clone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Fluorochrome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Manufacture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Cat 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72454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CD3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UCHT1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PerCP-Cy5.5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560835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485701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CD4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SK3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BUV496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564651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751533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CD8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APC-H7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560179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439058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CCR7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G043H7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BV421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Biolegend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353208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302225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CD28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CD28.2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APC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559770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9998458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CD45RO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UCHL1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BV395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564291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502766"/>
                  </a:ext>
                </a:extLst>
              </a:tr>
              <a:tr h="281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CD95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DX2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FITC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556640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3782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CD62L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Dreg-56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555544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22128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D7E904-1E6A-49D4-B2D7-4BF7D4A3B7A2}"/>
              </a:ext>
            </a:extLst>
          </p:cNvPr>
          <p:cNvSpPr txBox="1"/>
          <p:nvPr/>
        </p:nvSpPr>
        <p:spPr>
          <a:xfrm>
            <a:off x="4429834" y="3832822"/>
            <a:ext cx="4023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注</a:t>
            </a:r>
            <a:r>
              <a:rPr kumimoji="1" lang="en-US" altLang="ja-JP" sz="1200" dirty="0"/>
              <a:t>) BD CCR7</a:t>
            </a:r>
            <a:r>
              <a:rPr kumimoji="1" lang="ja-JP" altLang="en-US" sz="1200" dirty="0"/>
              <a:t>抗体</a:t>
            </a:r>
            <a:r>
              <a:rPr kumimoji="1" lang="en-US" altLang="ja-JP" sz="1200" dirty="0"/>
              <a:t>(</a:t>
            </a:r>
            <a:r>
              <a:rPr kumimoji="1" lang="ja-JP" altLang="en-US" sz="1200" dirty="0"/>
              <a:t>クローン</a:t>
            </a:r>
            <a:r>
              <a:rPr kumimoji="1" lang="en-US" altLang="ja-JP" sz="1200" dirty="0"/>
              <a:t>3D12)</a:t>
            </a:r>
            <a:r>
              <a:rPr kumimoji="1" lang="ja-JP" altLang="en-US" sz="1200" dirty="0"/>
              <a:t> は反応が弱く使えない</a:t>
            </a:r>
            <a:r>
              <a:rPr kumimoji="1" lang="en-US" altLang="ja-JP" sz="1200" dirty="0"/>
              <a:t> 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B60C32-3093-4959-BC8A-ECE87D06EE73}"/>
              </a:ext>
            </a:extLst>
          </p:cNvPr>
          <p:cNvSpPr txBox="1"/>
          <p:nvPr/>
        </p:nvSpPr>
        <p:spPr>
          <a:xfrm>
            <a:off x="237525" y="415320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サンプル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1A4300-5490-449A-995D-06EEE37DB47E}"/>
              </a:ext>
            </a:extLst>
          </p:cNvPr>
          <p:cNvSpPr txBox="1"/>
          <p:nvPr/>
        </p:nvSpPr>
        <p:spPr>
          <a:xfrm>
            <a:off x="1038826" y="4445001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健常人由来 末梢血単核球 </a:t>
            </a:r>
            <a:r>
              <a:rPr kumimoji="1" lang="en-US" altLang="ja-JP" dirty="0"/>
              <a:t>(PBMC)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3BE1AA-C54E-4038-A942-269A93E7D970}"/>
              </a:ext>
            </a:extLst>
          </p:cNvPr>
          <p:cNvSpPr txBox="1"/>
          <p:nvPr/>
        </p:nvSpPr>
        <p:spPr>
          <a:xfrm>
            <a:off x="4712326" y="4500818"/>
            <a:ext cx="389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注</a:t>
            </a:r>
            <a:r>
              <a:rPr kumimoji="1" lang="en-US" altLang="ja-JP" sz="1200" dirty="0"/>
              <a:t>)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CD62L </a:t>
            </a:r>
            <a:r>
              <a:rPr kumimoji="1" lang="ja-JP" altLang="en-US" sz="1200" dirty="0"/>
              <a:t>は時間経過とともに細胞表面から脱落するの　</a:t>
            </a:r>
            <a:endParaRPr kumimoji="1" lang="en-US" altLang="ja-JP" sz="1200" dirty="0"/>
          </a:p>
          <a:p>
            <a:r>
              <a:rPr kumimoji="1" lang="ja-JP" altLang="en-US" sz="1200" dirty="0"/>
              <a:t>　  で採血直後に分離し、使用する。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FBE3E4-F4FF-423B-8CA2-E711F63E6F47}"/>
              </a:ext>
            </a:extLst>
          </p:cNvPr>
          <p:cNvSpPr txBox="1"/>
          <p:nvPr/>
        </p:nvSpPr>
        <p:spPr>
          <a:xfrm>
            <a:off x="260407" y="4913228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抗体とサンプルの反応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CB5D80-C203-48C6-9BCF-148A5A253186}"/>
              </a:ext>
            </a:extLst>
          </p:cNvPr>
          <p:cNvSpPr txBox="1"/>
          <p:nvPr/>
        </p:nvSpPr>
        <p:spPr>
          <a:xfrm>
            <a:off x="523875" y="5288012"/>
            <a:ext cx="838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PBMC </a:t>
            </a:r>
            <a:r>
              <a:rPr kumimoji="1" lang="ja-JP" altLang="en-US" sz="1600" dirty="0"/>
              <a:t>を</a:t>
            </a:r>
            <a:r>
              <a:rPr kumimoji="1" lang="en-US" altLang="ja-JP" sz="1600" dirty="0"/>
              <a:t>5X10e5/30uL in PBS (0.2% HAS, 2mM EDTA) </a:t>
            </a:r>
            <a:r>
              <a:rPr kumimoji="1" lang="ja-JP" altLang="en-US" sz="1600" dirty="0"/>
              <a:t>に調整し、各抗体</a:t>
            </a:r>
            <a:r>
              <a:rPr kumimoji="1" lang="en-US" altLang="ja-JP" sz="1600" dirty="0"/>
              <a:t>(CD3, CD8, CD28, CD62L)</a:t>
            </a:r>
            <a:r>
              <a:rPr kumimoji="1" lang="ja-JP" altLang="en-US" sz="1600" dirty="0"/>
              <a:t> を</a:t>
            </a:r>
            <a:r>
              <a:rPr kumimoji="1" lang="en-US" altLang="ja-JP" sz="1600" dirty="0"/>
              <a:t>2uL</a:t>
            </a:r>
            <a:r>
              <a:rPr kumimoji="1" lang="ja-JP" altLang="en-US" sz="1600" dirty="0"/>
              <a:t> づつ加え、</a:t>
            </a:r>
            <a:r>
              <a:rPr kumimoji="1" lang="en-US" altLang="ja-JP" sz="1600" dirty="0"/>
              <a:t>4</a:t>
            </a:r>
            <a:r>
              <a:rPr kumimoji="1" lang="ja-JP" altLang="en-US" sz="1600" dirty="0"/>
              <a:t>℃で</a:t>
            </a:r>
            <a:r>
              <a:rPr kumimoji="1" lang="en-US" altLang="ja-JP" sz="1600" dirty="0"/>
              <a:t>20</a:t>
            </a:r>
            <a:r>
              <a:rPr kumimoji="1" lang="ja-JP" altLang="en-US" sz="1600" dirty="0"/>
              <a:t>分反応後、</a:t>
            </a:r>
            <a:r>
              <a:rPr kumimoji="1" lang="en-US" altLang="ja-JP" sz="1600" dirty="0"/>
              <a:t> 500mL Brilliant stain buffer</a:t>
            </a:r>
            <a:r>
              <a:rPr kumimoji="1" lang="ja-JP" altLang="en-US" sz="1600" dirty="0"/>
              <a:t>で洗浄。遠心</a:t>
            </a:r>
            <a:r>
              <a:rPr kumimoji="1" lang="en-US" altLang="ja-JP" sz="1600" dirty="0"/>
              <a:t>(300Xg 2</a:t>
            </a:r>
            <a:r>
              <a:rPr kumimoji="1" lang="ja-JP" altLang="en-US" sz="1600" dirty="0"/>
              <a:t>分</a:t>
            </a:r>
            <a:r>
              <a:rPr kumimoji="1" lang="en-US" altLang="ja-JP" sz="1600" dirty="0"/>
              <a:t>) </a:t>
            </a:r>
            <a:r>
              <a:rPr kumimoji="1" lang="ja-JP" altLang="en-US" sz="1600" dirty="0"/>
              <a:t>後、上清を吸引。各抗体 </a:t>
            </a:r>
            <a:r>
              <a:rPr kumimoji="1" lang="en-US" altLang="ja-JP" sz="1600" dirty="0"/>
              <a:t>(CD4, CD45RO, CCR7)</a:t>
            </a:r>
            <a:r>
              <a:rPr kumimoji="1" lang="ja-JP" altLang="en-US" sz="1600" dirty="0"/>
              <a:t>を</a:t>
            </a:r>
            <a:r>
              <a:rPr kumimoji="1" lang="en-US" altLang="ja-JP" sz="1600" dirty="0"/>
              <a:t>2uL</a:t>
            </a:r>
            <a:r>
              <a:rPr kumimoji="1" lang="ja-JP" altLang="en-US" sz="1600" dirty="0"/>
              <a:t> づつ加え、</a:t>
            </a:r>
            <a:r>
              <a:rPr kumimoji="1" lang="en-US" altLang="ja-JP" sz="1600" dirty="0"/>
              <a:t>4</a:t>
            </a:r>
            <a:r>
              <a:rPr kumimoji="1" lang="ja-JP" altLang="en-US" sz="1600" dirty="0"/>
              <a:t>℃で</a:t>
            </a:r>
            <a:r>
              <a:rPr kumimoji="1" lang="en-US" altLang="ja-JP" sz="1600" dirty="0"/>
              <a:t>20</a:t>
            </a:r>
            <a:r>
              <a:rPr kumimoji="1" lang="ja-JP" altLang="en-US" sz="1600" dirty="0"/>
              <a:t>分反応後、</a:t>
            </a:r>
            <a:r>
              <a:rPr kumimoji="1" lang="en-US" altLang="ja-JP" sz="1600" dirty="0"/>
              <a:t> 500mL PBS (0.2% HAS, 2mM EDTA)</a:t>
            </a:r>
            <a:r>
              <a:rPr kumimoji="1" lang="ja-JP" altLang="en-US" sz="1600" dirty="0"/>
              <a:t>洗浄。遠心</a:t>
            </a:r>
            <a:r>
              <a:rPr kumimoji="1" lang="en-US" altLang="ja-JP" sz="1600" dirty="0"/>
              <a:t>(300Xg 2</a:t>
            </a:r>
            <a:r>
              <a:rPr kumimoji="1" lang="ja-JP" altLang="en-US" sz="1600" dirty="0"/>
              <a:t>分</a:t>
            </a:r>
            <a:r>
              <a:rPr kumimoji="1" lang="en-US" altLang="ja-JP" sz="1600" dirty="0"/>
              <a:t>) </a:t>
            </a:r>
            <a:r>
              <a:rPr kumimoji="1" lang="ja-JP" altLang="en-US" sz="1600" dirty="0"/>
              <a:t>後、上清を吸引。</a:t>
            </a:r>
            <a:r>
              <a:rPr kumimoji="1" lang="en-US" altLang="ja-JP" sz="1600" dirty="0"/>
              <a:t>500uL PBS (0.2% HAS, 2mM EDTA) </a:t>
            </a:r>
            <a:r>
              <a:rPr kumimoji="1" lang="ja-JP" altLang="en-US" sz="1600" dirty="0"/>
              <a:t>で懸濁後、</a:t>
            </a:r>
            <a:r>
              <a:rPr kumimoji="1" lang="en-US" altLang="ja-JP" sz="1600" dirty="0" err="1"/>
              <a:t>Fortssa</a:t>
            </a:r>
            <a:r>
              <a:rPr kumimoji="1" lang="en-US" altLang="ja-JP" sz="1600" dirty="0"/>
              <a:t> </a:t>
            </a:r>
            <a:r>
              <a:rPr kumimoji="1" lang="ja-JP" altLang="en-US" sz="1600" dirty="0"/>
              <a:t>で測定。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1906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3A614A1-6972-482C-A37A-983692548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99" y="1096565"/>
            <a:ext cx="1631930" cy="16064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2BA861-FC4E-490A-B133-6B0EA0C1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21" y="1085507"/>
            <a:ext cx="1679108" cy="16174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B5C6034-D120-411D-A2E4-287134EBD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972" y="1085508"/>
            <a:ext cx="1698439" cy="16361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6F465C-0439-4714-A231-DF70816D7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454" y="1085508"/>
            <a:ext cx="1679109" cy="161749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4D77CA6-0FAC-466C-B23E-67116D645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06" y="1094819"/>
            <a:ext cx="1679108" cy="161749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4D90E01-9582-4C4B-A678-86AF33A3B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04" y="3157148"/>
            <a:ext cx="1620383" cy="159506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375C40-2C1B-4E13-B5AD-6DEF91978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425" y="3166459"/>
            <a:ext cx="1592005" cy="156713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A7B9E6F-25A9-4C5F-B6E2-0ACEC30F9F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3708" y="3166457"/>
            <a:ext cx="1592008" cy="156713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F4E111-22D5-4F85-B503-628F6002CB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5147" y="3166457"/>
            <a:ext cx="1592006" cy="156713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ECF190E-A73E-4C9B-B00A-6A4C91CD3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402" y="4507528"/>
            <a:ext cx="1592005" cy="156713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82F1BA7-9444-4646-AFA2-21C0A6E5EB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0852" y="4495172"/>
            <a:ext cx="1592005" cy="156713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EAB01BC-3E7F-4F23-B1DC-56FC7BCD11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3805" y="4485938"/>
            <a:ext cx="1592004" cy="156712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FAF3A70-8608-4889-95A8-73A87E3775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3189" y="3166457"/>
            <a:ext cx="1592004" cy="156712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99E042D-74DC-4AAD-91FA-962A44F2E6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3189" y="4475508"/>
            <a:ext cx="1592004" cy="15671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759CCEE-CBCA-41E6-8B82-7CA4EE3D7C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44" y="4497086"/>
            <a:ext cx="1628590" cy="160314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E7E87F6-C13E-4FF6-AB92-5C3F955A3CFC}"/>
              </a:ext>
            </a:extLst>
          </p:cNvPr>
          <p:cNvSpPr txBox="1"/>
          <p:nvPr/>
        </p:nvSpPr>
        <p:spPr>
          <a:xfrm rot="16200000">
            <a:off x="647421" y="1720225"/>
            <a:ext cx="41581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FSC-A</a:t>
            </a:r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E1079BA-CBCD-4477-806B-BDDBD2B2468A}"/>
              </a:ext>
            </a:extLst>
          </p:cNvPr>
          <p:cNvSpPr txBox="1"/>
          <p:nvPr/>
        </p:nvSpPr>
        <p:spPr>
          <a:xfrm>
            <a:off x="1683056" y="2595274"/>
            <a:ext cx="4183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SSC-A</a:t>
            </a:r>
            <a:endParaRPr kumimoji="1"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1D25F7B-85F1-4654-8396-21D71550499F}"/>
              </a:ext>
            </a:extLst>
          </p:cNvPr>
          <p:cNvSpPr txBox="1"/>
          <p:nvPr/>
        </p:nvSpPr>
        <p:spPr>
          <a:xfrm>
            <a:off x="3097904" y="2551392"/>
            <a:ext cx="4238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FSC-H</a:t>
            </a:r>
            <a:endParaRPr kumimoji="1" lang="ja-JP" altLang="en-US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80E9419-FBC6-44F9-9458-A0F0682F1E98}"/>
              </a:ext>
            </a:extLst>
          </p:cNvPr>
          <p:cNvSpPr txBox="1"/>
          <p:nvPr/>
        </p:nvSpPr>
        <p:spPr>
          <a:xfrm>
            <a:off x="4255323" y="2572970"/>
            <a:ext cx="7632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/>
              <a:t>     CD3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3A64166-6FA5-471C-878F-C504531416A5}"/>
              </a:ext>
            </a:extLst>
          </p:cNvPr>
          <p:cNvSpPr txBox="1"/>
          <p:nvPr/>
        </p:nvSpPr>
        <p:spPr>
          <a:xfrm>
            <a:off x="5848172" y="2572970"/>
            <a:ext cx="4183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SSC-A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FF8676-019C-4868-9526-2103B9373DB5}"/>
              </a:ext>
            </a:extLst>
          </p:cNvPr>
          <p:cNvSpPr txBox="1"/>
          <p:nvPr/>
        </p:nvSpPr>
        <p:spPr>
          <a:xfrm rot="16200000">
            <a:off x="6818625" y="1637449"/>
            <a:ext cx="29815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CD8</a:t>
            </a:r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2F09038-12DB-466C-8CBE-15BEA1C82E57}"/>
              </a:ext>
            </a:extLst>
          </p:cNvPr>
          <p:cNvSpPr txBox="1"/>
          <p:nvPr/>
        </p:nvSpPr>
        <p:spPr>
          <a:xfrm>
            <a:off x="7420047" y="2551392"/>
            <a:ext cx="66939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/>
              <a:t>    CD4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4E7665C-3595-4BBF-B8AC-2851CECD6AF0}"/>
              </a:ext>
            </a:extLst>
          </p:cNvPr>
          <p:cNvSpPr txBox="1"/>
          <p:nvPr/>
        </p:nvSpPr>
        <p:spPr>
          <a:xfrm>
            <a:off x="446038" y="3734577"/>
            <a:ext cx="47609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b="1" dirty="0"/>
              <a:t>CD8+T</a:t>
            </a:r>
            <a:endParaRPr kumimoji="1" lang="ja-JP" altLang="en-US" sz="14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C25E481-729A-4330-B283-F3A2C0504237}"/>
              </a:ext>
            </a:extLst>
          </p:cNvPr>
          <p:cNvSpPr txBox="1"/>
          <p:nvPr/>
        </p:nvSpPr>
        <p:spPr>
          <a:xfrm>
            <a:off x="496289" y="5105200"/>
            <a:ext cx="47609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b="1" dirty="0"/>
              <a:t>CD4+T</a:t>
            </a:r>
            <a:endParaRPr kumimoji="1" lang="ja-JP" altLang="en-US" sz="1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7819B0-8027-4465-B65F-55AC01BFA5C6}"/>
              </a:ext>
            </a:extLst>
          </p:cNvPr>
          <p:cNvSpPr txBox="1"/>
          <p:nvPr/>
        </p:nvSpPr>
        <p:spPr>
          <a:xfrm rot="16200000">
            <a:off x="858870" y="4431111"/>
            <a:ext cx="38151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CCR7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1B9858D-8064-4980-A762-8BCBBEBFB133}"/>
              </a:ext>
            </a:extLst>
          </p:cNvPr>
          <p:cNvSpPr txBox="1"/>
          <p:nvPr/>
        </p:nvSpPr>
        <p:spPr>
          <a:xfrm rot="16200000">
            <a:off x="2434741" y="4398007"/>
            <a:ext cx="46487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CD62L</a:t>
            </a:r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B04FF36-3F3E-43A4-A0E1-699BB4D7FF91}"/>
              </a:ext>
            </a:extLst>
          </p:cNvPr>
          <p:cNvSpPr txBox="1"/>
          <p:nvPr/>
        </p:nvSpPr>
        <p:spPr>
          <a:xfrm>
            <a:off x="4825048" y="5934915"/>
            <a:ext cx="38151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CCR7</a:t>
            </a:r>
            <a:endParaRPr kumimoji="1"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E19602-90DC-479B-B150-F7EAAE0DEF03}"/>
              </a:ext>
            </a:extLst>
          </p:cNvPr>
          <p:cNvSpPr txBox="1"/>
          <p:nvPr/>
        </p:nvSpPr>
        <p:spPr>
          <a:xfrm>
            <a:off x="6350830" y="5934915"/>
            <a:ext cx="38953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180B65D-3794-4A59-B739-6F8C03357276}"/>
              </a:ext>
            </a:extLst>
          </p:cNvPr>
          <p:cNvSpPr txBox="1"/>
          <p:nvPr/>
        </p:nvSpPr>
        <p:spPr>
          <a:xfrm rot="16200000">
            <a:off x="4001411" y="4398008"/>
            <a:ext cx="38953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CD95</a:t>
            </a:r>
            <a:endParaRPr kumimoji="1" lang="ja-JP" altLang="en-US" sz="1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D3B8253-C4DB-407A-80F7-A06E9433E675}"/>
              </a:ext>
            </a:extLst>
          </p:cNvPr>
          <p:cNvSpPr txBox="1"/>
          <p:nvPr/>
        </p:nvSpPr>
        <p:spPr>
          <a:xfrm rot="16200000">
            <a:off x="5524276" y="4412654"/>
            <a:ext cx="38953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CD95</a:t>
            </a:r>
            <a:endParaRPr kumimoji="1" lang="ja-JP" altLang="en-US" sz="1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5795023-996B-46D0-B1A6-5466D6CFA31A}"/>
              </a:ext>
            </a:extLst>
          </p:cNvPr>
          <p:cNvSpPr txBox="1"/>
          <p:nvPr/>
        </p:nvSpPr>
        <p:spPr>
          <a:xfrm rot="16200000">
            <a:off x="6998121" y="4412857"/>
            <a:ext cx="46487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CD62L</a:t>
            </a:r>
            <a:endParaRPr kumimoji="1"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A90465E-5853-45EF-8BC1-23CEB7CEAE40}"/>
              </a:ext>
            </a:extLst>
          </p:cNvPr>
          <p:cNvSpPr txBox="1"/>
          <p:nvPr/>
        </p:nvSpPr>
        <p:spPr>
          <a:xfrm>
            <a:off x="1560087" y="5975117"/>
            <a:ext cx="60420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CD45RO</a:t>
            </a:r>
            <a:endParaRPr kumimoji="1" lang="ja-JP" altLang="en-US" sz="1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802399B-CAED-4BE7-80A8-7D82598089F2}"/>
              </a:ext>
            </a:extLst>
          </p:cNvPr>
          <p:cNvSpPr txBox="1"/>
          <p:nvPr/>
        </p:nvSpPr>
        <p:spPr>
          <a:xfrm>
            <a:off x="3224655" y="5986396"/>
            <a:ext cx="4183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SSC-A</a:t>
            </a:r>
            <a:endParaRPr kumimoji="1" lang="ja-JP" altLang="en-US" sz="1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A9C961B-F5BB-4577-AEAD-0094F8203CFB}"/>
              </a:ext>
            </a:extLst>
          </p:cNvPr>
          <p:cNvSpPr txBox="1"/>
          <p:nvPr/>
        </p:nvSpPr>
        <p:spPr>
          <a:xfrm>
            <a:off x="7749903" y="5900086"/>
            <a:ext cx="60420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CD45RO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CB044D8-80F5-4170-AFE1-5691C8389C3C}"/>
              </a:ext>
            </a:extLst>
          </p:cNvPr>
          <p:cNvSpPr txBox="1"/>
          <p:nvPr/>
        </p:nvSpPr>
        <p:spPr>
          <a:xfrm>
            <a:off x="1534575" y="312698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95372E6-B3B0-4EEB-8767-D8B6D8C31EC5}"/>
              </a:ext>
            </a:extLst>
          </p:cNvPr>
          <p:cNvSpPr txBox="1"/>
          <p:nvPr/>
        </p:nvSpPr>
        <p:spPr>
          <a:xfrm>
            <a:off x="1771007" y="328089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B7E0FBA-DA9A-4D35-9451-C5E265E9B4D4}"/>
              </a:ext>
            </a:extLst>
          </p:cNvPr>
          <p:cNvSpPr txBox="1"/>
          <p:nvPr/>
        </p:nvSpPr>
        <p:spPr>
          <a:xfrm>
            <a:off x="2020838" y="422453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26E6ECD-8743-4DF2-91F7-961895EC3792}"/>
              </a:ext>
            </a:extLst>
          </p:cNvPr>
          <p:cNvSpPr txBox="1"/>
          <p:nvPr/>
        </p:nvSpPr>
        <p:spPr>
          <a:xfrm>
            <a:off x="1438583" y="4213345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EFF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AFE05B8-6628-4738-9FE4-A4ACC67A11F2}"/>
              </a:ext>
            </a:extLst>
          </p:cNvPr>
          <p:cNvSpPr txBox="1"/>
          <p:nvPr/>
        </p:nvSpPr>
        <p:spPr>
          <a:xfrm>
            <a:off x="1440831" y="449440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0FB892D-C869-4F3E-B3E5-1902A84D6533}"/>
              </a:ext>
            </a:extLst>
          </p:cNvPr>
          <p:cNvSpPr txBox="1"/>
          <p:nvPr/>
        </p:nvSpPr>
        <p:spPr>
          <a:xfrm>
            <a:off x="1991812" y="4612489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2F37EFC-2830-4CD8-BCA3-D6EE48FA55B7}"/>
              </a:ext>
            </a:extLst>
          </p:cNvPr>
          <p:cNvSpPr txBox="1"/>
          <p:nvPr/>
        </p:nvSpPr>
        <p:spPr>
          <a:xfrm>
            <a:off x="1927577" y="555604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A9CF0D-091E-4E50-98FB-AFD0FB00BFC9}"/>
              </a:ext>
            </a:extLst>
          </p:cNvPr>
          <p:cNvSpPr txBox="1"/>
          <p:nvPr/>
        </p:nvSpPr>
        <p:spPr>
          <a:xfrm>
            <a:off x="1344839" y="558076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EFF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C448D66-E2B6-4269-BBC7-B604B2B6A6C7}"/>
              </a:ext>
            </a:extLst>
          </p:cNvPr>
          <p:cNvSpPr txBox="1"/>
          <p:nvPr/>
        </p:nvSpPr>
        <p:spPr>
          <a:xfrm>
            <a:off x="3204953" y="293143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0BB0009-7F64-4432-AB35-52B89B4A2106}"/>
              </a:ext>
            </a:extLst>
          </p:cNvPr>
          <p:cNvSpPr txBox="1"/>
          <p:nvPr/>
        </p:nvSpPr>
        <p:spPr>
          <a:xfrm>
            <a:off x="4537747" y="292451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 (CD62L+)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C824735-8CF3-489D-9A2D-9F688C1FDE4C}"/>
              </a:ext>
            </a:extLst>
          </p:cNvPr>
          <p:cNvSpPr txBox="1"/>
          <p:nvPr/>
        </p:nvSpPr>
        <p:spPr>
          <a:xfrm>
            <a:off x="5953069" y="292270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 (CD62L+)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943C189-F318-4F0E-9152-F3E0B64E164C}"/>
              </a:ext>
            </a:extLst>
          </p:cNvPr>
          <p:cNvSpPr txBox="1"/>
          <p:nvPr/>
        </p:nvSpPr>
        <p:spPr>
          <a:xfrm>
            <a:off x="4524394" y="335112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SCM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6D3EF2E-1E5B-42ED-AF2C-3AA08B4BD681}"/>
              </a:ext>
            </a:extLst>
          </p:cNvPr>
          <p:cNvSpPr txBox="1"/>
          <p:nvPr/>
        </p:nvSpPr>
        <p:spPr>
          <a:xfrm>
            <a:off x="4651319" y="418391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1B7EECA-ADF8-412A-A958-3BC5339B17E4}"/>
              </a:ext>
            </a:extLst>
          </p:cNvPr>
          <p:cNvSpPr txBox="1"/>
          <p:nvPr/>
        </p:nvSpPr>
        <p:spPr>
          <a:xfrm>
            <a:off x="6564997" y="325710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SCM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48C1253-4043-46FC-AB85-EE8BD5616519}"/>
              </a:ext>
            </a:extLst>
          </p:cNvPr>
          <p:cNvSpPr txBox="1"/>
          <p:nvPr/>
        </p:nvSpPr>
        <p:spPr>
          <a:xfrm>
            <a:off x="6668464" y="410796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20F5158-4756-4A7E-831A-88BC01FD78C2}"/>
              </a:ext>
            </a:extLst>
          </p:cNvPr>
          <p:cNvSpPr txBox="1"/>
          <p:nvPr/>
        </p:nvSpPr>
        <p:spPr>
          <a:xfrm>
            <a:off x="4399288" y="462950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SCM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0B2752B-AECB-4C9B-9F03-66F251D42D7D}"/>
              </a:ext>
            </a:extLst>
          </p:cNvPr>
          <p:cNvSpPr txBox="1"/>
          <p:nvPr/>
        </p:nvSpPr>
        <p:spPr>
          <a:xfrm>
            <a:off x="4604442" y="550132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95E0BDA-D83B-4DF4-B5D6-07D4FDE78718}"/>
              </a:ext>
            </a:extLst>
          </p:cNvPr>
          <p:cNvSpPr txBox="1"/>
          <p:nvPr/>
        </p:nvSpPr>
        <p:spPr>
          <a:xfrm>
            <a:off x="6021473" y="452034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SCM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C283C45-FCE0-40AD-83C0-4D78BD51A640}"/>
              </a:ext>
            </a:extLst>
          </p:cNvPr>
          <p:cNvSpPr txBox="1"/>
          <p:nvPr/>
        </p:nvSpPr>
        <p:spPr>
          <a:xfrm>
            <a:off x="5927827" y="553790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F3FF33A-541A-46BD-B7A3-6B2C12DDC106}"/>
              </a:ext>
            </a:extLst>
          </p:cNvPr>
          <p:cNvSpPr txBox="1"/>
          <p:nvPr/>
        </p:nvSpPr>
        <p:spPr>
          <a:xfrm>
            <a:off x="7705322" y="354035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26D40F7-000A-46C9-BFDF-69A936968118}"/>
              </a:ext>
            </a:extLst>
          </p:cNvPr>
          <p:cNvSpPr txBox="1"/>
          <p:nvPr/>
        </p:nvSpPr>
        <p:spPr>
          <a:xfrm>
            <a:off x="7986233" y="354556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CCAAE94-47D5-4480-8263-9EF8E161CD7F}"/>
              </a:ext>
            </a:extLst>
          </p:cNvPr>
          <p:cNvSpPr txBox="1"/>
          <p:nvPr/>
        </p:nvSpPr>
        <p:spPr>
          <a:xfrm>
            <a:off x="8179901" y="395002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ACC04E2-21A3-47A3-9485-0B146E58D395}"/>
              </a:ext>
            </a:extLst>
          </p:cNvPr>
          <p:cNvSpPr txBox="1"/>
          <p:nvPr/>
        </p:nvSpPr>
        <p:spPr>
          <a:xfrm>
            <a:off x="7393145" y="400793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EFF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D654537-95AC-4C7D-92D9-20BFFCEDD7D4}"/>
              </a:ext>
            </a:extLst>
          </p:cNvPr>
          <p:cNvSpPr txBox="1"/>
          <p:nvPr/>
        </p:nvSpPr>
        <p:spPr>
          <a:xfrm>
            <a:off x="7735473" y="48225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N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19FD5D1-CE96-4F04-ACC6-6BC0B06687FF}"/>
              </a:ext>
            </a:extLst>
          </p:cNvPr>
          <p:cNvSpPr txBox="1"/>
          <p:nvPr/>
        </p:nvSpPr>
        <p:spPr>
          <a:xfrm>
            <a:off x="8233353" y="446605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CM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9737B5C-BB5B-4EDB-B966-C2E3835B6C68}"/>
              </a:ext>
            </a:extLst>
          </p:cNvPr>
          <p:cNvSpPr txBox="1"/>
          <p:nvPr/>
        </p:nvSpPr>
        <p:spPr>
          <a:xfrm>
            <a:off x="7918026" y="509196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EM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6C2E790-EF65-4327-8178-A5E93B7788D4}"/>
              </a:ext>
            </a:extLst>
          </p:cNvPr>
          <p:cNvSpPr txBox="1"/>
          <p:nvPr/>
        </p:nvSpPr>
        <p:spPr>
          <a:xfrm>
            <a:off x="7423296" y="529007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66"/>
                </a:solidFill>
              </a:rPr>
              <a:t>T</a:t>
            </a:r>
            <a:r>
              <a:rPr kumimoji="1" lang="en-US" altLang="ja-JP" sz="1200" dirty="0">
                <a:solidFill>
                  <a:srgbClr val="FF0066"/>
                </a:solidFill>
              </a:rPr>
              <a:t>EFF</a:t>
            </a:r>
            <a:endParaRPr kumimoji="1" lang="ja-JP" altLang="en-US" baseline="-25000" dirty="0">
              <a:solidFill>
                <a:srgbClr val="FF0066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1018DC6-C764-4957-A234-0388AA82C3A2}"/>
              </a:ext>
            </a:extLst>
          </p:cNvPr>
          <p:cNvSpPr txBox="1"/>
          <p:nvPr/>
        </p:nvSpPr>
        <p:spPr>
          <a:xfrm>
            <a:off x="2867184" y="27879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メモリー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細胞の解析例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(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続き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)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32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00CFBA6-9457-4B50-96FC-5E7BE1E8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44" y="1152723"/>
            <a:ext cx="1376831" cy="1386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B7EDFE4-EB5E-440E-94D0-93B82B73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67" y="2937940"/>
            <a:ext cx="1376831" cy="1377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6C37C11-F6D7-45BD-A010-32869EC7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3" y="2939881"/>
            <a:ext cx="1381054" cy="1373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EA69010-ECD0-4D83-A4C4-B75FA90E4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43" y="4756336"/>
            <a:ext cx="1376831" cy="13692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10CA88F-8625-436C-9D47-01898E43B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087" y="4756336"/>
            <a:ext cx="1376831" cy="13776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56BEC55-AF5B-4A61-A80B-94CA4A82B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43" y="1148523"/>
            <a:ext cx="1376831" cy="1377600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65452EC-67BE-4A22-AB28-D4B9EF350633}"/>
              </a:ext>
            </a:extLst>
          </p:cNvPr>
          <p:cNvCxnSpPr>
            <a:cxnSpLocks/>
          </p:cNvCxnSpPr>
          <p:nvPr/>
        </p:nvCxnSpPr>
        <p:spPr>
          <a:xfrm flipH="1">
            <a:off x="1672974" y="1666552"/>
            <a:ext cx="4481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FAC12A7-7F7A-401B-BAE8-686DDF0672B5}"/>
              </a:ext>
            </a:extLst>
          </p:cNvPr>
          <p:cNvCxnSpPr>
            <a:cxnSpLocks/>
          </p:cNvCxnSpPr>
          <p:nvPr/>
        </p:nvCxnSpPr>
        <p:spPr>
          <a:xfrm>
            <a:off x="2213605" y="2016319"/>
            <a:ext cx="0" cy="921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DBA7229-798C-46C1-AA4B-3ABCF576CC71}"/>
              </a:ext>
            </a:extLst>
          </p:cNvPr>
          <p:cNvCxnSpPr>
            <a:cxnSpLocks/>
          </p:cNvCxnSpPr>
          <p:nvPr/>
        </p:nvCxnSpPr>
        <p:spPr>
          <a:xfrm flipH="1">
            <a:off x="1666196" y="3988633"/>
            <a:ext cx="648595" cy="68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B442CEF-FC3D-4D83-B137-D33F4B9B5409}"/>
              </a:ext>
            </a:extLst>
          </p:cNvPr>
          <p:cNvCxnSpPr>
            <a:cxnSpLocks/>
          </p:cNvCxnSpPr>
          <p:nvPr/>
        </p:nvCxnSpPr>
        <p:spPr>
          <a:xfrm flipH="1">
            <a:off x="1638506" y="4195113"/>
            <a:ext cx="1119953" cy="5550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CF6CC68-1C22-4689-BAC7-7B9ED0D13762}"/>
              </a:ext>
            </a:extLst>
          </p:cNvPr>
          <p:cNvCxnSpPr>
            <a:cxnSpLocks/>
          </p:cNvCxnSpPr>
          <p:nvPr/>
        </p:nvCxnSpPr>
        <p:spPr>
          <a:xfrm>
            <a:off x="3396053" y="3342497"/>
            <a:ext cx="0" cy="1407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C155780-3961-4637-9C46-FBC9149061B4}"/>
              </a:ext>
            </a:extLst>
          </p:cNvPr>
          <p:cNvCxnSpPr/>
          <p:nvPr/>
        </p:nvCxnSpPr>
        <p:spPr>
          <a:xfrm flipH="1">
            <a:off x="3336324" y="3342497"/>
            <a:ext cx="659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>
            <a:extLst>
              <a:ext uri="{FF2B5EF4-FFF2-40B4-BE49-F238E27FC236}">
                <a16:creationId xmlns:a16="http://schemas.microsoft.com/office/drawing/2014/main" id="{5DE10E38-F364-49B5-AF6A-9440C3793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056" y="1132534"/>
            <a:ext cx="1401147" cy="13860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48EA4D7E-C8EC-4093-83C5-35418CD49C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417" y="2970734"/>
            <a:ext cx="1369305" cy="13860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6A7C829-20C4-4E78-B5B1-71CC71FD6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9577" y="2976403"/>
            <a:ext cx="1393327" cy="13860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0B5FDF0-C0BA-407E-B1D5-41EA7AA756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8833" y="2970734"/>
            <a:ext cx="1412664" cy="1381329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CDBB15F-301B-4261-B122-8B17142A6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1704" y="4695558"/>
            <a:ext cx="1408851" cy="137760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0FA4A2E3-743E-43D2-8A1C-38D3D90B76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1473" y="4691829"/>
            <a:ext cx="1404498" cy="138132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EA59002B-1939-49E5-8B84-BE8BBBD320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9576" y="1144758"/>
            <a:ext cx="1376829" cy="1385607"/>
          </a:xfrm>
          <a:prstGeom prst="rect">
            <a:avLst/>
          </a:prstGeom>
        </p:spPr>
      </p:pic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836416C-0F5C-48D4-882B-44C4E18CA2A4}"/>
              </a:ext>
            </a:extLst>
          </p:cNvPr>
          <p:cNvCxnSpPr>
            <a:cxnSpLocks/>
          </p:cNvCxnSpPr>
          <p:nvPr/>
        </p:nvCxnSpPr>
        <p:spPr>
          <a:xfrm flipH="1">
            <a:off x="5659925" y="2096036"/>
            <a:ext cx="9694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88D257A-D0B2-4A9D-877C-476417A33861}"/>
              </a:ext>
            </a:extLst>
          </p:cNvPr>
          <p:cNvCxnSpPr>
            <a:cxnSpLocks/>
          </p:cNvCxnSpPr>
          <p:nvPr/>
        </p:nvCxnSpPr>
        <p:spPr>
          <a:xfrm>
            <a:off x="6917247" y="2458053"/>
            <a:ext cx="0" cy="512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868E7706-C146-498D-8478-0764C7CE26B1}"/>
              </a:ext>
            </a:extLst>
          </p:cNvPr>
          <p:cNvCxnSpPr>
            <a:cxnSpLocks/>
          </p:cNvCxnSpPr>
          <p:nvPr/>
        </p:nvCxnSpPr>
        <p:spPr>
          <a:xfrm>
            <a:off x="7298247" y="3438457"/>
            <a:ext cx="9437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ADBD600-254C-406A-9B04-828BA0E64F07}"/>
              </a:ext>
            </a:extLst>
          </p:cNvPr>
          <p:cNvCxnSpPr>
            <a:cxnSpLocks/>
          </p:cNvCxnSpPr>
          <p:nvPr/>
        </p:nvCxnSpPr>
        <p:spPr>
          <a:xfrm>
            <a:off x="6793394" y="4247464"/>
            <a:ext cx="342700" cy="447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FDE07390-F976-4D2F-A8D3-3E60875DAEEA}"/>
              </a:ext>
            </a:extLst>
          </p:cNvPr>
          <p:cNvCxnSpPr>
            <a:cxnSpLocks/>
          </p:cNvCxnSpPr>
          <p:nvPr/>
        </p:nvCxnSpPr>
        <p:spPr>
          <a:xfrm flipH="1">
            <a:off x="5659925" y="3981644"/>
            <a:ext cx="484737" cy="703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5C7AE528-457D-4D54-9C55-7769E4AFB3CE}"/>
              </a:ext>
            </a:extLst>
          </p:cNvPr>
          <p:cNvCxnSpPr>
            <a:cxnSpLocks/>
          </p:cNvCxnSpPr>
          <p:nvPr/>
        </p:nvCxnSpPr>
        <p:spPr>
          <a:xfrm flipH="1">
            <a:off x="5659924" y="3342497"/>
            <a:ext cx="4847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BBC40A-25CE-4DCA-B240-590171EAD87C}"/>
              </a:ext>
            </a:extLst>
          </p:cNvPr>
          <p:cNvSpPr txBox="1"/>
          <p:nvPr/>
        </p:nvSpPr>
        <p:spPr>
          <a:xfrm>
            <a:off x="2225284" y="894726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CD3+fraction</a:t>
            </a:r>
            <a:endParaRPr kumimoji="1"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5FDADF9-14E3-4782-9DDA-4A900ECAC818}"/>
              </a:ext>
            </a:extLst>
          </p:cNvPr>
          <p:cNvSpPr txBox="1"/>
          <p:nvPr/>
        </p:nvSpPr>
        <p:spPr>
          <a:xfrm>
            <a:off x="2329911" y="2732763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CD8+fraction</a:t>
            </a:r>
            <a:endParaRPr kumimoji="1" lang="ja-JP" altLang="en-US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32F991A-AB0A-43C5-A473-B78AB862308B}"/>
              </a:ext>
            </a:extLst>
          </p:cNvPr>
          <p:cNvSpPr txBox="1"/>
          <p:nvPr/>
        </p:nvSpPr>
        <p:spPr>
          <a:xfrm>
            <a:off x="499054" y="911775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CD8+fraction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F1B1B09-B820-449D-87BF-419E8E0B8FB0}"/>
              </a:ext>
            </a:extLst>
          </p:cNvPr>
          <p:cNvSpPr txBox="1"/>
          <p:nvPr/>
        </p:nvSpPr>
        <p:spPr>
          <a:xfrm>
            <a:off x="6163253" y="887057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CD3+fraction</a:t>
            </a:r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19B0D78-DC7D-4939-9815-4981D676EB18}"/>
              </a:ext>
            </a:extLst>
          </p:cNvPr>
          <p:cNvSpPr txBox="1"/>
          <p:nvPr/>
        </p:nvSpPr>
        <p:spPr>
          <a:xfrm>
            <a:off x="5806867" y="2749079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CD4+fraction</a:t>
            </a:r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75CBCFB-8496-485A-A270-F118F7972A91}"/>
              </a:ext>
            </a:extLst>
          </p:cNvPr>
          <p:cNvSpPr txBox="1"/>
          <p:nvPr/>
        </p:nvSpPr>
        <p:spPr>
          <a:xfrm>
            <a:off x="4437023" y="904106"/>
            <a:ext cx="113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CD4+fraction</a:t>
            </a:r>
            <a:endParaRPr kumimoji="1"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19773A-3EAB-4C9E-9C98-B725D5085577}"/>
              </a:ext>
            </a:extLst>
          </p:cNvPr>
          <p:cNvSpPr txBox="1"/>
          <p:nvPr/>
        </p:nvSpPr>
        <p:spPr>
          <a:xfrm>
            <a:off x="2531405" y="245805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E7B0FCB-D3AC-4529-9140-8976B23BC0E3}"/>
              </a:ext>
            </a:extLst>
          </p:cNvPr>
          <p:cNvSpPr txBox="1"/>
          <p:nvPr/>
        </p:nvSpPr>
        <p:spPr>
          <a:xfrm rot="16200000">
            <a:off x="1761052" y="172303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CD8</a:t>
            </a:r>
            <a:endParaRPr kumimoji="1" lang="ja-JP" altLang="en-US" sz="1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8139572-0BEE-4FD4-B79F-2B420DC3BABD}"/>
              </a:ext>
            </a:extLst>
          </p:cNvPr>
          <p:cNvSpPr txBox="1"/>
          <p:nvPr/>
        </p:nvSpPr>
        <p:spPr>
          <a:xfrm>
            <a:off x="6422235" y="24157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</a:t>
            </a:r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E9EBBD2-6E32-4A09-AE9C-1187DC4291F9}"/>
              </a:ext>
            </a:extLst>
          </p:cNvPr>
          <p:cNvSpPr txBox="1"/>
          <p:nvPr/>
        </p:nvSpPr>
        <p:spPr>
          <a:xfrm rot="16200000">
            <a:off x="5687958" y="166520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CD8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27087DB-865A-48B9-A932-0124C96DFB82}"/>
              </a:ext>
            </a:extLst>
          </p:cNvPr>
          <p:cNvSpPr txBox="1"/>
          <p:nvPr/>
        </p:nvSpPr>
        <p:spPr>
          <a:xfrm>
            <a:off x="670133" y="2467557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CD45RA</a:t>
            </a:r>
            <a:endParaRPr kumimoji="1"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30AA5E-0208-4484-B470-E69155A293C4}"/>
              </a:ext>
            </a:extLst>
          </p:cNvPr>
          <p:cNvSpPr txBox="1"/>
          <p:nvPr/>
        </p:nvSpPr>
        <p:spPr>
          <a:xfrm rot="16200000">
            <a:off x="-161051" y="1706829"/>
            <a:ext cx="78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CD45RO</a:t>
            </a:r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DCDEF0-3967-45A9-9ACB-81947E106993}"/>
              </a:ext>
            </a:extLst>
          </p:cNvPr>
          <p:cNvSpPr txBox="1"/>
          <p:nvPr/>
        </p:nvSpPr>
        <p:spPr>
          <a:xfrm>
            <a:off x="4670487" y="245576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CD45RA</a:t>
            </a:r>
            <a:endParaRPr kumimoji="1" lang="ja-JP" altLang="en-US" sz="1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931B4B4-F055-427D-976A-6738FAC99294}"/>
              </a:ext>
            </a:extLst>
          </p:cNvPr>
          <p:cNvSpPr txBox="1"/>
          <p:nvPr/>
        </p:nvSpPr>
        <p:spPr>
          <a:xfrm rot="16200000">
            <a:off x="3839303" y="1695036"/>
            <a:ext cx="78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CD45RO</a:t>
            </a:r>
            <a:endParaRPr kumimoji="1"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F57AA4-8AA5-4C5D-8405-1D3E38151975}"/>
              </a:ext>
            </a:extLst>
          </p:cNvPr>
          <p:cNvSpPr txBox="1"/>
          <p:nvPr/>
        </p:nvSpPr>
        <p:spPr>
          <a:xfrm>
            <a:off x="2520345" y="4261804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CCR7</a:t>
            </a:r>
            <a:endParaRPr kumimoji="1" lang="ja-JP" altLang="en-US" sz="1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1512AF2-052B-4054-858C-D60F9B488FAF}"/>
              </a:ext>
            </a:extLst>
          </p:cNvPr>
          <p:cNvSpPr txBox="1"/>
          <p:nvPr/>
        </p:nvSpPr>
        <p:spPr>
          <a:xfrm rot="16200000">
            <a:off x="1630406" y="344203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CD45RA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60EB10-8A84-4AB4-B701-AAF8B5B45C90}"/>
              </a:ext>
            </a:extLst>
          </p:cNvPr>
          <p:cNvSpPr txBox="1"/>
          <p:nvPr/>
        </p:nvSpPr>
        <p:spPr>
          <a:xfrm>
            <a:off x="2599367" y="609050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E3450A6-7B09-4A6C-841B-9AE320A2C7B7}"/>
              </a:ext>
            </a:extLst>
          </p:cNvPr>
          <p:cNvSpPr txBox="1"/>
          <p:nvPr/>
        </p:nvSpPr>
        <p:spPr>
          <a:xfrm rot="16200000">
            <a:off x="1742456" y="528430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2A89066-8D8C-47A4-82E3-550B43CA2201}"/>
              </a:ext>
            </a:extLst>
          </p:cNvPr>
          <p:cNvSpPr txBox="1"/>
          <p:nvPr/>
        </p:nvSpPr>
        <p:spPr>
          <a:xfrm>
            <a:off x="6427761" y="4274952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CCR7</a:t>
            </a:r>
            <a:endParaRPr kumimoji="1" lang="ja-JP" altLang="en-US" sz="14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14244F7-7406-46BE-9BAF-A705408B33CD}"/>
              </a:ext>
            </a:extLst>
          </p:cNvPr>
          <p:cNvSpPr txBox="1"/>
          <p:nvPr/>
        </p:nvSpPr>
        <p:spPr>
          <a:xfrm rot="16200000">
            <a:off x="5564135" y="3521851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CD45RA</a:t>
            </a:r>
            <a:endParaRPr kumimoji="1" lang="ja-JP" altLang="en-US" sz="1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A268BA3-35D6-4616-8E7A-474DF1A7BA96}"/>
              </a:ext>
            </a:extLst>
          </p:cNvPr>
          <p:cNvSpPr txBox="1"/>
          <p:nvPr/>
        </p:nvSpPr>
        <p:spPr>
          <a:xfrm>
            <a:off x="752822" y="425471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6B02BB6-9D98-451B-B998-CAF6EEBC435B}"/>
              </a:ext>
            </a:extLst>
          </p:cNvPr>
          <p:cNvSpPr txBox="1"/>
          <p:nvPr/>
        </p:nvSpPr>
        <p:spPr>
          <a:xfrm rot="16200000">
            <a:off x="-48873" y="346874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B26E0E7-FF03-4200-96CF-D531EFB1F4D5}"/>
              </a:ext>
            </a:extLst>
          </p:cNvPr>
          <p:cNvSpPr txBox="1"/>
          <p:nvPr/>
        </p:nvSpPr>
        <p:spPr>
          <a:xfrm>
            <a:off x="716146" y="606080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5EDA00A-D9DE-4B66-8EF6-271A4EF0B55E}"/>
              </a:ext>
            </a:extLst>
          </p:cNvPr>
          <p:cNvSpPr txBox="1"/>
          <p:nvPr/>
        </p:nvSpPr>
        <p:spPr>
          <a:xfrm rot="16200000">
            <a:off x="-57928" y="525710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812BC6A-09A4-4B02-9A19-F92636953BCF}"/>
              </a:ext>
            </a:extLst>
          </p:cNvPr>
          <p:cNvSpPr txBox="1"/>
          <p:nvPr/>
        </p:nvSpPr>
        <p:spPr>
          <a:xfrm>
            <a:off x="4799926" y="429611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142CEC9-938A-4AFB-B46B-E8CAEF03CF70}"/>
              </a:ext>
            </a:extLst>
          </p:cNvPr>
          <p:cNvSpPr txBox="1"/>
          <p:nvPr/>
        </p:nvSpPr>
        <p:spPr>
          <a:xfrm rot="16200000">
            <a:off x="3943015" y="351462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AA10B8F-8B18-4896-8683-384BA77E906D}"/>
              </a:ext>
            </a:extLst>
          </p:cNvPr>
          <p:cNvSpPr txBox="1"/>
          <p:nvPr/>
        </p:nvSpPr>
        <p:spPr>
          <a:xfrm>
            <a:off x="5318017" y="598703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413BAD6-BEC7-428B-A4D1-C2FFCC213EDF}"/>
              </a:ext>
            </a:extLst>
          </p:cNvPr>
          <p:cNvSpPr txBox="1"/>
          <p:nvPr/>
        </p:nvSpPr>
        <p:spPr>
          <a:xfrm rot="16200000">
            <a:off x="4461106" y="518082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4855CD7-D8FD-4D9D-9451-171743F4002B}"/>
              </a:ext>
            </a:extLst>
          </p:cNvPr>
          <p:cNvSpPr txBox="1"/>
          <p:nvPr/>
        </p:nvSpPr>
        <p:spPr>
          <a:xfrm>
            <a:off x="7200980" y="599543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5B3C0DB-4072-469D-8C5F-8E42C49B2487}"/>
              </a:ext>
            </a:extLst>
          </p:cNvPr>
          <p:cNvSpPr txBox="1"/>
          <p:nvPr/>
        </p:nvSpPr>
        <p:spPr>
          <a:xfrm rot="16200000">
            <a:off x="6344069" y="518922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A841110-707C-4106-A64E-78353DF26D83}"/>
              </a:ext>
            </a:extLst>
          </p:cNvPr>
          <p:cNvSpPr txBox="1"/>
          <p:nvPr/>
        </p:nvSpPr>
        <p:spPr>
          <a:xfrm>
            <a:off x="8149487" y="427606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CD28</a:t>
            </a:r>
            <a:endParaRPr kumimoji="1" lang="ja-JP" altLang="en-US" sz="14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632E9D0-98D0-45DD-B8EE-A7BE6B0B2FB1}"/>
              </a:ext>
            </a:extLst>
          </p:cNvPr>
          <p:cNvSpPr txBox="1"/>
          <p:nvPr/>
        </p:nvSpPr>
        <p:spPr>
          <a:xfrm rot="16200000">
            <a:off x="7303462" y="350100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CD27</a:t>
            </a:r>
            <a:endParaRPr kumimoji="1" lang="ja-JP" altLang="en-US" sz="140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ECC1C11-2BBF-4CF9-A88C-454FA0EC3800}"/>
              </a:ext>
            </a:extLst>
          </p:cNvPr>
          <p:cNvSpPr txBox="1"/>
          <p:nvPr/>
        </p:nvSpPr>
        <p:spPr>
          <a:xfrm>
            <a:off x="479275" y="164771"/>
            <a:ext cx="838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メモリー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細胞の解析方法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(CD27,28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を用いた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en-US" altLang="ja-JP" sz="2400" b="1" baseline="-25000" dirty="0">
                <a:solidFill>
                  <a:srgbClr val="C00000"/>
                </a:solidFill>
              </a:rPr>
              <a:t>EM/EFF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の細分化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55" y="2837972"/>
            <a:ext cx="6376445" cy="35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07101" y="379827"/>
            <a:ext cx="452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BD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Fortessa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による多重蛍光測定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249" y="1280159"/>
            <a:ext cx="811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免疫研究に重要な</a:t>
            </a:r>
            <a:r>
              <a:rPr kumimoji="1" lang="en-US" altLang="ja-JP" b="1" dirty="0"/>
              <a:t>T</a:t>
            </a:r>
            <a:r>
              <a:rPr kumimoji="1" lang="ja-JP" altLang="en-US" b="1" dirty="0"/>
              <a:t>細胞サブセットの解析には、多くの抗原を同時に検出する必要があるため、今後マルチカラー</a:t>
            </a:r>
            <a:r>
              <a:rPr kumimoji="1" lang="en-US" altLang="ja-JP" b="1" dirty="0"/>
              <a:t>(18</a:t>
            </a:r>
            <a:r>
              <a:rPr kumimoji="1" lang="ja-JP" altLang="en-US" b="1" dirty="0"/>
              <a:t>色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対応の本機器の活用が期待される。</a:t>
            </a:r>
          </a:p>
        </p:txBody>
      </p:sp>
    </p:spTree>
    <p:extLst>
      <p:ext uri="{BB962C8B-B14F-4D97-AF65-F5344CB8AC3E}">
        <p14:creationId xmlns:p14="http://schemas.microsoft.com/office/powerpoint/2010/main" val="299968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208E51-1821-4D75-83C5-BC40DC1F0E13}"/>
              </a:ext>
            </a:extLst>
          </p:cNvPr>
          <p:cNvSpPr txBox="1"/>
          <p:nvPr/>
        </p:nvSpPr>
        <p:spPr>
          <a:xfrm>
            <a:off x="1760357" y="117390"/>
            <a:ext cx="541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BD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Fortessa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で使用できる蛍光色素一覧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E1880A-BFC9-4F45-8F09-C867666F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97" y="605481"/>
            <a:ext cx="5576933" cy="61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AA747585-6F68-499B-A8F2-930510BCDCA8}"/>
              </a:ext>
            </a:extLst>
          </p:cNvPr>
          <p:cNvGrpSpPr/>
          <p:nvPr/>
        </p:nvGrpSpPr>
        <p:grpSpPr>
          <a:xfrm>
            <a:off x="121129" y="411787"/>
            <a:ext cx="8833880" cy="6456276"/>
            <a:chOff x="77239" y="401212"/>
            <a:chExt cx="8833880" cy="6456276"/>
          </a:xfrm>
        </p:grpSpPr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9141729D-C5E4-43E8-B408-A8197A74ADD6}"/>
                </a:ext>
              </a:extLst>
            </p:cNvPr>
            <p:cNvGrpSpPr/>
            <p:nvPr/>
          </p:nvGrpSpPr>
          <p:grpSpPr>
            <a:xfrm>
              <a:off x="77239" y="401212"/>
              <a:ext cx="8793579" cy="6221954"/>
              <a:chOff x="77239" y="503622"/>
              <a:chExt cx="8793579" cy="6221954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81332A1F-854C-41E9-B57D-5410B06C832D}"/>
                  </a:ext>
                </a:extLst>
              </p:cNvPr>
              <p:cNvGrpSpPr/>
              <p:nvPr/>
            </p:nvGrpSpPr>
            <p:grpSpPr>
              <a:xfrm>
                <a:off x="77239" y="503622"/>
                <a:ext cx="8793579" cy="6221954"/>
                <a:chOff x="77239" y="503622"/>
                <a:chExt cx="8793579" cy="6221954"/>
              </a:xfrm>
            </p:grpSpPr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55CE50C8-945E-4AAA-9353-C82EE9FC2636}"/>
                    </a:ext>
                  </a:extLst>
                </p:cNvPr>
                <p:cNvGrpSpPr/>
                <p:nvPr/>
              </p:nvGrpSpPr>
              <p:grpSpPr>
                <a:xfrm>
                  <a:off x="5285294" y="5163023"/>
                  <a:ext cx="3585524" cy="1562553"/>
                  <a:chOff x="5285294" y="5138959"/>
                  <a:chExt cx="3585524" cy="1562553"/>
                </a:xfrm>
              </p:grpSpPr>
              <p:graphicFrame>
                <p:nvGraphicFramePr>
                  <p:cNvPr id="61" name="オブジェクト 60">
                    <a:extLst>
                      <a:ext uri="{FF2B5EF4-FFF2-40B4-BE49-F238E27FC236}">
                        <a16:creationId xmlns:a16="http://schemas.microsoft.com/office/drawing/2014/main" id="{A2CCEA03-8C41-4311-959D-252EB70E387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8047905"/>
                      </p:ext>
                    </p:extLst>
                  </p:nvPr>
                </p:nvGraphicFramePr>
                <p:xfrm>
                  <a:off x="5285294" y="5138959"/>
                  <a:ext cx="3585524" cy="15565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2" imgW="12152160" imgH="5282280" progId="Photoshop.Image.13">
                          <p:embed/>
                        </p:oleObj>
                      </mc:Choice>
                      <mc:Fallback>
                        <p:oleObj name="Image" r:id="rId2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285294" y="5138959"/>
                                <a:ext cx="3585524" cy="15565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2" name="正方形/長方形 61">
                    <a:extLst>
                      <a:ext uri="{FF2B5EF4-FFF2-40B4-BE49-F238E27FC236}">
                        <a16:creationId xmlns:a16="http://schemas.microsoft.com/office/drawing/2014/main" id="{E5873BE3-3E35-4204-982B-E5959152AE55}"/>
                      </a:ext>
                    </a:extLst>
                  </p:cNvPr>
                  <p:cNvSpPr/>
                  <p:nvPr/>
                </p:nvSpPr>
                <p:spPr>
                  <a:xfrm>
                    <a:off x="5381189" y="6635416"/>
                    <a:ext cx="1935191" cy="660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345978CE-339B-405F-957B-144C8592FE66}"/>
                    </a:ext>
                  </a:extLst>
                </p:cNvPr>
                <p:cNvGrpSpPr/>
                <p:nvPr/>
              </p:nvGrpSpPr>
              <p:grpSpPr>
                <a:xfrm>
                  <a:off x="5294327" y="4029970"/>
                  <a:ext cx="3576490" cy="1552607"/>
                  <a:chOff x="5294327" y="3975826"/>
                  <a:chExt cx="3576490" cy="1552607"/>
                </a:xfrm>
              </p:grpSpPr>
              <p:graphicFrame>
                <p:nvGraphicFramePr>
                  <p:cNvPr id="58" name="オブジェクト 57">
                    <a:extLst>
                      <a:ext uri="{FF2B5EF4-FFF2-40B4-BE49-F238E27FC236}">
                        <a16:creationId xmlns:a16="http://schemas.microsoft.com/office/drawing/2014/main" id="{3C33E83D-7421-4731-892B-52ABDDFA3C5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59662393"/>
                      </p:ext>
                    </p:extLst>
                  </p:nvPr>
                </p:nvGraphicFramePr>
                <p:xfrm>
                  <a:off x="5294327" y="3975826"/>
                  <a:ext cx="3576490" cy="155260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4" imgW="12152160" imgH="5282280" progId="Photoshop.Image.13">
                          <p:embed/>
                        </p:oleObj>
                      </mc:Choice>
                      <mc:Fallback>
                        <p:oleObj name="Image" r:id="rId4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294327" y="3975826"/>
                                <a:ext cx="3576490" cy="155260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9" name="正方形/長方形 58">
                    <a:extLst>
                      <a:ext uri="{FF2B5EF4-FFF2-40B4-BE49-F238E27FC236}">
                        <a16:creationId xmlns:a16="http://schemas.microsoft.com/office/drawing/2014/main" id="{78897916-4C85-404B-B7F7-52381A66DAC5}"/>
                      </a:ext>
                    </a:extLst>
                  </p:cNvPr>
                  <p:cNvSpPr/>
                  <p:nvPr/>
                </p:nvSpPr>
                <p:spPr>
                  <a:xfrm>
                    <a:off x="5381189" y="5462337"/>
                    <a:ext cx="1935191" cy="660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7" name="グループ化 56">
                  <a:extLst>
                    <a:ext uri="{FF2B5EF4-FFF2-40B4-BE49-F238E27FC236}">
                      <a16:creationId xmlns:a16="http://schemas.microsoft.com/office/drawing/2014/main" id="{9C5564F0-D048-4008-923A-338DCC4F4EBD}"/>
                    </a:ext>
                  </a:extLst>
                </p:cNvPr>
                <p:cNvGrpSpPr/>
                <p:nvPr/>
              </p:nvGrpSpPr>
              <p:grpSpPr>
                <a:xfrm>
                  <a:off x="5294328" y="2887781"/>
                  <a:ext cx="3564807" cy="1547535"/>
                  <a:chOff x="5294328" y="3026149"/>
                  <a:chExt cx="3564807" cy="1547535"/>
                </a:xfrm>
              </p:grpSpPr>
              <p:graphicFrame>
                <p:nvGraphicFramePr>
                  <p:cNvPr id="55" name="オブジェクト 54">
                    <a:extLst>
                      <a:ext uri="{FF2B5EF4-FFF2-40B4-BE49-F238E27FC236}">
                        <a16:creationId xmlns:a16="http://schemas.microsoft.com/office/drawing/2014/main" id="{739FEB69-89C6-45CA-B9AA-FAEE8707C37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1568355"/>
                      </p:ext>
                    </p:extLst>
                  </p:nvPr>
                </p:nvGraphicFramePr>
                <p:xfrm>
                  <a:off x="5294328" y="3026149"/>
                  <a:ext cx="3564807" cy="15475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6" imgW="12152160" imgH="5282280" progId="Photoshop.Image.13">
                          <p:embed/>
                        </p:oleObj>
                      </mc:Choice>
                      <mc:Fallback>
                        <p:oleObj name="Image" r:id="rId6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294328" y="3026149"/>
                                <a:ext cx="3564807" cy="154753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6" name="正方形/長方形 55">
                    <a:extLst>
                      <a:ext uri="{FF2B5EF4-FFF2-40B4-BE49-F238E27FC236}">
                        <a16:creationId xmlns:a16="http://schemas.microsoft.com/office/drawing/2014/main" id="{E37EF104-0BB3-4F0E-BF61-0811F9AA3871}"/>
                      </a:ext>
                    </a:extLst>
                  </p:cNvPr>
                  <p:cNvSpPr/>
                  <p:nvPr/>
                </p:nvSpPr>
                <p:spPr>
                  <a:xfrm>
                    <a:off x="5381189" y="4505826"/>
                    <a:ext cx="1935191" cy="66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4" name="グループ化 53">
                  <a:extLst>
                    <a:ext uri="{FF2B5EF4-FFF2-40B4-BE49-F238E27FC236}">
                      <a16:creationId xmlns:a16="http://schemas.microsoft.com/office/drawing/2014/main" id="{DD54DDEB-ECE1-4525-8072-7F4C36010684}"/>
                    </a:ext>
                  </a:extLst>
                </p:cNvPr>
                <p:cNvGrpSpPr/>
                <p:nvPr/>
              </p:nvGrpSpPr>
              <p:grpSpPr>
                <a:xfrm>
                  <a:off x="5294329" y="1732630"/>
                  <a:ext cx="3558204" cy="1552608"/>
                  <a:chOff x="5059712" y="1738646"/>
                  <a:chExt cx="3558204" cy="1552608"/>
                </a:xfrm>
              </p:grpSpPr>
              <p:graphicFrame>
                <p:nvGraphicFramePr>
                  <p:cNvPr id="48" name="オブジェクト 47">
                    <a:extLst>
                      <a:ext uri="{FF2B5EF4-FFF2-40B4-BE49-F238E27FC236}">
                        <a16:creationId xmlns:a16="http://schemas.microsoft.com/office/drawing/2014/main" id="{D9D0F28F-6C76-4EB6-8BCD-B0B5CE94D7A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65031579"/>
                      </p:ext>
                    </p:extLst>
                  </p:nvPr>
                </p:nvGraphicFramePr>
                <p:xfrm>
                  <a:off x="5059712" y="1738646"/>
                  <a:ext cx="3558204" cy="155260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8" imgW="12152160" imgH="5282280" progId="Photoshop.Image.13">
                          <p:embed/>
                        </p:oleObj>
                      </mc:Choice>
                      <mc:Fallback>
                        <p:oleObj name="Image" r:id="rId8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59712" y="1738646"/>
                                <a:ext cx="3558204" cy="155260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3" name="正方形/長方形 52">
                    <a:extLst>
                      <a:ext uri="{FF2B5EF4-FFF2-40B4-BE49-F238E27FC236}">
                        <a16:creationId xmlns:a16="http://schemas.microsoft.com/office/drawing/2014/main" id="{1AA23503-F8C6-42C4-AFB0-2EF39C0DCC9F}"/>
                      </a:ext>
                    </a:extLst>
                  </p:cNvPr>
                  <p:cNvSpPr/>
                  <p:nvPr/>
                </p:nvSpPr>
                <p:spPr>
                  <a:xfrm>
                    <a:off x="5146572" y="3224463"/>
                    <a:ext cx="1935191" cy="66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aphicFrame>
              <p:nvGraphicFramePr>
                <p:cNvPr id="46" name="オブジェクト 45">
                  <a:extLst>
                    <a:ext uri="{FF2B5EF4-FFF2-40B4-BE49-F238E27FC236}">
                      <a16:creationId xmlns:a16="http://schemas.microsoft.com/office/drawing/2014/main" id="{7F6BAB7B-D57A-4103-BDF4-654AE8E43B4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3423220"/>
                    </p:ext>
                  </p:extLst>
                </p:nvPr>
              </p:nvGraphicFramePr>
              <p:xfrm>
                <a:off x="1488302" y="5160123"/>
                <a:ext cx="3564808" cy="15475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0" imgW="12152160" imgH="5282280" progId="Photoshop.Image.13">
                        <p:embed/>
                      </p:oleObj>
                    </mc:Choice>
                    <mc:Fallback>
                      <p:oleObj name="Image" r:id="rId10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88302" y="5160123"/>
                              <a:ext cx="3564808" cy="15475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5" name="グループ化 44">
                  <a:extLst>
                    <a:ext uri="{FF2B5EF4-FFF2-40B4-BE49-F238E27FC236}">
                      <a16:creationId xmlns:a16="http://schemas.microsoft.com/office/drawing/2014/main" id="{ECD66D1A-E043-4AC1-B31D-1DCC5E403C61}"/>
                    </a:ext>
                  </a:extLst>
                </p:cNvPr>
                <p:cNvGrpSpPr/>
                <p:nvPr/>
              </p:nvGrpSpPr>
              <p:grpSpPr>
                <a:xfrm>
                  <a:off x="1472219" y="4035944"/>
                  <a:ext cx="3554039" cy="1549746"/>
                  <a:chOff x="1474160" y="4162280"/>
                  <a:chExt cx="3542185" cy="1549746"/>
                </a:xfrm>
              </p:grpSpPr>
              <p:graphicFrame>
                <p:nvGraphicFramePr>
                  <p:cNvPr id="43" name="オブジェクト 42">
                    <a:extLst>
                      <a:ext uri="{FF2B5EF4-FFF2-40B4-BE49-F238E27FC236}">
                        <a16:creationId xmlns:a16="http://schemas.microsoft.com/office/drawing/2014/main" id="{68DD83B0-0E81-4BDA-BC9C-1AB2F0881FE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36175301"/>
                      </p:ext>
                    </p:extLst>
                  </p:nvPr>
                </p:nvGraphicFramePr>
                <p:xfrm>
                  <a:off x="1474160" y="4162280"/>
                  <a:ext cx="3542185" cy="153771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12" imgW="12152160" imgH="5282280" progId="Photoshop.Image.13">
                          <p:embed/>
                        </p:oleObj>
                      </mc:Choice>
                      <mc:Fallback>
                        <p:oleObj name="Image" r:id="rId12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74160" y="4162280"/>
                                <a:ext cx="3542185" cy="153771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" name="正方形/長方形 43">
                    <a:extLst>
                      <a:ext uri="{FF2B5EF4-FFF2-40B4-BE49-F238E27FC236}">
                        <a16:creationId xmlns:a16="http://schemas.microsoft.com/office/drawing/2014/main" id="{ECABA900-251D-451A-AFEA-DAB396CE6922}"/>
                      </a:ext>
                    </a:extLst>
                  </p:cNvPr>
                  <p:cNvSpPr/>
                  <p:nvPr/>
                </p:nvSpPr>
                <p:spPr>
                  <a:xfrm>
                    <a:off x="1599544" y="5647569"/>
                    <a:ext cx="1905517" cy="644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BEBA4EC7-F145-4650-B25C-0320CE9CB0EF}"/>
                    </a:ext>
                  </a:extLst>
                </p:cNvPr>
                <p:cNvGrpSpPr/>
                <p:nvPr/>
              </p:nvGrpSpPr>
              <p:grpSpPr>
                <a:xfrm>
                  <a:off x="1482286" y="2884721"/>
                  <a:ext cx="3543972" cy="1547536"/>
                  <a:chOff x="1474160" y="4130603"/>
                  <a:chExt cx="3605103" cy="1565028"/>
                </a:xfrm>
              </p:grpSpPr>
              <p:graphicFrame>
                <p:nvGraphicFramePr>
                  <p:cNvPr id="38" name="オブジェクト 37">
                    <a:extLst>
                      <a:ext uri="{FF2B5EF4-FFF2-40B4-BE49-F238E27FC236}">
                        <a16:creationId xmlns:a16="http://schemas.microsoft.com/office/drawing/2014/main" id="{F09B4718-7987-46B6-8915-83BE775C6C7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02237661"/>
                      </p:ext>
                    </p:extLst>
                  </p:nvPr>
                </p:nvGraphicFramePr>
                <p:xfrm>
                  <a:off x="1474160" y="4130603"/>
                  <a:ext cx="3605103" cy="15650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14" imgW="12152160" imgH="5282280" progId="Photoshop.Image.13">
                          <p:embed/>
                        </p:oleObj>
                      </mc:Choice>
                      <mc:Fallback>
                        <p:oleObj name="Image" r:id="rId14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74160" y="4130603"/>
                                <a:ext cx="3605103" cy="15650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1" name="正方形/長方形 40">
                    <a:extLst>
                      <a:ext uri="{FF2B5EF4-FFF2-40B4-BE49-F238E27FC236}">
                        <a16:creationId xmlns:a16="http://schemas.microsoft.com/office/drawing/2014/main" id="{6FE845CD-D461-45E5-A150-FB370D17791F}"/>
                      </a:ext>
                    </a:extLst>
                  </p:cNvPr>
                  <p:cNvSpPr/>
                  <p:nvPr/>
                </p:nvSpPr>
                <p:spPr>
                  <a:xfrm>
                    <a:off x="1558089" y="5635537"/>
                    <a:ext cx="1961148" cy="6009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2C811568-0130-4970-A630-9D0FBD1F950E}"/>
                    </a:ext>
                  </a:extLst>
                </p:cNvPr>
                <p:cNvGrpSpPr/>
                <p:nvPr/>
              </p:nvGrpSpPr>
              <p:grpSpPr>
                <a:xfrm>
                  <a:off x="1491919" y="1738645"/>
                  <a:ext cx="3512962" cy="1547535"/>
                  <a:chOff x="1437775" y="1744661"/>
                  <a:chExt cx="3512962" cy="1547535"/>
                </a:xfrm>
              </p:grpSpPr>
              <p:graphicFrame>
                <p:nvGraphicFramePr>
                  <p:cNvPr id="37" name="オブジェクト 36">
                    <a:extLst>
                      <a:ext uri="{FF2B5EF4-FFF2-40B4-BE49-F238E27FC236}">
                        <a16:creationId xmlns:a16="http://schemas.microsoft.com/office/drawing/2014/main" id="{5C14D0D2-B60D-405E-A01D-A1DE54AAC3C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8423879"/>
                      </p:ext>
                    </p:extLst>
                  </p:nvPr>
                </p:nvGraphicFramePr>
                <p:xfrm>
                  <a:off x="1437775" y="1744661"/>
                  <a:ext cx="3512962" cy="15475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16" imgW="12152160" imgH="5282280" progId="Photoshop.Image.13">
                          <p:embed/>
                        </p:oleObj>
                      </mc:Choice>
                      <mc:Fallback>
                        <p:oleObj name="Image" r:id="rId16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37775" y="1744661"/>
                                <a:ext cx="3512962" cy="154753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9" name="正方形/長方形 38">
                    <a:extLst>
                      <a:ext uri="{FF2B5EF4-FFF2-40B4-BE49-F238E27FC236}">
                        <a16:creationId xmlns:a16="http://schemas.microsoft.com/office/drawing/2014/main" id="{B663E8F5-F28E-450F-AFB1-C7B56BBD753B}"/>
                      </a:ext>
                    </a:extLst>
                  </p:cNvPr>
                  <p:cNvSpPr/>
                  <p:nvPr/>
                </p:nvSpPr>
                <p:spPr>
                  <a:xfrm>
                    <a:off x="1558089" y="3230479"/>
                    <a:ext cx="1876927" cy="57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D22A4DA-D70B-499F-A920-4CB8A0916DCB}"/>
                    </a:ext>
                  </a:extLst>
                </p:cNvPr>
                <p:cNvSpPr txBox="1"/>
                <p:nvPr/>
              </p:nvSpPr>
              <p:spPr>
                <a:xfrm>
                  <a:off x="77239" y="1179094"/>
                  <a:ext cx="9653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UV laser</a:t>
                  </a:r>
                </a:p>
                <a:p>
                  <a:r>
                    <a:rPr kumimoji="1" lang="en-US" altLang="ja-JP" dirty="0"/>
                    <a:t>355nm</a:t>
                  </a:r>
                  <a:endParaRPr kumimoji="1" lang="ja-JP" altLang="en-US" dirty="0"/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0D1EDCE7-9DB1-4B4A-A8DE-841F1F76F502}"/>
                    </a:ext>
                  </a:extLst>
                </p:cNvPr>
                <p:cNvSpPr txBox="1"/>
                <p:nvPr/>
              </p:nvSpPr>
              <p:spPr>
                <a:xfrm>
                  <a:off x="77239" y="2283618"/>
                  <a:ext cx="12366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Violet laser</a:t>
                  </a:r>
                </a:p>
                <a:p>
                  <a:r>
                    <a:rPr kumimoji="1" lang="en-US" altLang="ja-JP" dirty="0"/>
                    <a:t>405nm</a:t>
                  </a:r>
                  <a:endParaRPr kumimoji="1" lang="ja-JP" altLang="en-US" dirty="0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8F3D478-684F-4A64-B057-26EB8CA95322}"/>
                    </a:ext>
                  </a:extLst>
                </p:cNvPr>
                <p:cNvSpPr txBox="1"/>
                <p:nvPr/>
              </p:nvSpPr>
              <p:spPr>
                <a:xfrm>
                  <a:off x="77239" y="3429000"/>
                  <a:ext cx="110158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Blue laser</a:t>
                  </a:r>
                </a:p>
                <a:p>
                  <a:r>
                    <a:rPr kumimoji="1" lang="en-US" altLang="ja-JP" dirty="0"/>
                    <a:t>488nm</a:t>
                  </a:r>
                  <a:endParaRPr kumimoji="1" lang="ja-JP" altLang="en-US" dirty="0"/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EA271615-A999-43A9-86F6-5591511AC179}"/>
                    </a:ext>
                  </a:extLst>
                </p:cNvPr>
                <p:cNvSpPr txBox="1"/>
                <p:nvPr/>
              </p:nvSpPr>
              <p:spPr>
                <a:xfrm>
                  <a:off x="77239" y="4400697"/>
                  <a:ext cx="139692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Yellow-green</a:t>
                  </a:r>
                </a:p>
                <a:p>
                  <a:r>
                    <a:rPr kumimoji="1" lang="en-US" altLang="ja-JP" dirty="0"/>
                    <a:t>laser</a:t>
                  </a:r>
                </a:p>
                <a:p>
                  <a:r>
                    <a:rPr kumimoji="1" lang="en-US" altLang="ja-JP" dirty="0"/>
                    <a:t>561nm</a:t>
                  </a:r>
                  <a:endParaRPr kumimoji="1" lang="ja-JP" altLang="en-US" dirty="0"/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3DEF838D-3514-49DD-9CDA-AF4ECABE5000}"/>
                    </a:ext>
                  </a:extLst>
                </p:cNvPr>
                <p:cNvSpPr txBox="1"/>
                <p:nvPr/>
              </p:nvSpPr>
              <p:spPr>
                <a:xfrm>
                  <a:off x="77239" y="5635537"/>
                  <a:ext cx="10446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Red laser</a:t>
                  </a:r>
                </a:p>
                <a:p>
                  <a:r>
                    <a:rPr kumimoji="1" lang="en-US" altLang="ja-JP" dirty="0"/>
                    <a:t>640nm</a:t>
                  </a:r>
                  <a:endParaRPr kumimoji="1" lang="ja-JP" altLang="en-US" dirty="0"/>
                </a:p>
              </p:txBody>
            </p:sp>
            <p:grpSp>
              <p:nvGrpSpPr>
                <p:cNvPr id="36" name="グループ化 35">
                  <a:extLst>
                    <a:ext uri="{FF2B5EF4-FFF2-40B4-BE49-F238E27FC236}">
                      <a16:creationId xmlns:a16="http://schemas.microsoft.com/office/drawing/2014/main" id="{32843BE2-33E9-4565-B86B-412FDC17F206}"/>
                    </a:ext>
                  </a:extLst>
                </p:cNvPr>
                <p:cNvGrpSpPr/>
                <p:nvPr/>
              </p:nvGrpSpPr>
              <p:grpSpPr>
                <a:xfrm>
                  <a:off x="1489256" y="588181"/>
                  <a:ext cx="3502935" cy="1547536"/>
                  <a:chOff x="1447801" y="595654"/>
                  <a:chExt cx="3502935" cy="1547536"/>
                </a:xfrm>
              </p:grpSpPr>
              <p:graphicFrame>
                <p:nvGraphicFramePr>
                  <p:cNvPr id="34" name="オブジェクト 33">
                    <a:extLst>
                      <a:ext uri="{FF2B5EF4-FFF2-40B4-BE49-F238E27FC236}">
                        <a16:creationId xmlns:a16="http://schemas.microsoft.com/office/drawing/2014/main" id="{4F59812C-08F4-4B95-B43A-8896B7D6EF2A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81040588"/>
                      </p:ext>
                    </p:extLst>
                  </p:nvPr>
                </p:nvGraphicFramePr>
                <p:xfrm>
                  <a:off x="1447801" y="595654"/>
                  <a:ext cx="3502935" cy="15475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18" imgW="12152160" imgH="5282280" progId="Photoshop.Image.13">
                          <p:embed/>
                        </p:oleObj>
                      </mc:Choice>
                      <mc:Fallback>
                        <p:oleObj name="Image" r:id="rId18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47801" y="595654"/>
                                <a:ext cx="3502935" cy="154753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5A07FC52-26A8-4D09-8C3E-8D8FA518AA1C}"/>
                      </a:ext>
                    </a:extLst>
                  </p:cNvPr>
                  <p:cNvSpPr/>
                  <p:nvPr/>
                </p:nvSpPr>
                <p:spPr>
                  <a:xfrm>
                    <a:off x="1558089" y="2093495"/>
                    <a:ext cx="1876927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D61E967B-FE50-4CDD-9F3C-5628B9DBB5C1}"/>
                    </a:ext>
                  </a:extLst>
                </p:cNvPr>
                <p:cNvSpPr txBox="1"/>
                <p:nvPr/>
              </p:nvSpPr>
              <p:spPr>
                <a:xfrm>
                  <a:off x="2924610" y="503622"/>
                  <a:ext cx="10699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BUV dyes</a:t>
                  </a:r>
                  <a:endParaRPr kumimoji="1" lang="ja-JP" altLang="en-US" dirty="0"/>
                </a:p>
              </p:txBody>
            </p:sp>
            <p:grpSp>
              <p:nvGrpSpPr>
                <p:cNvPr id="50" name="グループ化 49">
                  <a:extLst>
                    <a:ext uri="{FF2B5EF4-FFF2-40B4-BE49-F238E27FC236}">
                      <a16:creationId xmlns:a16="http://schemas.microsoft.com/office/drawing/2014/main" id="{9EDA2D0F-3C4C-474B-8E0B-83DAA770FF56}"/>
                    </a:ext>
                  </a:extLst>
                </p:cNvPr>
                <p:cNvGrpSpPr/>
                <p:nvPr/>
              </p:nvGrpSpPr>
              <p:grpSpPr>
                <a:xfrm>
                  <a:off x="5287726" y="582164"/>
                  <a:ext cx="3564807" cy="1547535"/>
                  <a:chOff x="5053109" y="588180"/>
                  <a:chExt cx="3564807" cy="1547535"/>
                </a:xfrm>
              </p:grpSpPr>
              <p:graphicFrame>
                <p:nvGraphicFramePr>
                  <p:cNvPr id="47" name="オブジェクト 46">
                    <a:extLst>
                      <a:ext uri="{FF2B5EF4-FFF2-40B4-BE49-F238E27FC236}">
                        <a16:creationId xmlns:a16="http://schemas.microsoft.com/office/drawing/2014/main" id="{F2801C41-9823-4701-8DF1-98C5FB8FEADB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2196244"/>
                      </p:ext>
                    </p:extLst>
                  </p:nvPr>
                </p:nvGraphicFramePr>
                <p:xfrm>
                  <a:off x="5053109" y="588180"/>
                  <a:ext cx="3564807" cy="15475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20" imgW="12152160" imgH="5282280" progId="Photoshop.Image.13">
                          <p:embed/>
                        </p:oleObj>
                      </mc:Choice>
                      <mc:Fallback>
                        <p:oleObj name="Image" r:id="rId20" imgW="12152160" imgH="5282280" progId="Photoshop.Image.1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53109" y="588180"/>
                                <a:ext cx="3564807" cy="154753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9" name="正方形/長方形 48">
                    <a:extLst>
                      <a:ext uri="{FF2B5EF4-FFF2-40B4-BE49-F238E27FC236}">
                        <a16:creationId xmlns:a16="http://schemas.microsoft.com/office/drawing/2014/main" id="{105E8DFD-F0B8-41CE-BF2A-53893A639AA8}"/>
                      </a:ext>
                    </a:extLst>
                  </p:cNvPr>
                  <p:cNvSpPr/>
                  <p:nvPr/>
                </p:nvSpPr>
                <p:spPr>
                  <a:xfrm>
                    <a:off x="5146572" y="2086022"/>
                    <a:ext cx="1935191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4E0D5F6E-767E-4E45-8449-2D8FBE937272}"/>
                    </a:ext>
                  </a:extLst>
                </p:cNvPr>
                <p:cNvSpPr txBox="1"/>
                <p:nvPr/>
              </p:nvSpPr>
              <p:spPr>
                <a:xfrm>
                  <a:off x="6861002" y="503622"/>
                  <a:ext cx="919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BV dyes</a:t>
                  </a:r>
                  <a:endParaRPr kumimoji="1" lang="ja-JP" altLang="en-US" dirty="0"/>
                </a:p>
              </p:txBody>
            </p:sp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2C095808-4DE9-47A2-8728-1507451567D9}"/>
                    </a:ext>
                  </a:extLst>
                </p:cNvPr>
                <p:cNvSpPr txBox="1"/>
                <p:nvPr/>
              </p:nvSpPr>
              <p:spPr>
                <a:xfrm>
                  <a:off x="2399070" y="1065438"/>
                  <a:ext cx="259336" cy="1744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noAutofit/>
                </a:bodyPr>
                <a:lstStyle/>
                <a:p>
                  <a:r>
                    <a:rPr kumimoji="1" lang="en-US" altLang="ja-JP" sz="1200" dirty="0"/>
                    <a:t>395</a:t>
                  </a:r>
                  <a:endParaRPr kumimoji="1" lang="ja-JP" altLang="en-US" sz="1200" dirty="0"/>
                </a:p>
              </p:txBody>
            </p:sp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A91B5373-A0A1-4C1E-A561-72585365951D}"/>
                    </a:ext>
                  </a:extLst>
                </p:cNvPr>
                <p:cNvSpPr txBox="1"/>
                <p:nvPr/>
              </p:nvSpPr>
              <p:spPr>
                <a:xfrm>
                  <a:off x="2749525" y="1604090"/>
                  <a:ext cx="251314" cy="1586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noAutofit/>
                </a:bodyPr>
                <a:lstStyle/>
                <a:p>
                  <a:r>
                    <a:rPr kumimoji="1" lang="en-US" altLang="ja-JP" sz="1200" dirty="0"/>
                    <a:t>496</a:t>
                  </a:r>
                  <a:endParaRPr kumimoji="1" lang="ja-JP" altLang="en-US" sz="1200" dirty="0"/>
                </a:p>
              </p:txBody>
            </p:sp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E644FBFD-91E0-43C9-AFED-8E994D71B125}"/>
                    </a:ext>
                  </a:extLst>
                </p:cNvPr>
                <p:cNvSpPr txBox="1"/>
                <p:nvPr/>
              </p:nvSpPr>
              <p:spPr>
                <a:xfrm>
                  <a:off x="3125438" y="1635334"/>
                  <a:ext cx="235642" cy="184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noAutofit/>
                </a:bodyPr>
                <a:lstStyle/>
                <a:p>
                  <a:r>
                    <a:rPr kumimoji="1" lang="en-US" altLang="ja-JP" sz="1200" dirty="0"/>
                    <a:t>563</a:t>
                  </a:r>
                  <a:endParaRPr kumimoji="1" lang="ja-JP" altLang="en-US" sz="1200" dirty="0"/>
                </a:p>
              </p:txBody>
            </p:sp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8DAECDB0-2022-4588-B26E-55D1BBD8F352}"/>
                    </a:ext>
                  </a:extLst>
                </p:cNvPr>
                <p:cNvSpPr txBox="1"/>
                <p:nvPr/>
              </p:nvSpPr>
              <p:spPr>
                <a:xfrm>
                  <a:off x="3583812" y="1733091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kumimoji="1" lang="en-US" altLang="ja-JP" sz="1200" dirty="0">
                      <a:solidFill>
                        <a:schemeClr val="bg1">
                          <a:lumMod val="85000"/>
                        </a:schemeClr>
                      </a:solidFill>
                    </a:rPr>
                    <a:t>661</a:t>
                  </a:r>
                  <a:endParaRPr kumimoji="1" lang="ja-JP" altLang="en-US" sz="12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83D1B989-1D74-42FA-AE6B-69EB2DB72C1F}"/>
                    </a:ext>
                  </a:extLst>
                </p:cNvPr>
                <p:cNvSpPr txBox="1"/>
                <p:nvPr/>
              </p:nvSpPr>
              <p:spPr>
                <a:xfrm>
                  <a:off x="4200237" y="1726235"/>
                  <a:ext cx="3510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noAutofit/>
                </a:bodyPr>
                <a:lstStyle/>
                <a:p>
                  <a:r>
                    <a:rPr kumimoji="1" lang="en-US" altLang="ja-JP" sz="1200" dirty="0">
                      <a:solidFill>
                        <a:schemeClr val="bg1">
                          <a:lumMod val="85000"/>
                        </a:schemeClr>
                      </a:solidFill>
                    </a:rPr>
                    <a:t>737</a:t>
                  </a:r>
                  <a:endParaRPr kumimoji="1" lang="ja-JP" altLang="en-US" sz="12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783FADDA-469C-4D5D-AF6B-52266A06892D}"/>
                    </a:ext>
                  </a:extLst>
                </p:cNvPr>
                <p:cNvSpPr txBox="1"/>
                <p:nvPr/>
              </p:nvSpPr>
              <p:spPr>
                <a:xfrm>
                  <a:off x="6326796" y="2212579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/>
                    <a:t>421</a:t>
                  </a:r>
                  <a:endParaRPr kumimoji="1" lang="ja-JP" altLang="en-US" sz="1200" dirty="0"/>
                </a:p>
              </p:txBody>
            </p:sp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616F479C-9A60-46D2-B685-621766C0AFC3}"/>
                    </a:ext>
                  </a:extLst>
                </p:cNvPr>
                <p:cNvSpPr txBox="1"/>
                <p:nvPr/>
              </p:nvSpPr>
              <p:spPr>
                <a:xfrm>
                  <a:off x="6587096" y="2862817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/>
                    <a:t>480</a:t>
                  </a:r>
                  <a:endParaRPr kumimoji="1" lang="ja-JP" altLang="en-US" sz="1200" dirty="0"/>
                </a:p>
              </p:txBody>
            </p:sp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199C5822-3DF8-48F1-99B7-31FEC6341B48}"/>
                    </a:ext>
                  </a:extLst>
                </p:cNvPr>
                <p:cNvSpPr txBox="1"/>
                <p:nvPr/>
              </p:nvSpPr>
              <p:spPr>
                <a:xfrm>
                  <a:off x="6722024" y="2380768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/>
                    <a:t>510</a:t>
                  </a:r>
                  <a:endParaRPr kumimoji="1" lang="ja-JP" altLang="en-US" sz="1200" dirty="0"/>
                </a:p>
              </p:txBody>
            </p:sp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E33A748D-8CD3-436C-8052-A32640970C02}"/>
                    </a:ext>
                  </a:extLst>
                </p:cNvPr>
                <p:cNvSpPr txBox="1"/>
                <p:nvPr/>
              </p:nvSpPr>
              <p:spPr>
                <a:xfrm>
                  <a:off x="7102390" y="2304912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/>
                    <a:t>605</a:t>
                  </a:r>
                  <a:endParaRPr kumimoji="1" lang="ja-JP" altLang="en-US" sz="1200" dirty="0"/>
                </a:p>
              </p:txBody>
            </p:sp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BB6945E0-350C-4D37-AB43-D3393D7C8DCC}"/>
                    </a:ext>
                  </a:extLst>
                </p:cNvPr>
                <p:cNvSpPr txBox="1"/>
                <p:nvPr/>
              </p:nvSpPr>
              <p:spPr>
                <a:xfrm>
                  <a:off x="7407472" y="2708330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>
                      <a:solidFill>
                        <a:schemeClr val="bg1">
                          <a:lumMod val="85000"/>
                        </a:schemeClr>
                      </a:solidFill>
                    </a:rPr>
                    <a:t>650</a:t>
                  </a:r>
                  <a:endParaRPr kumimoji="1" lang="ja-JP" altLang="en-US" sz="12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984E8A4A-D2A5-4327-AFBB-D6F09E321CA6}"/>
                    </a:ext>
                  </a:extLst>
                </p:cNvPr>
                <p:cNvSpPr txBox="1"/>
                <p:nvPr/>
              </p:nvSpPr>
              <p:spPr>
                <a:xfrm>
                  <a:off x="7796515" y="2708330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>
                      <a:solidFill>
                        <a:schemeClr val="bg1">
                          <a:lumMod val="85000"/>
                        </a:schemeClr>
                      </a:solidFill>
                    </a:rPr>
                    <a:t>711</a:t>
                  </a:r>
                  <a:endParaRPr kumimoji="1" lang="ja-JP" altLang="en-US" sz="12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16672AE7-8A3D-4456-BDAD-F66E74013A93}"/>
                    </a:ext>
                  </a:extLst>
                </p:cNvPr>
                <p:cNvSpPr txBox="1"/>
                <p:nvPr/>
              </p:nvSpPr>
              <p:spPr>
                <a:xfrm>
                  <a:off x="8206703" y="2718906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>
                      <a:solidFill>
                        <a:schemeClr val="bg1">
                          <a:lumMod val="85000"/>
                        </a:schemeClr>
                      </a:solidFill>
                    </a:rPr>
                    <a:t>786</a:t>
                  </a:r>
                  <a:endParaRPr kumimoji="1" lang="ja-JP" altLang="en-US" sz="12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2DD9E30B-DAC2-4450-9444-D13B0C8F7B54}"/>
                  </a:ext>
                </a:extLst>
              </p:cNvPr>
              <p:cNvSpPr/>
              <p:nvPr/>
            </p:nvSpPr>
            <p:spPr>
              <a:xfrm>
                <a:off x="1598023" y="6579160"/>
                <a:ext cx="3469229" cy="120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590524E6-1B69-4ED9-8F55-B32A32A4E430}"/>
                  </a:ext>
                </a:extLst>
              </p:cNvPr>
              <p:cNvSpPr/>
              <p:nvPr/>
            </p:nvSpPr>
            <p:spPr>
              <a:xfrm>
                <a:off x="5389906" y="6586218"/>
                <a:ext cx="3469229" cy="120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23F8341D-E8E6-42A1-A26F-581BCE6A7441}"/>
                </a:ext>
              </a:extLst>
            </p:cNvPr>
            <p:cNvGrpSpPr/>
            <p:nvPr/>
          </p:nvGrpSpPr>
          <p:grpSpPr>
            <a:xfrm>
              <a:off x="1482286" y="6452848"/>
              <a:ext cx="3617458" cy="165693"/>
              <a:chOff x="1482286" y="6555258"/>
              <a:chExt cx="3617458" cy="165693"/>
            </a:xfrm>
          </p:grpSpPr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EA16CF8C-425D-44C1-B0D6-05DF227EE0D4}"/>
                  </a:ext>
                </a:extLst>
              </p:cNvPr>
              <p:cNvSpPr txBox="1"/>
              <p:nvPr/>
            </p:nvSpPr>
            <p:spPr>
              <a:xfrm>
                <a:off x="1482286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250</a:t>
                </a:r>
                <a:endParaRPr kumimoji="1" lang="ja-JP" altLang="en-US" sz="1000" dirty="0"/>
              </a:p>
            </p:txBody>
          </p: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BF079B-071D-4491-827D-79CDDB02B02A}"/>
                  </a:ext>
                </a:extLst>
              </p:cNvPr>
              <p:cNvSpPr txBox="1"/>
              <p:nvPr/>
            </p:nvSpPr>
            <p:spPr>
              <a:xfrm>
                <a:off x="1729035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300</a:t>
                </a:r>
                <a:endParaRPr kumimoji="1" lang="ja-JP" altLang="en-US" sz="1000" dirty="0"/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0E98075-5744-4161-AA5F-B2728498833D}"/>
                  </a:ext>
                </a:extLst>
              </p:cNvPr>
              <p:cNvSpPr txBox="1"/>
              <p:nvPr/>
            </p:nvSpPr>
            <p:spPr>
              <a:xfrm>
                <a:off x="1991495" y="65670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350</a:t>
                </a:r>
                <a:endParaRPr kumimoji="1" lang="ja-JP" altLang="en-US" sz="1000" dirty="0"/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FF9E4228-A14E-4884-B271-304E028659D8}"/>
                  </a:ext>
                </a:extLst>
              </p:cNvPr>
              <p:cNvSpPr txBox="1"/>
              <p:nvPr/>
            </p:nvSpPr>
            <p:spPr>
              <a:xfrm>
                <a:off x="2284560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400</a:t>
                </a:r>
                <a:endParaRPr kumimoji="1" lang="ja-JP" altLang="en-US" sz="1000" dirty="0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2A7A0B60-212C-4BEC-8311-5D994E449B0C}"/>
                  </a:ext>
                </a:extLst>
              </p:cNvPr>
              <p:cNvSpPr txBox="1"/>
              <p:nvPr/>
            </p:nvSpPr>
            <p:spPr>
              <a:xfrm>
                <a:off x="2535805" y="6559717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450</a:t>
                </a:r>
                <a:endParaRPr kumimoji="1" lang="ja-JP" altLang="en-US" sz="1000" dirty="0"/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D057722-138B-4E6A-BA12-618423C36A5F}"/>
                  </a:ext>
                </a:extLst>
              </p:cNvPr>
              <p:cNvSpPr txBox="1"/>
              <p:nvPr/>
            </p:nvSpPr>
            <p:spPr>
              <a:xfrm>
                <a:off x="2798217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500</a:t>
                </a:r>
                <a:endParaRPr kumimoji="1" lang="ja-JP" altLang="en-US" sz="1000" dirty="0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907EF046-0988-4340-A4D1-9C50B5858F1D}"/>
                  </a:ext>
                </a:extLst>
              </p:cNvPr>
              <p:cNvSpPr txBox="1"/>
              <p:nvPr/>
            </p:nvSpPr>
            <p:spPr>
              <a:xfrm>
                <a:off x="3060221" y="65670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550</a:t>
                </a:r>
                <a:endParaRPr kumimoji="1" lang="ja-JP" altLang="en-US" sz="1000" dirty="0"/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CCB97DCF-4C7B-48D3-A190-BFD1DB1F685C}"/>
                  </a:ext>
                </a:extLst>
              </p:cNvPr>
              <p:cNvSpPr txBox="1"/>
              <p:nvPr/>
            </p:nvSpPr>
            <p:spPr>
              <a:xfrm>
                <a:off x="3335292" y="6561224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600</a:t>
                </a:r>
                <a:endParaRPr kumimoji="1" lang="ja-JP" altLang="en-US" sz="1000" dirty="0"/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AAF603C5-EC02-4726-A5DA-192F7105E2FD}"/>
                  </a:ext>
                </a:extLst>
              </p:cNvPr>
              <p:cNvSpPr txBox="1"/>
              <p:nvPr/>
            </p:nvSpPr>
            <p:spPr>
              <a:xfrm>
                <a:off x="3590447" y="6560291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650</a:t>
                </a:r>
                <a:endParaRPr kumimoji="1" lang="ja-JP" altLang="en-US" sz="1000" dirty="0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432587E3-FDA8-4863-A8F4-455414B2206E}"/>
                  </a:ext>
                </a:extLst>
              </p:cNvPr>
              <p:cNvSpPr txBox="1"/>
              <p:nvPr/>
            </p:nvSpPr>
            <p:spPr>
              <a:xfrm>
                <a:off x="3847088" y="6559717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700</a:t>
                </a:r>
                <a:endParaRPr kumimoji="1" lang="ja-JP" altLang="en-US" sz="1000" dirty="0"/>
              </a:p>
            </p:txBody>
          </p: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095896E7-943F-4613-A5B5-31E04C98DA4F}"/>
                  </a:ext>
                </a:extLst>
              </p:cNvPr>
              <p:cNvSpPr txBox="1"/>
              <p:nvPr/>
            </p:nvSpPr>
            <p:spPr>
              <a:xfrm>
                <a:off x="4131538" y="6556744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750</a:t>
                </a:r>
                <a:endParaRPr kumimoji="1" lang="ja-JP" altLang="en-US" sz="1000" dirty="0"/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FE7EA44E-8B42-4AAF-A1DD-0BCC6531A6FF}"/>
                  </a:ext>
                </a:extLst>
              </p:cNvPr>
              <p:cNvSpPr txBox="1"/>
              <p:nvPr/>
            </p:nvSpPr>
            <p:spPr>
              <a:xfrm>
                <a:off x="4380093" y="6557907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800</a:t>
                </a:r>
                <a:endParaRPr kumimoji="1" lang="ja-JP" altLang="en-US" sz="1000" dirty="0"/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1A597888-85F8-40EA-B5D5-4B4A89E57241}"/>
                  </a:ext>
                </a:extLst>
              </p:cNvPr>
              <p:cNvSpPr txBox="1"/>
              <p:nvPr/>
            </p:nvSpPr>
            <p:spPr>
              <a:xfrm>
                <a:off x="4645089" y="6555258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850</a:t>
                </a:r>
                <a:endParaRPr kumimoji="1" lang="ja-JP" altLang="en-US" sz="1000" dirty="0"/>
              </a:p>
            </p:txBody>
          </p: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9FF6B629-1752-433A-BF54-D4096DFA0356}"/>
                  </a:ext>
                </a:extLst>
              </p:cNvPr>
              <p:cNvSpPr txBox="1"/>
              <p:nvPr/>
            </p:nvSpPr>
            <p:spPr>
              <a:xfrm>
                <a:off x="4902574" y="6555258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900</a:t>
                </a:r>
                <a:endParaRPr kumimoji="1" lang="ja-JP" altLang="en-US" sz="1000" dirty="0"/>
              </a:p>
            </p:txBody>
          </p:sp>
        </p:grp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65ABD53D-B372-4813-A7AC-86BDE3FAF199}"/>
                </a:ext>
              </a:extLst>
            </p:cNvPr>
            <p:cNvGrpSpPr/>
            <p:nvPr/>
          </p:nvGrpSpPr>
          <p:grpSpPr>
            <a:xfrm>
              <a:off x="5293661" y="6457583"/>
              <a:ext cx="3617458" cy="165693"/>
              <a:chOff x="1482286" y="6555258"/>
              <a:chExt cx="3617458" cy="165693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A4C55F49-BA86-46EE-A83C-B66708B99659}"/>
                  </a:ext>
                </a:extLst>
              </p:cNvPr>
              <p:cNvSpPr txBox="1"/>
              <p:nvPr/>
            </p:nvSpPr>
            <p:spPr>
              <a:xfrm>
                <a:off x="1482286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250</a:t>
                </a:r>
                <a:endParaRPr kumimoji="1" lang="ja-JP" altLang="en-US" sz="1000" dirty="0"/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96B08EB0-E74B-4EDD-9AFD-F7A542612831}"/>
                  </a:ext>
                </a:extLst>
              </p:cNvPr>
              <p:cNvSpPr txBox="1"/>
              <p:nvPr/>
            </p:nvSpPr>
            <p:spPr>
              <a:xfrm>
                <a:off x="1729035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300</a:t>
                </a:r>
                <a:endParaRPr kumimoji="1" lang="ja-JP" altLang="en-US" sz="1000" dirty="0"/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6DBF479C-8625-455E-A819-493881CCB56F}"/>
                  </a:ext>
                </a:extLst>
              </p:cNvPr>
              <p:cNvSpPr txBox="1"/>
              <p:nvPr/>
            </p:nvSpPr>
            <p:spPr>
              <a:xfrm>
                <a:off x="1991495" y="65670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350</a:t>
                </a:r>
                <a:endParaRPr kumimoji="1" lang="ja-JP" altLang="en-US" sz="1000" dirty="0"/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9E9982A0-9672-4F6C-85E0-3CB88E0D5E44}"/>
                  </a:ext>
                </a:extLst>
              </p:cNvPr>
              <p:cNvSpPr txBox="1"/>
              <p:nvPr/>
            </p:nvSpPr>
            <p:spPr>
              <a:xfrm>
                <a:off x="2284560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400</a:t>
                </a:r>
                <a:endParaRPr kumimoji="1" lang="ja-JP" altLang="en-US" sz="1000" dirty="0"/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6464ADDC-C559-4099-B2FA-679C14899226}"/>
                  </a:ext>
                </a:extLst>
              </p:cNvPr>
              <p:cNvSpPr txBox="1"/>
              <p:nvPr/>
            </p:nvSpPr>
            <p:spPr>
              <a:xfrm>
                <a:off x="2535805" y="6559717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450</a:t>
                </a:r>
                <a:endParaRPr kumimoji="1" lang="ja-JP" altLang="en-US" sz="1000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9D27E31F-7040-4042-A702-2B39C2D9683A}"/>
                  </a:ext>
                </a:extLst>
              </p:cNvPr>
              <p:cNvSpPr txBox="1"/>
              <p:nvPr/>
            </p:nvSpPr>
            <p:spPr>
              <a:xfrm>
                <a:off x="2798217" y="65656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500</a:t>
                </a:r>
                <a:endParaRPr kumimoji="1" lang="ja-JP" altLang="en-US" sz="1000" dirty="0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F7097E19-9A5A-4F9C-83E0-375D3978A369}"/>
                  </a:ext>
                </a:extLst>
              </p:cNvPr>
              <p:cNvSpPr txBox="1"/>
              <p:nvPr/>
            </p:nvSpPr>
            <p:spPr>
              <a:xfrm>
                <a:off x="3060221" y="6567063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550</a:t>
                </a:r>
                <a:endParaRPr kumimoji="1" lang="ja-JP" altLang="en-US" sz="1000" dirty="0"/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BBCC54FC-C9C8-48FD-AC7D-A80FC0E9DCFD}"/>
                  </a:ext>
                </a:extLst>
              </p:cNvPr>
              <p:cNvSpPr txBox="1"/>
              <p:nvPr/>
            </p:nvSpPr>
            <p:spPr>
              <a:xfrm>
                <a:off x="3335292" y="6561224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600</a:t>
                </a:r>
                <a:endParaRPr kumimoji="1" lang="ja-JP" altLang="en-US" sz="1000" dirty="0"/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0FFCA934-3F67-4F73-851B-3F4FEFD746F2}"/>
                  </a:ext>
                </a:extLst>
              </p:cNvPr>
              <p:cNvSpPr txBox="1"/>
              <p:nvPr/>
            </p:nvSpPr>
            <p:spPr>
              <a:xfrm>
                <a:off x="3590447" y="6560291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650</a:t>
                </a:r>
                <a:endParaRPr kumimoji="1" lang="ja-JP" altLang="en-US" sz="1000" dirty="0"/>
              </a:p>
            </p:txBody>
          </p:sp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3CB1514F-9DB9-4943-8ED2-51D125BBCEAA}"/>
                  </a:ext>
                </a:extLst>
              </p:cNvPr>
              <p:cNvSpPr txBox="1"/>
              <p:nvPr/>
            </p:nvSpPr>
            <p:spPr>
              <a:xfrm>
                <a:off x="3847088" y="6559717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700</a:t>
                </a:r>
                <a:endParaRPr kumimoji="1" lang="ja-JP" altLang="en-US" sz="1000" dirty="0"/>
              </a:p>
            </p:txBody>
          </p:sp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EC641AE4-330F-4FC5-A635-FA5CC0D8141C}"/>
                  </a:ext>
                </a:extLst>
              </p:cNvPr>
              <p:cNvSpPr txBox="1"/>
              <p:nvPr/>
            </p:nvSpPr>
            <p:spPr>
              <a:xfrm>
                <a:off x="4131538" y="6556744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750</a:t>
                </a:r>
                <a:endParaRPr kumimoji="1" lang="ja-JP" altLang="en-US" sz="1000" dirty="0"/>
              </a:p>
            </p:txBody>
          </p:sp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558065C6-0743-4048-B040-55EDB21F23D3}"/>
                  </a:ext>
                </a:extLst>
              </p:cNvPr>
              <p:cNvSpPr txBox="1"/>
              <p:nvPr/>
            </p:nvSpPr>
            <p:spPr>
              <a:xfrm>
                <a:off x="4380093" y="6557907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800</a:t>
                </a:r>
                <a:endParaRPr kumimoji="1" lang="ja-JP" altLang="en-US" sz="1000" dirty="0"/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B00C9C07-4B9F-4726-BDB1-C7FA5D2C493A}"/>
                  </a:ext>
                </a:extLst>
              </p:cNvPr>
              <p:cNvSpPr txBox="1"/>
              <p:nvPr/>
            </p:nvSpPr>
            <p:spPr>
              <a:xfrm>
                <a:off x="4645089" y="6555258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850</a:t>
                </a:r>
                <a:endParaRPr kumimoji="1" lang="ja-JP" altLang="en-US" sz="1000" dirty="0"/>
              </a:p>
            </p:txBody>
          </p:sp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A079DCF3-A888-4945-9DDB-517402699F9B}"/>
                  </a:ext>
                </a:extLst>
              </p:cNvPr>
              <p:cNvSpPr txBox="1"/>
              <p:nvPr/>
            </p:nvSpPr>
            <p:spPr>
              <a:xfrm>
                <a:off x="4902574" y="6555258"/>
                <a:ext cx="19717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dirty="0"/>
                  <a:t>900</a:t>
                </a:r>
                <a:endParaRPr kumimoji="1" lang="ja-JP" altLang="en-US" sz="1000" dirty="0"/>
              </a:p>
            </p:txBody>
          </p:sp>
        </p:grp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641E4016-A481-4BC5-A678-9D3EA91C5DC5}"/>
                </a:ext>
              </a:extLst>
            </p:cNvPr>
            <p:cNvSpPr txBox="1"/>
            <p:nvPr/>
          </p:nvSpPr>
          <p:spPr>
            <a:xfrm>
              <a:off x="2789554" y="6595878"/>
              <a:ext cx="9060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Wave length</a:t>
              </a:r>
              <a:endParaRPr kumimoji="1" lang="ja-JP" altLang="en-US" sz="1100" dirty="0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303C79E8-4DFA-485D-BB45-2D430A7BD8A2}"/>
                </a:ext>
              </a:extLst>
            </p:cNvPr>
            <p:cNvSpPr txBox="1"/>
            <p:nvPr/>
          </p:nvSpPr>
          <p:spPr>
            <a:xfrm>
              <a:off x="6681038" y="6579079"/>
              <a:ext cx="9060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Wave length</a:t>
              </a:r>
              <a:endParaRPr kumimoji="1" lang="ja-JP" altLang="en-US" sz="1100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AC7DD7-EAB6-4383-B6F1-DBBA768BE38A}"/>
              </a:ext>
            </a:extLst>
          </p:cNvPr>
          <p:cNvSpPr txBox="1"/>
          <p:nvPr/>
        </p:nvSpPr>
        <p:spPr>
          <a:xfrm>
            <a:off x="3284613" y="2960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各蛍光色素の特性</a:t>
            </a:r>
          </a:p>
        </p:txBody>
      </p:sp>
    </p:spTree>
    <p:extLst>
      <p:ext uri="{BB962C8B-B14F-4D97-AF65-F5344CB8AC3E}">
        <p14:creationId xmlns:p14="http://schemas.microsoft.com/office/powerpoint/2010/main" val="308259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54258767-5334-424E-877B-9604C40563C5}"/>
              </a:ext>
            </a:extLst>
          </p:cNvPr>
          <p:cNvGrpSpPr/>
          <p:nvPr/>
        </p:nvGrpSpPr>
        <p:grpSpPr>
          <a:xfrm>
            <a:off x="77239" y="273326"/>
            <a:ext cx="8931195" cy="6471314"/>
            <a:chOff x="77239" y="273326"/>
            <a:chExt cx="8931195" cy="6471314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258FA72E-9392-4A5D-ADA8-829CDE2A4B7C}"/>
                </a:ext>
              </a:extLst>
            </p:cNvPr>
            <p:cNvGrpSpPr/>
            <p:nvPr/>
          </p:nvGrpSpPr>
          <p:grpSpPr>
            <a:xfrm>
              <a:off x="77239" y="273326"/>
              <a:ext cx="8931195" cy="6471314"/>
              <a:chOff x="77239" y="273326"/>
              <a:chExt cx="8931195" cy="6471314"/>
            </a:xfrm>
          </p:grpSpPr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C5267C02-B1DB-4496-AE25-6A14846EF8AF}"/>
                  </a:ext>
                </a:extLst>
              </p:cNvPr>
              <p:cNvGrpSpPr/>
              <p:nvPr/>
            </p:nvGrpSpPr>
            <p:grpSpPr>
              <a:xfrm>
                <a:off x="5287104" y="5160937"/>
                <a:ext cx="3721330" cy="1583703"/>
                <a:chOff x="5119308" y="5118825"/>
                <a:chExt cx="3744742" cy="1648874"/>
              </a:xfrm>
            </p:grpSpPr>
            <p:graphicFrame>
              <p:nvGraphicFramePr>
                <p:cNvPr id="42" name="オブジェクト 41">
                  <a:extLst>
                    <a:ext uri="{FF2B5EF4-FFF2-40B4-BE49-F238E27FC236}">
                      <a16:creationId xmlns:a16="http://schemas.microsoft.com/office/drawing/2014/main" id="{D5900F39-BFA8-489A-A3A6-F2571F1D932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32664866"/>
                    </p:ext>
                  </p:extLst>
                </p:nvPr>
              </p:nvGraphicFramePr>
              <p:xfrm>
                <a:off x="5119308" y="5118825"/>
                <a:ext cx="3744742" cy="16256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2" imgW="12152160" imgH="5282280" progId="Photoshop.Image.13">
                        <p:embed/>
                      </p:oleObj>
                    </mc:Choice>
                    <mc:Fallback>
                      <p:oleObj name="Image" r:id="rId2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19308" y="5118825"/>
                              <a:ext cx="3744742" cy="162564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56CCC4AC-1439-4335-A48F-220170DF39E0}"/>
                    </a:ext>
                  </a:extLst>
                </p:cNvPr>
                <p:cNvSpPr/>
                <p:nvPr/>
              </p:nvSpPr>
              <p:spPr>
                <a:xfrm>
                  <a:off x="5239753" y="6696512"/>
                  <a:ext cx="2009273" cy="71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C195AF55-6306-4FC2-975C-B2984280A09C}"/>
                  </a:ext>
                </a:extLst>
              </p:cNvPr>
              <p:cNvGrpSpPr/>
              <p:nvPr/>
            </p:nvGrpSpPr>
            <p:grpSpPr>
              <a:xfrm>
                <a:off x="5263717" y="3948656"/>
                <a:ext cx="3721330" cy="1617738"/>
                <a:chOff x="5119333" y="3948656"/>
                <a:chExt cx="3721330" cy="1617738"/>
              </a:xfrm>
            </p:grpSpPr>
            <p:graphicFrame>
              <p:nvGraphicFramePr>
                <p:cNvPr id="39" name="オブジェクト 38">
                  <a:extLst>
                    <a:ext uri="{FF2B5EF4-FFF2-40B4-BE49-F238E27FC236}">
                      <a16:creationId xmlns:a16="http://schemas.microsoft.com/office/drawing/2014/main" id="{27F33E15-5A3B-4DD0-87AD-8D4DA7D9D8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091941"/>
                    </p:ext>
                  </p:extLst>
                </p:nvPr>
              </p:nvGraphicFramePr>
              <p:xfrm>
                <a:off x="5119333" y="3948656"/>
                <a:ext cx="3721330" cy="16154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4" imgW="12152160" imgH="5282280" progId="Photoshop.Image.13">
                        <p:embed/>
                      </p:oleObj>
                    </mc:Choice>
                    <mc:Fallback>
                      <p:oleObj name="Image" r:id="rId4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19333" y="3948656"/>
                              <a:ext cx="3721330" cy="161548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70F8E6A-BC90-4365-A709-E15151D746BF}"/>
                    </a:ext>
                  </a:extLst>
                </p:cNvPr>
                <p:cNvSpPr/>
                <p:nvPr/>
              </p:nvSpPr>
              <p:spPr>
                <a:xfrm>
                  <a:off x="5239753" y="5495207"/>
                  <a:ext cx="2009273" cy="711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33D6679D-C79F-4DD2-9DCF-1922228B287F}"/>
                  </a:ext>
                </a:extLst>
              </p:cNvPr>
              <p:cNvGrpSpPr/>
              <p:nvPr/>
            </p:nvGrpSpPr>
            <p:grpSpPr>
              <a:xfrm>
                <a:off x="5263746" y="2768324"/>
                <a:ext cx="3709280" cy="1625962"/>
                <a:chOff x="5119362" y="2762308"/>
                <a:chExt cx="3709280" cy="1625962"/>
              </a:xfrm>
            </p:grpSpPr>
            <p:graphicFrame>
              <p:nvGraphicFramePr>
                <p:cNvPr id="36" name="オブジェクト 35">
                  <a:extLst>
                    <a:ext uri="{FF2B5EF4-FFF2-40B4-BE49-F238E27FC236}">
                      <a16:creationId xmlns:a16="http://schemas.microsoft.com/office/drawing/2014/main" id="{11735C9B-2DD9-4873-8EAB-12B53C0E729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32959732"/>
                    </p:ext>
                  </p:extLst>
                </p:nvPr>
              </p:nvGraphicFramePr>
              <p:xfrm>
                <a:off x="5119362" y="2762308"/>
                <a:ext cx="3709280" cy="16102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6" imgW="12152160" imgH="5282280" progId="Photoshop.Image.13">
                        <p:embed/>
                      </p:oleObj>
                    </mc:Choice>
                    <mc:Fallback>
                      <p:oleObj name="Image" r:id="rId6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19362" y="2762308"/>
                              <a:ext cx="3709280" cy="16102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CDF13F95-6692-4996-B5DA-2089BF0EC60E}"/>
                    </a:ext>
                  </a:extLst>
                </p:cNvPr>
                <p:cNvSpPr/>
                <p:nvPr/>
              </p:nvSpPr>
              <p:spPr>
                <a:xfrm>
                  <a:off x="5239753" y="4319337"/>
                  <a:ext cx="1961147" cy="689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15D953F0-03C0-4009-8A04-BECACDEEF748}"/>
                  </a:ext>
                </a:extLst>
              </p:cNvPr>
              <p:cNvGrpSpPr/>
              <p:nvPr/>
            </p:nvGrpSpPr>
            <p:grpSpPr>
              <a:xfrm>
                <a:off x="5263754" y="1581660"/>
                <a:ext cx="3709281" cy="1626748"/>
                <a:chOff x="5119370" y="1581660"/>
                <a:chExt cx="3709281" cy="1626748"/>
              </a:xfrm>
            </p:grpSpPr>
            <p:graphicFrame>
              <p:nvGraphicFramePr>
                <p:cNvPr id="33" name="オブジェクト 32">
                  <a:extLst>
                    <a:ext uri="{FF2B5EF4-FFF2-40B4-BE49-F238E27FC236}">
                      <a16:creationId xmlns:a16="http://schemas.microsoft.com/office/drawing/2014/main" id="{711DBEC8-7227-4C32-84C5-FF7ECCA3910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69487253"/>
                    </p:ext>
                  </p:extLst>
                </p:nvPr>
              </p:nvGraphicFramePr>
              <p:xfrm>
                <a:off x="5119370" y="1581660"/>
                <a:ext cx="3709281" cy="16102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8" imgW="12152160" imgH="5282280" progId="Photoshop.Image.13">
                        <p:embed/>
                      </p:oleObj>
                    </mc:Choice>
                    <mc:Fallback>
                      <p:oleObj name="Image" r:id="rId8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19370" y="1581660"/>
                              <a:ext cx="3709281" cy="16102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2B346FA5-1BAC-44B7-88D0-8887F9A3758D}"/>
                    </a:ext>
                  </a:extLst>
                </p:cNvPr>
                <p:cNvSpPr/>
                <p:nvPr/>
              </p:nvSpPr>
              <p:spPr>
                <a:xfrm>
                  <a:off x="5239753" y="3134226"/>
                  <a:ext cx="1961147" cy="74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DB5AE8C9-3AF6-4F99-8896-0DD25E1886FE}"/>
                  </a:ext>
                </a:extLst>
              </p:cNvPr>
              <p:cNvGrpSpPr/>
              <p:nvPr/>
            </p:nvGrpSpPr>
            <p:grpSpPr>
              <a:xfrm>
                <a:off x="1422195" y="5135029"/>
                <a:ext cx="3709281" cy="1587302"/>
                <a:chOff x="598022" y="5135029"/>
                <a:chExt cx="3709281" cy="1613218"/>
              </a:xfrm>
            </p:grpSpPr>
            <p:graphicFrame>
              <p:nvGraphicFramePr>
                <p:cNvPr id="27" name="オブジェクト 26">
                  <a:extLst>
                    <a:ext uri="{FF2B5EF4-FFF2-40B4-BE49-F238E27FC236}">
                      <a16:creationId xmlns:a16="http://schemas.microsoft.com/office/drawing/2014/main" id="{DD55C29C-9117-4655-87E1-1D2D8B1D7D3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00598789"/>
                    </p:ext>
                  </p:extLst>
                </p:nvPr>
              </p:nvGraphicFramePr>
              <p:xfrm>
                <a:off x="598022" y="5135029"/>
                <a:ext cx="3709281" cy="16102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0" imgW="12152160" imgH="5282280" progId="Photoshop.Image.13">
                        <p:embed/>
                      </p:oleObj>
                    </mc:Choice>
                    <mc:Fallback>
                      <p:oleObj name="Image" r:id="rId10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022" y="5135029"/>
                              <a:ext cx="3709281" cy="16102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F480541C-D2B3-40FB-BC77-845568DC666A}"/>
                    </a:ext>
                  </a:extLst>
                </p:cNvPr>
                <p:cNvSpPr/>
                <p:nvPr/>
              </p:nvSpPr>
              <p:spPr>
                <a:xfrm>
                  <a:off x="730312" y="6702528"/>
                  <a:ext cx="1958746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1E6D722A-2CDD-4A6E-A385-90E11CD73339}"/>
                  </a:ext>
                </a:extLst>
              </p:cNvPr>
              <p:cNvGrpSpPr/>
              <p:nvPr/>
            </p:nvGrpSpPr>
            <p:grpSpPr>
              <a:xfrm>
                <a:off x="1422221" y="3956141"/>
                <a:ext cx="3709280" cy="1610253"/>
                <a:chOff x="598048" y="4010285"/>
                <a:chExt cx="3709280" cy="1610253"/>
              </a:xfrm>
            </p:grpSpPr>
            <p:graphicFrame>
              <p:nvGraphicFramePr>
                <p:cNvPr id="23" name="オブジェクト 22">
                  <a:extLst>
                    <a:ext uri="{FF2B5EF4-FFF2-40B4-BE49-F238E27FC236}">
                      <a16:creationId xmlns:a16="http://schemas.microsoft.com/office/drawing/2014/main" id="{6C2F0C17-560E-49D3-A0EE-8B0016DB77D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4987318"/>
                    </p:ext>
                  </p:extLst>
                </p:nvPr>
              </p:nvGraphicFramePr>
              <p:xfrm>
                <a:off x="598048" y="4010285"/>
                <a:ext cx="3709280" cy="16102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2" imgW="12152160" imgH="5282280" progId="Photoshop.Image.13">
                        <p:embed/>
                      </p:oleObj>
                    </mc:Choice>
                    <mc:Fallback>
                      <p:oleObj name="Image" r:id="rId12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048" y="4010285"/>
                              <a:ext cx="3709280" cy="16102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C7D6E8C7-E085-433D-A92E-DC38785A3BAA}"/>
                    </a:ext>
                  </a:extLst>
                </p:cNvPr>
                <p:cNvSpPr/>
                <p:nvPr/>
              </p:nvSpPr>
              <p:spPr>
                <a:xfrm>
                  <a:off x="730312" y="5549351"/>
                  <a:ext cx="1958746" cy="689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62673F2E-C213-4B76-B608-B11DABAEF2E5}"/>
                  </a:ext>
                </a:extLst>
              </p:cNvPr>
              <p:cNvGrpSpPr/>
              <p:nvPr/>
            </p:nvGrpSpPr>
            <p:grpSpPr>
              <a:xfrm>
                <a:off x="1410166" y="2772785"/>
                <a:ext cx="3721334" cy="1615485"/>
                <a:chOff x="585993" y="2778801"/>
                <a:chExt cx="3721334" cy="1615485"/>
              </a:xfrm>
            </p:grpSpPr>
            <p:graphicFrame>
              <p:nvGraphicFramePr>
                <p:cNvPr id="20" name="オブジェクト 19">
                  <a:extLst>
                    <a:ext uri="{FF2B5EF4-FFF2-40B4-BE49-F238E27FC236}">
                      <a16:creationId xmlns:a16="http://schemas.microsoft.com/office/drawing/2014/main" id="{664CF456-E4C7-413B-9E35-A85EBA0B3F5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59182236"/>
                    </p:ext>
                  </p:extLst>
                </p:nvPr>
              </p:nvGraphicFramePr>
              <p:xfrm>
                <a:off x="585993" y="2778801"/>
                <a:ext cx="3721334" cy="16154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4" imgW="12152160" imgH="5282280" progId="Photoshop.Image.13">
                        <p:embed/>
                      </p:oleObj>
                    </mc:Choice>
                    <mc:Fallback>
                      <p:oleObj name="Image" r:id="rId14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85993" y="2778801"/>
                              <a:ext cx="3721334" cy="161548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0E4DF0F6-7FA6-464B-871C-3AF04E6C9763}"/>
                    </a:ext>
                  </a:extLst>
                </p:cNvPr>
                <p:cNvSpPr/>
                <p:nvPr/>
              </p:nvSpPr>
              <p:spPr>
                <a:xfrm>
                  <a:off x="673768" y="4325353"/>
                  <a:ext cx="2015290" cy="689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6C7ADDB6-6A8C-400C-8913-DF1256E8E7FC}"/>
                  </a:ext>
                </a:extLst>
              </p:cNvPr>
              <p:cNvGrpSpPr/>
              <p:nvPr/>
            </p:nvGrpSpPr>
            <p:grpSpPr>
              <a:xfrm>
                <a:off x="1422222" y="1581660"/>
                <a:ext cx="3709283" cy="1626748"/>
                <a:chOff x="598049" y="1581660"/>
                <a:chExt cx="3709283" cy="1626748"/>
              </a:xfrm>
            </p:grpSpPr>
            <p:graphicFrame>
              <p:nvGraphicFramePr>
                <p:cNvPr id="15" name="オブジェクト 14">
                  <a:extLst>
                    <a:ext uri="{FF2B5EF4-FFF2-40B4-BE49-F238E27FC236}">
                      <a16:creationId xmlns:a16="http://schemas.microsoft.com/office/drawing/2014/main" id="{F6E3CFDC-D655-40D5-B846-261A4370316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0587774"/>
                    </p:ext>
                  </p:extLst>
                </p:nvPr>
              </p:nvGraphicFramePr>
              <p:xfrm>
                <a:off x="598049" y="1581660"/>
                <a:ext cx="3709283" cy="16102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6" imgW="12152160" imgH="5282280" progId="Photoshop.Image.13">
                        <p:embed/>
                      </p:oleObj>
                    </mc:Choice>
                    <mc:Fallback>
                      <p:oleObj name="Image" r:id="rId16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049" y="1581660"/>
                              <a:ext cx="3709283" cy="161025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09CE4B86-7426-4AE5-97B5-8A2E4B247C09}"/>
                    </a:ext>
                  </a:extLst>
                </p:cNvPr>
                <p:cNvSpPr/>
                <p:nvPr/>
              </p:nvSpPr>
              <p:spPr>
                <a:xfrm>
                  <a:off x="730312" y="3134226"/>
                  <a:ext cx="1958746" cy="74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8C6F993E-C7EB-4032-B7DD-920529EEB465}"/>
                  </a:ext>
                </a:extLst>
              </p:cNvPr>
              <p:cNvGrpSpPr/>
              <p:nvPr/>
            </p:nvGrpSpPr>
            <p:grpSpPr>
              <a:xfrm>
                <a:off x="1422221" y="401012"/>
                <a:ext cx="3709280" cy="1610254"/>
                <a:chOff x="598048" y="401012"/>
                <a:chExt cx="3709280" cy="1610254"/>
              </a:xfrm>
            </p:grpSpPr>
            <p:graphicFrame>
              <p:nvGraphicFramePr>
                <p:cNvPr id="14" name="オブジェクト 13">
                  <a:extLst>
                    <a:ext uri="{FF2B5EF4-FFF2-40B4-BE49-F238E27FC236}">
                      <a16:creationId xmlns:a16="http://schemas.microsoft.com/office/drawing/2014/main" id="{62DB3B40-E476-4326-921B-BC83AEDE766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91227288"/>
                    </p:ext>
                  </p:extLst>
                </p:nvPr>
              </p:nvGraphicFramePr>
              <p:xfrm>
                <a:off x="598048" y="401012"/>
                <a:ext cx="3709280" cy="16102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8" imgW="12152160" imgH="5282280" progId="Photoshop.Image.13">
                        <p:embed/>
                      </p:oleObj>
                    </mc:Choice>
                    <mc:Fallback>
                      <p:oleObj name="Image" r:id="rId18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8048" y="401012"/>
                              <a:ext cx="3709280" cy="161025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6EE6340A-9459-4AE8-88A3-32FF842268A6}"/>
                    </a:ext>
                  </a:extLst>
                </p:cNvPr>
                <p:cNvSpPr/>
                <p:nvPr/>
              </p:nvSpPr>
              <p:spPr>
                <a:xfrm>
                  <a:off x="730312" y="1937084"/>
                  <a:ext cx="1958746" cy="74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91A55B75-1644-4DD9-9212-FBADF6A6AF46}"/>
                  </a:ext>
                </a:extLst>
              </p:cNvPr>
              <p:cNvGrpSpPr/>
              <p:nvPr/>
            </p:nvGrpSpPr>
            <p:grpSpPr>
              <a:xfrm>
                <a:off x="5263760" y="401012"/>
                <a:ext cx="3709283" cy="1610254"/>
                <a:chOff x="5119376" y="401012"/>
                <a:chExt cx="3709283" cy="1610254"/>
              </a:xfrm>
            </p:grpSpPr>
            <p:graphicFrame>
              <p:nvGraphicFramePr>
                <p:cNvPr id="30" name="オブジェクト 29">
                  <a:extLst>
                    <a:ext uri="{FF2B5EF4-FFF2-40B4-BE49-F238E27FC236}">
                      <a16:creationId xmlns:a16="http://schemas.microsoft.com/office/drawing/2014/main" id="{472539B3-42F4-4072-A550-F60BED98A1D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07829711"/>
                    </p:ext>
                  </p:extLst>
                </p:nvPr>
              </p:nvGraphicFramePr>
              <p:xfrm>
                <a:off x="5119376" y="401012"/>
                <a:ext cx="3709283" cy="16102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20" imgW="12152160" imgH="5282280" progId="Photoshop.Image.13">
                        <p:embed/>
                      </p:oleObj>
                    </mc:Choice>
                    <mc:Fallback>
                      <p:oleObj name="Image" r:id="rId20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19376" y="401012"/>
                              <a:ext cx="3709283" cy="161025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5FF6A262-DA0E-4145-8748-EAA1AE9CEC81}"/>
                    </a:ext>
                  </a:extLst>
                </p:cNvPr>
                <p:cNvSpPr/>
                <p:nvPr/>
              </p:nvSpPr>
              <p:spPr>
                <a:xfrm>
                  <a:off x="5239753" y="1937084"/>
                  <a:ext cx="2009273" cy="74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E4245EB-A897-4A4A-A785-35FECAF2C9D6}"/>
                  </a:ext>
                </a:extLst>
              </p:cNvPr>
              <p:cNvSpPr txBox="1"/>
              <p:nvPr/>
            </p:nvSpPr>
            <p:spPr>
              <a:xfrm>
                <a:off x="77239" y="1064596"/>
                <a:ext cx="965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UV laser</a:t>
                </a:r>
              </a:p>
              <a:p>
                <a:r>
                  <a:rPr kumimoji="1" lang="en-US" altLang="ja-JP" dirty="0"/>
                  <a:t>355nm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59AD29B-A119-4DC9-92B6-109ECEFE54F0}"/>
                  </a:ext>
                </a:extLst>
              </p:cNvPr>
              <p:cNvSpPr txBox="1"/>
              <p:nvPr/>
            </p:nvSpPr>
            <p:spPr>
              <a:xfrm>
                <a:off x="77239" y="2134137"/>
                <a:ext cx="1236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Violet laser</a:t>
                </a:r>
              </a:p>
              <a:p>
                <a:r>
                  <a:rPr kumimoji="1" lang="en-US" altLang="ja-JP" dirty="0"/>
                  <a:t>405nm</a:t>
                </a:r>
                <a:endParaRPr kumimoji="1" lang="ja-JP" altLang="en-US" dirty="0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AAE5C6A-1FED-447C-B1BD-F75BFE8A0720}"/>
                  </a:ext>
                </a:extLst>
              </p:cNvPr>
              <p:cNvSpPr txBox="1"/>
              <p:nvPr/>
            </p:nvSpPr>
            <p:spPr>
              <a:xfrm>
                <a:off x="77239" y="3294190"/>
                <a:ext cx="11015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Blue laser</a:t>
                </a:r>
              </a:p>
              <a:p>
                <a:r>
                  <a:rPr kumimoji="1" lang="en-US" altLang="ja-JP" dirty="0"/>
                  <a:t>488nm</a:t>
                </a:r>
                <a:endParaRPr kumimoji="1" lang="ja-JP" altLang="en-US" dirty="0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D4671C6-D70B-4F54-B2A4-406AD1174A97}"/>
                  </a:ext>
                </a:extLst>
              </p:cNvPr>
              <p:cNvSpPr txBox="1"/>
              <p:nvPr/>
            </p:nvSpPr>
            <p:spPr>
              <a:xfrm>
                <a:off x="77239" y="4400697"/>
                <a:ext cx="13969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Yellow-green</a:t>
                </a:r>
              </a:p>
              <a:p>
                <a:r>
                  <a:rPr kumimoji="1" lang="en-US" altLang="ja-JP" dirty="0"/>
                  <a:t>laser</a:t>
                </a:r>
              </a:p>
              <a:p>
                <a:r>
                  <a:rPr kumimoji="1" lang="en-US" altLang="ja-JP" dirty="0"/>
                  <a:t>561nm</a:t>
                </a:r>
                <a:endParaRPr kumimoji="1" lang="ja-JP" altLang="en-US" dirty="0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40B98ECF-2B92-4BBB-99B8-6AB9135CD5F0}"/>
                  </a:ext>
                </a:extLst>
              </p:cNvPr>
              <p:cNvSpPr txBox="1"/>
              <p:nvPr/>
            </p:nvSpPr>
            <p:spPr>
              <a:xfrm>
                <a:off x="77239" y="5635537"/>
                <a:ext cx="10446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Red laser</a:t>
                </a:r>
              </a:p>
              <a:p>
                <a:r>
                  <a:rPr kumimoji="1" lang="en-US" altLang="ja-JP" dirty="0"/>
                  <a:t>640nm</a:t>
                </a:r>
                <a:endParaRPr kumimoji="1" lang="ja-JP" altLang="en-US" dirty="0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152DDFE-1E66-479D-A870-2EE2DF96E6EC}"/>
                  </a:ext>
                </a:extLst>
              </p:cNvPr>
              <p:cNvSpPr txBox="1"/>
              <p:nvPr/>
            </p:nvSpPr>
            <p:spPr>
              <a:xfrm>
                <a:off x="2505586" y="3917355"/>
                <a:ext cx="431764" cy="157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BB515</a:t>
                </a:r>
                <a:endParaRPr kumimoji="1" lang="ja-JP" altLang="en-US" sz="1200" dirty="0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9D47552-E01C-4F9C-BE6F-1D1AA8A66CB0}"/>
                  </a:ext>
                </a:extLst>
              </p:cNvPr>
              <p:cNvSpPr txBox="1"/>
              <p:nvPr/>
            </p:nvSpPr>
            <p:spPr>
              <a:xfrm>
                <a:off x="2905126" y="4045041"/>
                <a:ext cx="291419" cy="157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FITC</a:t>
                </a:r>
                <a:endParaRPr kumimoji="1" lang="ja-JP" altLang="en-US" sz="1200" dirty="0"/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58B5BE6-AAB1-4E14-A7E0-2BCACEC5FBAB}"/>
                  </a:ext>
                </a:extLst>
              </p:cNvPr>
              <p:cNvSpPr txBox="1"/>
              <p:nvPr/>
            </p:nvSpPr>
            <p:spPr>
              <a:xfrm>
                <a:off x="3058465" y="3903021"/>
                <a:ext cx="431764" cy="157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Alexa488</a:t>
                </a:r>
                <a:endParaRPr kumimoji="1" lang="ja-JP" altLang="en-US" sz="1200" dirty="0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87F1D55-9658-4820-AC04-C41B328B4848}"/>
                  </a:ext>
                </a:extLst>
              </p:cNvPr>
              <p:cNvSpPr txBox="1"/>
              <p:nvPr/>
            </p:nvSpPr>
            <p:spPr>
              <a:xfrm>
                <a:off x="3513231" y="4032191"/>
                <a:ext cx="431764" cy="157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 err="1"/>
                  <a:t>PerCP</a:t>
                </a:r>
                <a:endParaRPr kumimoji="1" lang="ja-JP" altLang="en-US" sz="1200" dirty="0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BB1AD0E-2723-4455-9DF7-3B1ED6916ED7}"/>
                  </a:ext>
                </a:extLst>
              </p:cNvPr>
              <p:cNvSpPr txBox="1"/>
              <p:nvPr/>
            </p:nvSpPr>
            <p:spPr>
              <a:xfrm>
                <a:off x="3771027" y="3887065"/>
                <a:ext cx="785991" cy="157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PerCP-Cy5.5</a:t>
                </a:r>
                <a:endParaRPr kumimoji="1" lang="ja-JP" altLang="en-US" sz="1200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42CB524A-9205-4E9C-8AC1-38D7612639FB}"/>
                  </a:ext>
                </a:extLst>
              </p:cNvPr>
              <p:cNvSpPr txBox="1"/>
              <p:nvPr/>
            </p:nvSpPr>
            <p:spPr>
              <a:xfrm>
                <a:off x="4486823" y="4019173"/>
                <a:ext cx="431764" cy="157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BB700</a:t>
                </a:r>
                <a:endParaRPr kumimoji="1" lang="ja-JP" altLang="en-US" sz="1200" dirty="0"/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5CDF268-CD89-4EB3-A396-B4CC2FC6315F}"/>
                  </a:ext>
                </a:extLst>
              </p:cNvPr>
              <p:cNvSpPr txBox="1"/>
              <p:nvPr/>
            </p:nvSpPr>
            <p:spPr>
              <a:xfrm>
                <a:off x="6958139" y="4603925"/>
                <a:ext cx="192307" cy="167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PE</a:t>
                </a:r>
                <a:endParaRPr kumimoji="1" lang="ja-JP" altLang="en-US" sz="12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38211D9-0C89-4430-9AF8-D0CD0169BC03}"/>
                  </a:ext>
                </a:extLst>
              </p:cNvPr>
              <p:cNvSpPr txBox="1"/>
              <p:nvPr/>
            </p:nvSpPr>
            <p:spPr>
              <a:xfrm>
                <a:off x="7181728" y="4498702"/>
                <a:ext cx="443558" cy="3003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kumimoji="1" lang="en-US" altLang="ja-JP" sz="1200" dirty="0"/>
                  <a:t>PE-</a:t>
                </a:r>
              </a:p>
              <a:p>
                <a:pPr>
                  <a:lnSpc>
                    <a:spcPts val="1200"/>
                  </a:lnSpc>
                </a:pPr>
                <a:r>
                  <a:rPr kumimoji="1" lang="en-US" altLang="ja-JP" sz="1200" dirty="0"/>
                  <a:t>CF594</a:t>
                </a:r>
                <a:endParaRPr kumimoji="1" lang="ja-JP" altLang="en-US" sz="1200" dirty="0"/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F287157-8222-4CEC-AA4B-7AA7B4EB4FFA}"/>
                  </a:ext>
                </a:extLst>
              </p:cNvPr>
              <p:cNvSpPr txBox="1"/>
              <p:nvPr/>
            </p:nvSpPr>
            <p:spPr>
              <a:xfrm>
                <a:off x="7492700" y="5021610"/>
                <a:ext cx="458157" cy="1944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PE-Cy5</a:t>
                </a:r>
                <a:endParaRPr kumimoji="1" lang="ja-JP" altLang="en-US" sz="1200" dirty="0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F7D9EA5-9E6A-4EC6-839D-53179B4D3B4D}"/>
                  </a:ext>
                </a:extLst>
              </p:cNvPr>
              <p:cNvSpPr txBox="1"/>
              <p:nvPr/>
            </p:nvSpPr>
            <p:spPr>
              <a:xfrm>
                <a:off x="8083073" y="5179125"/>
                <a:ext cx="458157" cy="1944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>
                    <a:solidFill>
                      <a:schemeClr val="bg1">
                        <a:lumMod val="85000"/>
                      </a:schemeClr>
                    </a:solidFill>
                  </a:rPr>
                  <a:t>PE-Cy7</a:t>
                </a:r>
                <a:endParaRPr kumimoji="1" lang="ja-JP" altLang="en-US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256759CE-C66D-4BCC-9228-E06D292D0B3C}"/>
                  </a:ext>
                </a:extLst>
              </p:cNvPr>
              <p:cNvSpPr txBox="1"/>
              <p:nvPr/>
            </p:nvSpPr>
            <p:spPr>
              <a:xfrm>
                <a:off x="6426997" y="296596"/>
                <a:ext cx="1695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PE-tandem dyes</a:t>
                </a:r>
                <a:endParaRPr kumimoji="1" lang="ja-JP" altLang="en-US" dirty="0"/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85FFD2E8-CE43-4739-A74F-A087FFD59F3A}"/>
                  </a:ext>
                </a:extLst>
              </p:cNvPr>
              <p:cNvSpPr/>
              <p:nvPr/>
            </p:nvSpPr>
            <p:spPr>
              <a:xfrm>
                <a:off x="2166212" y="273326"/>
                <a:ext cx="2548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dirty="0"/>
                  <a:t>Blue laser excitation dyes</a:t>
                </a:r>
              </a:p>
            </p:txBody>
          </p:sp>
        </p:grp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B00FE386-9CDD-4861-BA06-2931F63919EB}"/>
                </a:ext>
              </a:extLst>
            </p:cNvPr>
            <p:cNvSpPr/>
            <p:nvPr/>
          </p:nvSpPr>
          <p:spPr>
            <a:xfrm>
              <a:off x="1497941" y="6591670"/>
              <a:ext cx="363353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C9B7B91A-BA84-4B0F-91FA-F1E521564BB1}"/>
                </a:ext>
              </a:extLst>
            </p:cNvPr>
            <p:cNvSpPr/>
            <p:nvPr/>
          </p:nvSpPr>
          <p:spPr>
            <a:xfrm>
              <a:off x="5287104" y="6591670"/>
              <a:ext cx="318219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27F9D2D-591D-43C8-B06A-E726E6A12781}"/>
              </a:ext>
            </a:extLst>
          </p:cNvPr>
          <p:cNvGrpSpPr/>
          <p:nvPr/>
        </p:nvGrpSpPr>
        <p:grpSpPr>
          <a:xfrm>
            <a:off x="1422170" y="6555258"/>
            <a:ext cx="3753512" cy="165693"/>
            <a:chOff x="1482286" y="6555258"/>
            <a:chExt cx="3617458" cy="165693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A729657B-B29C-4B49-81E1-A7DE076FEA57}"/>
                </a:ext>
              </a:extLst>
            </p:cNvPr>
            <p:cNvSpPr txBox="1"/>
            <p:nvPr/>
          </p:nvSpPr>
          <p:spPr>
            <a:xfrm>
              <a:off x="1482286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250</a:t>
              </a:r>
              <a:endParaRPr kumimoji="1" lang="ja-JP" altLang="en-US" sz="1000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31761C2-AD06-4C19-B716-40208F5A3302}"/>
                </a:ext>
              </a:extLst>
            </p:cNvPr>
            <p:cNvSpPr txBox="1"/>
            <p:nvPr/>
          </p:nvSpPr>
          <p:spPr>
            <a:xfrm>
              <a:off x="1729035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300</a:t>
              </a:r>
              <a:endParaRPr kumimoji="1" lang="ja-JP" altLang="en-US" sz="1000" dirty="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C5808F2-66A7-41F2-A0E6-0BCEB8522E7F}"/>
                </a:ext>
              </a:extLst>
            </p:cNvPr>
            <p:cNvSpPr txBox="1"/>
            <p:nvPr/>
          </p:nvSpPr>
          <p:spPr>
            <a:xfrm>
              <a:off x="1991495" y="65670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350</a:t>
              </a:r>
              <a:endParaRPr kumimoji="1" lang="ja-JP" altLang="en-US" sz="1000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9A860410-1291-4970-86BB-0B991BE0F64E}"/>
                </a:ext>
              </a:extLst>
            </p:cNvPr>
            <p:cNvSpPr txBox="1"/>
            <p:nvPr/>
          </p:nvSpPr>
          <p:spPr>
            <a:xfrm>
              <a:off x="2284560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400</a:t>
              </a:r>
              <a:endParaRPr kumimoji="1" lang="ja-JP" altLang="en-US" sz="100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06928622-AA36-4556-8225-649EE5FF32A0}"/>
                </a:ext>
              </a:extLst>
            </p:cNvPr>
            <p:cNvSpPr txBox="1"/>
            <p:nvPr/>
          </p:nvSpPr>
          <p:spPr>
            <a:xfrm>
              <a:off x="2535805" y="655971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450</a:t>
              </a:r>
              <a:endParaRPr kumimoji="1" lang="ja-JP" altLang="en-US" sz="1000" dirty="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D88E8705-CF68-412F-B24D-862C8F3118E9}"/>
                </a:ext>
              </a:extLst>
            </p:cNvPr>
            <p:cNvSpPr txBox="1"/>
            <p:nvPr/>
          </p:nvSpPr>
          <p:spPr>
            <a:xfrm>
              <a:off x="2798217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500</a:t>
              </a:r>
              <a:endParaRPr kumimoji="1" lang="ja-JP" altLang="en-US" sz="1000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59C37C91-BD82-4600-9F98-2CB899A4DEC6}"/>
                </a:ext>
              </a:extLst>
            </p:cNvPr>
            <p:cNvSpPr txBox="1"/>
            <p:nvPr/>
          </p:nvSpPr>
          <p:spPr>
            <a:xfrm>
              <a:off x="3060221" y="65670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550</a:t>
              </a:r>
              <a:endParaRPr kumimoji="1" lang="ja-JP" altLang="en-US" sz="1000" dirty="0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396DB817-8EF4-4DCB-BEFD-EB36B39DC669}"/>
                </a:ext>
              </a:extLst>
            </p:cNvPr>
            <p:cNvSpPr txBox="1"/>
            <p:nvPr/>
          </p:nvSpPr>
          <p:spPr>
            <a:xfrm>
              <a:off x="3335292" y="6561224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600</a:t>
              </a:r>
              <a:endParaRPr kumimoji="1" lang="ja-JP" altLang="en-US" sz="1000" dirty="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35AFFFD9-9A2C-450A-AB4E-48C218716076}"/>
                </a:ext>
              </a:extLst>
            </p:cNvPr>
            <p:cNvSpPr txBox="1"/>
            <p:nvPr/>
          </p:nvSpPr>
          <p:spPr>
            <a:xfrm>
              <a:off x="3590447" y="6560291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650</a:t>
              </a:r>
              <a:endParaRPr kumimoji="1" lang="ja-JP" altLang="en-US" sz="1000" dirty="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C74D813-8763-4B88-82F4-8E200301A19A}"/>
                </a:ext>
              </a:extLst>
            </p:cNvPr>
            <p:cNvSpPr txBox="1"/>
            <p:nvPr/>
          </p:nvSpPr>
          <p:spPr>
            <a:xfrm>
              <a:off x="3847088" y="655971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700</a:t>
              </a:r>
              <a:endParaRPr kumimoji="1" lang="ja-JP" altLang="en-US" sz="1000" dirty="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916E64E1-E056-48A2-B816-36E4756BB90D}"/>
                </a:ext>
              </a:extLst>
            </p:cNvPr>
            <p:cNvSpPr txBox="1"/>
            <p:nvPr/>
          </p:nvSpPr>
          <p:spPr>
            <a:xfrm>
              <a:off x="4131538" y="6556744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750</a:t>
              </a:r>
              <a:endParaRPr kumimoji="1" lang="ja-JP" altLang="en-US" sz="1000" dirty="0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BC8E4557-70BD-45E8-A7AE-2D87BDE72E6F}"/>
                </a:ext>
              </a:extLst>
            </p:cNvPr>
            <p:cNvSpPr txBox="1"/>
            <p:nvPr/>
          </p:nvSpPr>
          <p:spPr>
            <a:xfrm>
              <a:off x="4380093" y="655790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800</a:t>
              </a:r>
              <a:endParaRPr kumimoji="1" lang="ja-JP" altLang="en-US" sz="1000" dirty="0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87EAEB4C-328E-4EED-B8B7-B7E72C1C4151}"/>
                </a:ext>
              </a:extLst>
            </p:cNvPr>
            <p:cNvSpPr txBox="1"/>
            <p:nvPr/>
          </p:nvSpPr>
          <p:spPr>
            <a:xfrm>
              <a:off x="4645089" y="6555258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850</a:t>
              </a:r>
              <a:endParaRPr kumimoji="1" lang="ja-JP" altLang="en-US" sz="1000" dirty="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8121126-F296-4BDF-BA96-998E4D121A27}"/>
                </a:ext>
              </a:extLst>
            </p:cNvPr>
            <p:cNvSpPr txBox="1"/>
            <p:nvPr/>
          </p:nvSpPr>
          <p:spPr>
            <a:xfrm>
              <a:off x="4902574" y="6555258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900</a:t>
              </a:r>
              <a:endParaRPr kumimoji="1" lang="ja-JP" altLang="en-US" sz="1000" dirty="0"/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4859BA7A-B713-4DFE-954C-C1B500E0E572}"/>
              </a:ext>
            </a:extLst>
          </p:cNvPr>
          <p:cNvGrpSpPr/>
          <p:nvPr/>
        </p:nvGrpSpPr>
        <p:grpSpPr>
          <a:xfrm>
            <a:off x="5304972" y="6553721"/>
            <a:ext cx="3753512" cy="165693"/>
            <a:chOff x="1482286" y="6555258"/>
            <a:chExt cx="3617458" cy="165693"/>
          </a:xfrm>
        </p:grpSpPr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734BA4D4-DC81-4909-80F8-F4A65404FE34}"/>
                </a:ext>
              </a:extLst>
            </p:cNvPr>
            <p:cNvSpPr txBox="1"/>
            <p:nvPr/>
          </p:nvSpPr>
          <p:spPr>
            <a:xfrm>
              <a:off x="1482286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250</a:t>
              </a:r>
              <a:endParaRPr kumimoji="1" lang="ja-JP" altLang="en-US" sz="1000" dirty="0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BC54606-72A5-49AD-81BD-3096921D40CA}"/>
                </a:ext>
              </a:extLst>
            </p:cNvPr>
            <p:cNvSpPr txBox="1"/>
            <p:nvPr/>
          </p:nvSpPr>
          <p:spPr>
            <a:xfrm>
              <a:off x="1729035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300</a:t>
              </a:r>
              <a:endParaRPr kumimoji="1" lang="ja-JP" altLang="en-US" sz="1000" dirty="0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AA64D7E0-6591-40B5-8099-CFF29ED47217}"/>
                </a:ext>
              </a:extLst>
            </p:cNvPr>
            <p:cNvSpPr txBox="1"/>
            <p:nvPr/>
          </p:nvSpPr>
          <p:spPr>
            <a:xfrm>
              <a:off x="1991495" y="65670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350</a:t>
              </a:r>
              <a:endParaRPr kumimoji="1" lang="ja-JP" altLang="en-US" sz="1000" dirty="0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AEE7BE03-D270-4403-BF5D-13EFFD8F3056}"/>
                </a:ext>
              </a:extLst>
            </p:cNvPr>
            <p:cNvSpPr txBox="1"/>
            <p:nvPr/>
          </p:nvSpPr>
          <p:spPr>
            <a:xfrm>
              <a:off x="2284560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400</a:t>
              </a:r>
              <a:endParaRPr kumimoji="1" lang="ja-JP" altLang="en-US" sz="1000" dirty="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0F521155-784E-42D7-A8A1-CF93DE8AC433}"/>
                </a:ext>
              </a:extLst>
            </p:cNvPr>
            <p:cNvSpPr txBox="1"/>
            <p:nvPr/>
          </p:nvSpPr>
          <p:spPr>
            <a:xfrm>
              <a:off x="2535805" y="655971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450</a:t>
              </a:r>
              <a:endParaRPr kumimoji="1" lang="ja-JP" altLang="en-US" sz="1000" dirty="0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12ABC197-A5AF-4490-B8E4-E66AD540128B}"/>
                </a:ext>
              </a:extLst>
            </p:cNvPr>
            <p:cNvSpPr txBox="1"/>
            <p:nvPr/>
          </p:nvSpPr>
          <p:spPr>
            <a:xfrm>
              <a:off x="2798217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500</a:t>
              </a:r>
              <a:endParaRPr kumimoji="1" lang="ja-JP" altLang="en-US" sz="1000" dirty="0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C1AD0A7F-CEDA-4731-8960-ED34AFD731C6}"/>
                </a:ext>
              </a:extLst>
            </p:cNvPr>
            <p:cNvSpPr txBox="1"/>
            <p:nvPr/>
          </p:nvSpPr>
          <p:spPr>
            <a:xfrm>
              <a:off x="3060221" y="65670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550</a:t>
              </a:r>
              <a:endParaRPr kumimoji="1" lang="ja-JP" altLang="en-US" sz="1000" dirty="0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92CA3394-496E-4F31-B9E3-22AA96AF8414}"/>
                </a:ext>
              </a:extLst>
            </p:cNvPr>
            <p:cNvSpPr txBox="1"/>
            <p:nvPr/>
          </p:nvSpPr>
          <p:spPr>
            <a:xfrm>
              <a:off x="3335292" y="6561224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600</a:t>
              </a:r>
              <a:endParaRPr kumimoji="1" lang="ja-JP" altLang="en-US" sz="1000" dirty="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CADDE119-52E2-4658-8F07-8F597A4DD6FF}"/>
                </a:ext>
              </a:extLst>
            </p:cNvPr>
            <p:cNvSpPr txBox="1"/>
            <p:nvPr/>
          </p:nvSpPr>
          <p:spPr>
            <a:xfrm>
              <a:off x="3590447" y="6560291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650</a:t>
              </a:r>
              <a:endParaRPr kumimoji="1" lang="ja-JP" altLang="en-US" sz="1000" dirty="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940B2C28-314B-4323-B445-6F91ABDFC82F}"/>
                </a:ext>
              </a:extLst>
            </p:cNvPr>
            <p:cNvSpPr txBox="1"/>
            <p:nvPr/>
          </p:nvSpPr>
          <p:spPr>
            <a:xfrm>
              <a:off x="3847088" y="655971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700</a:t>
              </a:r>
              <a:endParaRPr kumimoji="1" lang="ja-JP" altLang="en-US" sz="1000" dirty="0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8EDBC49E-D0CF-497A-82AC-FBECDE9A55F2}"/>
                </a:ext>
              </a:extLst>
            </p:cNvPr>
            <p:cNvSpPr txBox="1"/>
            <p:nvPr/>
          </p:nvSpPr>
          <p:spPr>
            <a:xfrm>
              <a:off x="4131538" y="6556744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750</a:t>
              </a:r>
              <a:endParaRPr kumimoji="1" lang="ja-JP" altLang="en-US" sz="1000" dirty="0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AC1F9956-440A-4FA4-954C-8960159AF734}"/>
                </a:ext>
              </a:extLst>
            </p:cNvPr>
            <p:cNvSpPr txBox="1"/>
            <p:nvPr/>
          </p:nvSpPr>
          <p:spPr>
            <a:xfrm>
              <a:off x="4380093" y="655790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800</a:t>
              </a:r>
              <a:endParaRPr kumimoji="1" lang="ja-JP" altLang="en-US" sz="1000" dirty="0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C73C194-54FA-4BAD-9182-3EBE27E42617}"/>
                </a:ext>
              </a:extLst>
            </p:cNvPr>
            <p:cNvSpPr txBox="1"/>
            <p:nvPr/>
          </p:nvSpPr>
          <p:spPr>
            <a:xfrm>
              <a:off x="4645089" y="6555258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850</a:t>
              </a:r>
              <a:endParaRPr kumimoji="1" lang="ja-JP" altLang="en-US" sz="1000" dirty="0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DBC44289-0143-41DA-A759-518C15B94C3E}"/>
                </a:ext>
              </a:extLst>
            </p:cNvPr>
            <p:cNvSpPr txBox="1"/>
            <p:nvPr/>
          </p:nvSpPr>
          <p:spPr>
            <a:xfrm>
              <a:off x="4902574" y="6555258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900</a:t>
              </a:r>
              <a:endParaRPr kumimoji="1" lang="ja-JP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67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87F454C3-5042-4EEC-8562-CE23368267E9}"/>
              </a:ext>
            </a:extLst>
          </p:cNvPr>
          <p:cNvGrpSpPr/>
          <p:nvPr/>
        </p:nvGrpSpPr>
        <p:grpSpPr>
          <a:xfrm>
            <a:off x="1856360" y="816911"/>
            <a:ext cx="5132881" cy="5478003"/>
            <a:chOff x="1806933" y="989906"/>
            <a:chExt cx="5132881" cy="5478003"/>
          </a:xfrm>
        </p:grpSpPr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9DDFB2C-DA34-49E9-BACD-6FC9DE1F905F}"/>
                </a:ext>
              </a:extLst>
            </p:cNvPr>
            <p:cNvSpPr/>
            <p:nvPr/>
          </p:nvSpPr>
          <p:spPr>
            <a:xfrm>
              <a:off x="5265899" y="989906"/>
              <a:ext cx="1673915" cy="5469614"/>
            </a:xfrm>
            <a:prstGeom prst="rect">
              <a:avLst/>
            </a:prstGeom>
            <a:gradFill flip="none" rotWithShape="1">
              <a:gsLst>
                <a:gs pos="65000">
                  <a:srgbClr val="F6F6F6"/>
                </a:gs>
                <a:gs pos="3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0"/>
                    <a:lumOff val="10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09834FB9-1CF0-45F9-8350-0D072D185896}"/>
                </a:ext>
              </a:extLst>
            </p:cNvPr>
            <p:cNvSpPr/>
            <p:nvPr/>
          </p:nvSpPr>
          <p:spPr>
            <a:xfrm>
              <a:off x="3578836" y="989906"/>
              <a:ext cx="1673915" cy="5469614"/>
            </a:xfrm>
            <a:prstGeom prst="rect">
              <a:avLst/>
            </a:prstGeom>
            <a:gradFill flip="none" rotWithShape="1">
              <a:gsLst>
                <a:gs pos="73000">
                  <a:srgbClr val="EBEEF2"/>
                </a:gs>
                <a:gs pos="3000">
                  <a:schemeClr val="tx2">
                    <a:lumMod val="20000"/>
                    <a:lumOff val="80000"/>
                  </a:schemeClr>
                </a:gs>
                <a:gs pos="100000">
                  <a:schemeClr val="accent3">
                    <a:lumMod val="0"/>
                    <a:lumOff val="10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12C551AC-AA06-47CE-B736-A42AB62CD9F0}"/>
                </a:ext>
              </a:extLst>
            </p:cNvPr>
            <p:cNvSpPr/>
            <p:nvPr/>
          </p:nvSpPr>
          <p:spPr>
            <a:xfrm>
              <a:off x="1806933" y="998295"/>
              <a:ext cx="1766042" cy="5469614"/>
            </a:xfrm>
            <a:prstGeom prst="rect">
              <a:avLst/>
            </a:prstGeom>
            <a:gradFill flip="none" rotWithShape="1">
              <a:gsLst>
                <a:gs pos="74000">
                  <a:srgbClr val="C2CBD8"/>
                </a:gs>
                <a:gs pos="3000">
                  <a:schemeClr val="tx2">
                    <a:lumMod val="60000"/>
                    <a:lumOff val="40000"/>
                  </a:schemeClr>
                </a:gs>
                <a:gs pos="100000">
                  <a:schemeClr val="accent3">
                    <a:lumMod val="0"/>
                    <a:lumOff val="10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1813750-5876-48A9-B296-3A164A0B7860}"/>
              </a:ext>
            </a:extLst>
          </p:cNvPr>
          <p:cNvGrpSpPr/>
          <p:nvPr/>
        </p:nvGrpSpPr>
        <p:grpSpPr>
          <a:xfrm>
            <a:off x="377783" y="2713389"/>
            <a:ext cx="1199743" cy="1153727"/>
            <a:chOff x="1392537" y="1019102"/>
            <a:chExt cx="771310" cy="729429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09B63E0-2696-4D82-925B-252DA0502ED1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4D951286-B0AF-4B45-A4A5-7582FAB49928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5AF9A22-31D4-46EA-AFA4-26D445A21BAE}"/>
              </a:ext>
            </a:extLst>
          </p:cNvPr>
          <p:cNvGrpSpPr/>
          <p:nvPr/>
        </p:nvGrpSpPr>
        <p:grpSpPr>
          <a:xfrm>
            <a:off x="2237294" y="2754147"/>
            <a:ext cx="1199743" cy="1072208"/>
            <a:chOff x="1392537" y="1019102"/>
            <a:chExt cx="771310" cy="729429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E9E9720-E274-46D2-AA32-69223B153B65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749F892F-485A-4CBD-87A2-27C6F14F3146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04F997-7B7E-4E85-B190-3B5A7AC08551}"/>
              </a:ext>
            </a:extLst>
          </p:cNvPr>
          <p:cNvSpPr txBox="1"/>
          <p:nvPr/>
        </p:nvSpPr>
        <p:spPr>
          <a:xfrm>
            <a:off x="2281268" y="2327152"/>
            <a:ext cx="1091966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b="1" dirty="0"/>
              <a:t>DN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b="1" dirty="0"/>
              <a:t>CD4-CD8-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DCEA7BF-5F0B-4F79-8658-AAAD3A6D04B0}"/>
              </a:ext>
            </a:extLst>
          </p:cNvPr>
          <p:cNvSpPr txBox="1"/>
          <p:nvPr/>
        </p:nvSpPr>
        <p:spPr>
          <a:xfrm>
            <a:off x="2266246" y="388208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β-selection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50ECCC-4D17-4B6C-B137-5F35BE6AB032}"/>
              </a:ext>
            </a:extLst>
          </p:cNvPr>
          <p:cNvSpPr txBox="1"/>
          <p:nvPr/>
        </p:nvSpPr>
        <p:spPr>
          <a:xfrm>
            <a:off x="417977" y="2228157"/>
            <a:ext cx="1199737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b="1" dirty="0"/>
              <a:t>Lymphoid progenitor</a:t>
            </a:r>
            <a:endParaRPr kumimoji="1" lang="ja-JP" altLang="en-US" b="1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E177264-9DD3-48DC-8E85-569C4503B31F}"/>
              </a:ext>
            </a:extLst>
          </p:cNvPr>
          <p:cNvGrpSpPr/>
          <p:nvPr/>
        </p:nvGrpSpPr>
        <p:grpSpPr>
          <a:xfrm>
            <a:off x="3824356" y="2794908"/>
            <a:ext cx="1199743" cy="1072208"/>
            <a:chOff x="1392537" y="1019102"/>
            <a:chExt cx="771310" cy="729429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42AC11A-8E0F-43D7-AA7E-8F9B3269FBBF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1">
                    <a:lumMod val="20000"/>
                    <a:lumOff val="80000"/>
                  </a:schemeClr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47BD4D4-87CD-4A65-BC77-A5279A0416F4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5974CB-4E1E-4240-AF9A-420520EFF213}"/>
              </a:ext>
            </a:extLst>
          </p:cNvPr>
          <p:cNvSpPr txBox="1"/>
          <p:nvPr/>
        </p:nvSpPr>
        <p:spPr>
          <a:xfrm>
            <a:off x="3902255" y="3914794"/>
            <a:ext cx="1043942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dirty="0">
                <a:solidFill>
                  <a:srgbClr val="FF0000"/>
                </a:solidFill>
              </a:rPr>
              <a:t>Positive selection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5ED182-A5AB-461E-B589-19868297B19F}"/>
              </a:ext>
            </a:extLst>
          </p:cNvPr>
          <p:cNvSpPr txBox="1"/>
          <p:nvPr/>
        </p:nvSpPr>
        <p:spPr>
          <a:xfrm>
            <a:off x="3815145" y="2354037"/>
            <a:ext cx="1181734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b="1" dirty="0"/>
              <a:t>DP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b="1" dirty="0"/>
              <a:t>CD4+CD8+</a:t>
            </a:r>
            <a:endParaRPr kumimoji="1" lang="ja-JP" altLang="en-US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0AAEAA0-4695-4232-992C-CBD14369756D}"/>
              </a:ext>
            </a:extLst>
          </p:cNvPr>
          <p:cNvGrpSpPr/>
          <p:nvPr/>
        </p:nvGrpSpPr>
        <p:grpSpPr>
          <a:xfrm>
            <a:off x="5631591" y="1863115"/>
            <a:ext cx="1199743" cy="1072208"/>
            <a:chOff x="1392537" y="1019102"/>
            <a:chExt cx="771310" cy="729429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21D6A141-0268-4824-8B1C-D5DDB0EEBE30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A5F91381-F0B7-45AB-835E-71EA7129AFC2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F96F09E-C6AF-4E13-B0EA-205E802AF290}"/>
              </a:ext>
            </a:extLst>
          </p:cNvPr>
          <p:cNvGrpSpPr/>
          <p:nvPr/>
        </p:nvGrpSpPr>
        <p:grpSpPr>
          <a:xfrm>
            <a:off x="5620453" y="3867116"/>
            <a:ext cx="1199743" cy="1072208"/>
            <a:chOff x="1392537" y="1019102"/>
            <a:chExt cx="771310" cy="729429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0DFFA7F8-9DB3-416D-AD71-042D45634DD6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B078441F-18EE-4B63-B2E0-A5630035AB65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69937B-0F8F-4D81-99A9-A162F731C04C}"/>
              </a:ext>
            </a:extLst>
          </p:cNvPr>
          <p:cNvSpPr txBox="1"/>
          <p:nvPr/>
        </p:nvSpPr>
        <p:spPr>
          <a:xfrm>
            <a:off x="5571370" y="1449556"/>
            <a:ext cx="1136850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b="1" dirty="0"/>
              <a:t>SP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b="1" dirty="0"/>
              <a:t>CD4+CD8-</a:t>
            </a:r>
            <a:endParaRPr kumimoji="1" lang="ja-JP" altLang="en-US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D473AF2-C148-4F52-BF1B-225352DFE00C}"/>
              </a:ext>
            </a:extLst>
          </p:cNvPr>
          <p:cNvSpPr txBox="1"/>
          <p:nvPr/>
        </p:nvSpPr>
        <p:spPr>
          <a:xfrm>
            <a:off x="5548816" y="3464394"/>
            <a:ext cx="1136850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b="1" dirty="0"/>
              <a:t>SP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b="1" dirty="0"/>
              <a:t>CD4-CD8+</a:t>
            </a:r>
            <a:endParaRPr kumimoji="1" lang="ja-JP" altLang="en-US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F9BE4C9-2685-402B-9359-E6FCC92A5F75}"/>
              </a:ext>
            </a:extLst>
          </p:cNvPr>
          <p:cNvSpPr txBox="1"/>
          <p:nvPr/>
        </p:nvSpPr>
        <p:spPr>
          <a:xfrm>
            <a:off x="5714788" y="5003694"/>
            <a:ext cx="1043942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dirty="0">
                <a:solidFill>
                  <a:srgbClr val="FF0000"/>
                </a:solidFill>
              </a:rPr>
              <a:t>Negative selection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0C58830-DBE8-483E-9425-1CE4C3AAEDA2}"/>
              </a:ext>
            </a:extLst>
          </p:cNvPr>
          <p:cNvCxnSpPr/>
          <p:nvPr/>
        </p:nvCxnSpPr>
        <p:spPr>
          <a:xfrm>
            <a:off x="1644632" y="3290250"/>
            <a:ext cx="5290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56B2D5B-2270-47F3-A593-E058A8DD7DEC}"/>
              </a:ext>
            </a:extLst>
          </p:cNvPr>
          <p:cNvCxnSpPr>
            <a:cxnSpLocks/>
          </p:cNvCxnSpPr>
          <p:nvPr/>
        </p:nvCxnSpPr>
        <p:spPr>
          <a:xfrm>
            <a:off x="3489658" y="3256684"/>
            <a:ext cx="2844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82B6468F-F71B-4B34-B4BC-0A56BFF441D7}"/>
              </a:ext>
            </a:extLst>
          </p:cNvPr>
          <p:cNvCxnSpPr>
            <a:cxnSpLocks/>
          </p:cNvCxnSpPr>
          <p:nvPr/>
        </p:nvCxnSpPr>
        <p:spPr>
          <a:xfrm flipV="1">
            <a:off x="5058226" y="2685508"/>
            <a:ext cx="575548" cy="425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303695A-523C-4E5E-96E4-D5F00F733A40}"/>
              </a:ext>
            </a:extLst>
          </p:cNvPr>
          <p:cNvCxnSpPr>
            <a:cxnSpLocks/>
          </p:cNvCxnSpPr>
          <p:nvPr/>
        </p:nvCxnSpPr>
        <p:spPr>
          <a:xfrm>
            <a:off x="5077426" y="3587164"/>
            <a:ext cx="578584" cy="498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3A48DAE-3F5F-4AFD-A2B0-8C5CC411A657}"/>
              </a:ext>
            </a:extLst>
          </p:cNvPr>
          <p:cNvCxnSpPr>
            <a:cxnSpLocks/>
          </p:cNvCxnSpPr>
          <p:nvPr/>
        </p:nvCxnSpPr>
        <p:spPr>
          <a:xfrm flipV="1">
            <a:off x="6758730" y="1442439"/>
            <a:ext cx="791411" cy="566344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E1A2426-CFE8-4598-86E2-5760A6D3B08D}"/>
              </a:ext>
            </a:extLst>
          </p:cNvPr>
          <p:cNvCxnSpPr>
            <a:cxnSpLocks/>
          </p:cNvCxnSpPr>
          <p:nvPr/>
        </p:nvCxnSpPr>
        <p:spPr>
          <a:xfrm>
            <a:off x="6872352" y="2340846"/>
            <a:ext cx="963439" cy="32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DD56B4C-E4F1-43AF-8AAB-3F64778006FB}"/>
              </a:ext>
            </a:extLst>
          </p:cNvPr>
          <p:cNvCxnSpPr>
            <a:cxnSpLocks/>
          </p:cNvCxnSpPr>
          <p:nvPr/>
        </p:nvCxnSpPr>
        <p:spPr>
          <a:xfrm>
            <a:off x="6820196" y="2713406"/>
            <a:ext cx="478609" cy="421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3BFBFCF-433A-455E-B2E6-FDB8B6655D8E}"/>
              </a:ext>
            </a:extLst>
          </p:cNvPr>
          <p:cNvCxnSpPr>
            <a:cxnSpLocks/>
          </p:cNvCxnSpPr>
          <p:nvPr/>
        </p:nvCxnSpPr>
        <p:spPr>
          <a:xfrm>
            <a:off x="6809619" y="4739931"/>
            <a:ext cx="952777" cy="650959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3F6F6BBC-E402-4A86-BFF5-4EE96457309E}"/>
              </a:ext>
            </a:extLst>
          </p:cNvPr>
          <p:cNvCxnSpPr>
            <a:cxnSpLocks/>
          </p:cNvCxnSpPr>
          <p:nvPr/>
        </p:nvCxnSpPr>
        <p:spPr>
          <a:xfrm>
            <a:off x="6930630" y="4479021"/>
            <a:ext cx="831766" cy="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72FE5B51-C3AB-464B-A2D6-2BD6CB368C24}"/>
              </a:ext>
            </a:extLst>
          </p:cNvPr>
          <p:cNvCxnSpPr>
            <a:cxnSpLocks/>
          </p:cNvCxnSpPr>
          <p:nvPr/>
        </p:nvCxnSpPr>
        <p:spPr>
          <a:xfrm flipV="1">
            <a:off x="6820196" y="3639947"/>
            <a:ext cx="520092" cy="422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58">
            <a:extLst>
              <a:ext uri="{FF2B5EF4-FFF2-40B4-BE49-F238E27FC236}">
                <a16:creationId xmlns:a16="http://schemas.microsoft.com/office/drawing/2014/main" id="{0CF20017-BAB0-402B-AD13-7A749E90E73E}"/>
              </a:ext>
            </a:extLst>
          </p:cNvPr>
          <p:cNvSpPr/>
          <p:nvPr/>
        </p:nvSpPr>
        <p:spPr>
          <a:xfrm>
            <a:off x="7248350" y="3242460"/>
            <a:ext cx="195440" cy="22716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4A75A73B-5C10-4305-B29F-9DC2585A6D6F}"/>
              </a:ext>
            </a:extLst>
          </p:cNvPr>
          <p:cNvSpPr/>
          <p:nvPr/>
        </p:nvSpPr>
        <p:spPr>
          <a:xfrm>
            <a:off x="7624039" y="3275346"/>
            <a:ext cx="138357" cy="808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29B92354-4792-4772-8579-2CBDB6A4EDBB}"/>
              </a:ext>
            </a:extLst>
          </p:cNvPr>
          <p:cNvSpPr/>
          <p:nvPr/>
        </p:nvSpPr>
        <p:spPr>
          <a:xfrm>
            <a:off x="7422272" y="3388402"/>
            <a:ext cx="363548" cy="22716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413EF88E-9705-48F5-8662-432150801291}"/>
              </a:ext>
            </a:extLst>
          </p:cNvPr>
          <p:cNvSpPr/>
          <p:nvPr/>
        </p:nvSpPr>
        <p:spPr>
          <a:xfrm>
            <a:off x="7437128" y="3085403"/>
            <a:ext cx="179635" cy="227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7854133" y="968460"/>
            <a:ext cx="891284" cy="823371"/>
            <a:chOff x="1392537" y="1019102"/>
            <a:chExt cx="771310" cy="72942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45C8772-679A-4A37-A17E-53C501B4BE1E}"/>
              </a:ext>
            </a:extLst>
          </p:cNvPr>
          <p:cNvGrpSpPr/>
          <p:nvPr/>
        </p:nvGrpSpPr>
        <p:grpSpPr>
          <a:xfrm>
            <a:off x="7874817" y="2143348"/>
            <a:ext cx="891284" cy="823371"/>
            <a:chOff x="1392537" y="1019102"/>
            <a:chExt cx="771310" cy="729429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7A7C6478-E9E0-4F04-87B6-DDAA6DF592F0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BE9E722B-0F0F-4FDD-B24D-2AB048BCBB56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7835791" y="5211018"/>
            <a:ext cx="951571" cy="884572"/>
            <a:chOff x="1392537" y="1019102"/>
            <a:chExt cx="771310" cy="729429"/>
          </a:xfrm>
        </p:grpSpPr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A3D5BBC6-869D-4A85-9034-91316DF3D7B8}"/>
              </a:ext>
            </a:extLst>
          </p:cNvPr>
          <p:cNvGrpSpPr/>
          <p:nvPr/>
        </p:nvGrpSpPr>
        <p:grpSpPr>
          <a:xfrm>
            <a:off x="7820458" y="3969341"/>
            <a:ext cx="951571" cy="884572"/>
            <a:chOff x="1392537" y="1019102"/>
            <a:chExt cx="771310" cy="729429"/>
          </a:xfrm>
        </p:grpSpPr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A40BACE2-94EE-4B67-AC95-805CB36082F9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67F092D5-9BAA-476F-AAE4-D5D16875DF73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D0A4DA0-7ACD-4BA8-9796-06B19B43778D}"/>
              </a:ext>
            </a:extLst>
          </p:cNvPr>
          <p:cNvSpPr txBox="1"/>
          <p:nvPr/>
        </p:nvSpPr>
        <p:spPr>
          <a:xfrm>
            <a:off x="2023920" y="6204717"/>
            <a:ext cx="136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Outer cortex</a:t>
            </a:r>
            <a:endParaRPr kumimoji="1" lang="ja-JP" altLang="en-US" i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77A52FB-2B14-41DD-A796-98C315A516EA}"/>
              </a:ext>
            </a:extLst>
          </p:cNvPr>
          <p:cNvSpPr txBox="1"/>
          <p:nvPr/>
        </p:nvSpPr>
        <p:spPr>
          <a:xfrm>
            <a:off x="3822261" y="6201624"/>
            <a:ext cx="131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Inner cortex</a:t>
            </a:r>
            <a:endParaRPr kumimoji="1" lang="ja-JP" altLang="en-US" i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B84F38E-F4FA-46EF-9B4F-50CD24297571}"/>
              </a:ext>
            </a:extLst>
          </p:cNvPr>
          <p:cNvSpPr txBox="1"/>
          <p:nvPr/>
        </p:nvSpPr>
        <p:spPr>
          <a:xfrm>
            <a:off x="5673626" y="62024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Medulla</a:t>
            </a:r>
            <a:endParaRPr kumimoji="1" lang="ja-JP" altLang="en-US" i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FBD2E87F-8A6D-4F57-92C4-20513B15F2B4}"/>
              </a:ext>
            </a:extLst>
          </p:cNvPr>
          <p:cNvSpPr txBox="1"/>
          <p:nvPr/>
        </p:nvSpPr>
        <p:spPr>
          <a:xfrm>
            <a:off x="7781187" y="620162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Periphery</a:t>
            </a:r>
            <a:endParaRPr kumimoji="1" lang="ja-JP" altLang="en-US" i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9EF46857-24F5-403A-8313-9AF41D791CAF}"/>
              </a:ext>
            </a:extLst>
          </p:cNvPr>
          <p:cNvSpPr txBox="1"/>
          <p:nvPr/>
        </p:nvSpPr>
        <p:spPr>
          <a:xfrm>
            <a:off x="248442" y="6201624"/>
            <a:ext cx="14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Bone Marrow</a:t>
            </a:r>
            <a:endParaRPr kumimoji="1" lang="ja-JP" altLang="en-US" i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1D67B42-08B3-42ED-B144-DF077A84AD35}"/>
              </a:ext>
            </a:extLst>
          </p:cNvPr>
          <p:cNvSpPr txBox="1"/>
          <p:nvPr/>
        </p:nvSpPr>
        <p:spPr>
          <a:xfrm>
            <a:off x="8090423" y="6322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Th</a:t>
            </a:r>
            <a:endParaRPr kumimoji="1" lang="ja-JP" altLang="en-US" b="1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4975E72-D570-46BC-BAF6-2DBF0B84BCCA}"/>
              </a:ext>
            </a:extLst>
          </p:cNvPr>
          <p:cNvSpPr txBox="1"/>
          <p:nvPr/>
        </p:nvSpPr>
        <p:spPr>
          <a:xfrm>
            <a:off x="8025632" y="182392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/>
              <a:t>Treg</a:t>
            </a:r>
            <a:endParaRPr kumimoji="1" lang="ja-JP" altLang="en-US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BAD35AB9-C98A-4F4B-9739-B0796E406A79}"/>
              </a:ext>
            </a:extLst>
          </p:cNvPr>
          <p:cNvSpPr txBox="1"/>
          <p:nvPr/>
        </p:nvSpPr>
        <p:spPr>
          <a:xfrm>
            <a:off x="8136645" y="4899429"/>
            <a:ext cx="3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Tc</a:t>
            </a:r>
            <a:endParaRPr kumimoji="1" lang="ja-JP" altLang="en-US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54561C8-8DA3-4246-AE11-0DA5D20ED881}"/>
              </a:ext>
            </a:extLst>
          </p:cNvPr>
          <p:cNvSpPr txBox="1"/>
          <p:nvPr/>
        </p:nvSpPr>
        <p:spPr>
          <a:xfrm>
            <a:off x="7386494" y="3678641"/>
            <a:ext cx="181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Regulatory CD8 ?</a:t>
            </a:r>
            <a:endParaRPr kumimoji="1" lang="ja-JP" altLang="en-US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48E88C7-A73B-4807-AB8A-4E5D2B571E63}"/>
              </a:ext>
            </a:extLst>
          </p:cNvPr>
          <p:cNvSpPr txBox="1"/>
          <p:nvPr/>
        </p:nvSpPr>
        <p:spPr>
          <a:xfrm>
            <a:off x="7732204" y="3215996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529B821-E725-445E-AD90-89D42BD6DCB3}"/>
              </a:ext>
            </a:extLst>
          </p:cNvPr>
          <p:cNvSpPr txBox="1"/>
          <p:nvPr/>
        </p:nvSpPr>
        <p:spPr>
          <a:xfrm>
            <a:off x="3373234" y="128215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細胞の胸腺内分化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4C0AC8E3-1F88-4E2B-B51E-E38B2A61EE57}"/>
              </a:ext>
            </a:extLst>
          </p:cNvPr>
          <p:cNvSpPr txBox="1"/>
          <p:nvPr/>
        </p:nvSpPr>
        <p:spPr>
          <a:xfrm rot="19495003">
            <a:off x="6762153" y="1275928"/>
            <a:ext cx="65915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/>
              <a:t>weak</a:t>
            </a:r>
          </a:p>
          <a:p>
            <a:pPr>
              <a:lnSpc>
                <a:spcPts val="1500"/>
              </a:lnSpc>
            </a:pPr>
            <a:r>
              <a:rPr kumimoji="1" lang="en-US" altLang="ja-JP" sz="1600" dirty="0"/>
              <a:t>signal</a:t>
            </a:r>
            <a:endParaRPr kumimoji="1" lang="ja-JP" altLang="en-US" sz="1600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AB97126-138A-4042-9973-67875132C0CC}"/>
              </a:ext>
            </a:extLst>
          </p:cNvPr>
          <p:cNvSpPr txBox="1"/>
          <p:nvPr/>
        </p:nvSpPr>
        <p:spPr>
          <a:xfrm>
            <a:off x="6784944" y="1934530"/>
            <a:ext cx="1263295" cy="4830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/>
              <a:t>intermediate</a:t>
            </a:r>
          </a:p>
          <a:p>
            <a:pPr>
              <a:lnSpc>
                <a:spcPts val="1500"/>
              </a:lnSpc>
            </a:pPr>
            <a:r>
              <a:rPr kumimoji="1" lang="en-US" altLang="ja-JP" sz="1600" dirty="0"/>
              <a:t>signal</a:t>
            </a:r>
            <a:endParaRPr kumimoji="1" lang="ja-JP" altLang="en-US" sz="1600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7EA0C782-6786-46E1-BD3D-A69ED1F19C65}"/>
              </a:ext>
            </a:extLst>
          </p:cNvPr>
          <p:cNvSpPr txBox="1"/>
          <p:nvPr/>
        </p:nvSpPr>
        <p:spPr>
          <a:xfrm rot="2408282">
            <a:off x="6915172" y="5035877"/>
            <a:ext cx="65915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/>
              <a:t>weak</a:t>
            </a:r>
          </a:p>
          <a:p>
            <a:pPr>
              <a:lnSpc>
                <a:spcPts val="1500"/>
              </a:lnSpc>
            </a:pPr>
            <a:r>
              <a:rPr kumimoji="1" lang="en-US" altLang="ja-JP" sz="1600" dirty="0"/>
              <a:t>signal</a:t>
            </a:r>
            <a:endParaRPr kumimoji="1" lang="ja-JP" altLang="en-US" sz="1600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6046F7FC-04E4-4860-A509-B152814DB3D2}"/>
              </a:ext>
            </a:extLst>
          </p:cNvPr>
          <p:cNvSpPr txBox="1"/>
          <p:nvPr/>
        </p:nvSpPr>
        <p:spPr>
          <a:xfrm>
            <a:off x="6844092" y="4039661"/>
            <a:ext cx="1263295" cy="4830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/>
              <a:t>intermediate</a:t>
            </a:r>
          </a:p>
          <a:p>
            <a:pPr>
              <a:lnSpc>
                <a:spcPts val="1500"/>
              </a:lnSpc>
            </a:pPr>
            <a:r>
              <a:rPr kumimoji="1" lang="en-US" altLang="ja-JP" sz="1600" dirty="0"/>
              <a:t>signal</a:t>
            </a:r>
            <a:endParaRPr kumimoji="1" lang="ja-JP" altLang="en-US" sz="1600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6AD96A98-BC79-424E-87A1-6D66F86F279B}"/>
              </a:ext>
            </a:extLst>
          </p:cNvPr>
          <p:cNvSpPr txBox="1"/>
          <p:nvPr/>
        </p:nvSpPr>
        <p:spPr>
          <a:xfrm rot="2411271">
            <a:off x="6524478" y="2807639"/>
            <a:ext cx="751044" cy="483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 err="1"/>
              <a:t>strongsignal</a:t>
            </a:r>
            <a:endParaRPr kumimoji="1" lang="ja-JP" altLang="en-US" sz="16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2DD8290-2FC4-4571-AEF2-07D275014B9F}"/>
              </a:ext>
            </a:extLst>
          </p:cNvPr>
          <p:cNvSpPr txBox="1"/>
          <p:nvPr/>
        </p:nvSpPr>
        <p:spPr>
          <a:xfrm rot="19241485">
            <a:off x="6609638" y="3430123"/>
            <a:ext cx="751044" cy="483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 err="1"/>
              <a:t>strongsignal</a:t>
            </a:r>
            <a:endParaRPr kumimoji="1" lang="ja-JP" altLang="en-US" sz="1600" dirty="0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4C2A7AE8-B4D5-46E7-9CD5-8FBF3657BC28}"/>
              </a:ext>
            </a:extLst>
          </p:cNvPr>
          <p:cNvSpPr/>
          <p:nvPr/>
        </p:nvSpPr>
        <p:spPr>
          <a:xfrm>
            <a:off x="4147704" y="5277769"/>
            <a:ext cx="195440" cy="22716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7AF13037-A222-4E4A-84D6-DF097F688EAC}"/>
              </a:ext>
            </a:extLst>
          </p:cNvPr>
          <p:cNvSpPr/>
          <p:nvPr/>
        </p:nvSpPr>
        <p:spPr>
          <a:xfrm>
            <a:off x="4523393" y="5310655"/>
            <a:ext cx="138357" cy="808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5036AE78-376E-436A-909B-B5D63C4B4C30}"/>
              </a:ext>
            </a:extLst>
          </p:cNvPr>
          <p:cNvSpPr/>
          <p:nvPr/>
        </p:nvSpPr>
        <p:spPr>
          <a:xfrm>
            <a:off x="4321626" y="5423711"/>
            <a:ext cx="363548" cy="22716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348B3561-2A12-4A4A-890E-EB70A65C9FF5}"/>
              </a:ext>
            </a:extLst>
          </p:cNvPr>
          <p:cNvSpPr/>
          <p:nvPr/>
        </p:nvSpPr>
        <p:spPr>
          <a:xfrm>
            <a:off x="4336482" y="5120712"/>
            <a:ext cx="179635" cy="227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17C4643-3322-4D90-8487-3DDB542B52F3}"/>
              </a:ext>
            </a:extLst>
          </p:cNvPr>
          <p:cNvSpPr txBox="1"/>
          <p:nvPr/>
        </p:nvSpPr>
        <p:spPr>
          <a:xfrm>
            <a:off x="3956393" y="5626023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dirty="0"/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DC595F90-503F-4658-A2C5-D0D3A0A5D6E0}"/>
              </a:ext>
            </a:extLst>
          </p:cNvPr>
          <p:cNvCxnSpPr>
            <a:cxnSpLocks/>
          </p:cNvCxnSpPr>
          <p:nvPr/>
        </p:nvCxnSpPr>
        <p:spPr>
          <a:xfrm>
            <a:off x="4424226" y="4479021"/>
            <a:ext cx="0" cy="515748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873E58-9F40-474B-9607-F0CD7FCA1E79}"/>
              </a:ext>
            </a:extLst>
          </p:cNvPr>
          <p:cNvSpPr txBox="1"/>
          <p:nvPr/>
        </p:nvSpPr>
        <p:spPr>
          <a:xfrm>
            <a:off x="4355596" y="4481604"/>
            <a:ext cx="65915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/>
              <a:t>weak</a:t>
            </a:r>
          </a:p>
          <a:p>
            <a:pPr>
              <a:lnSpc>
                <a:spcPts val="1500"/>
              </a:lnSpc>
            </a:pPr>
            <a:r>
              <a:rPr kumimoji="1" lang="en-US" altLang="ja-JP" sz="1600" dirty="0"/>
              <a:t>signal</a:t>
            </a:r>
            <a:endParaRPr kumimoji="1" lang="ja-JP" altLang="en-US" sz="1600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BD9576F1-97CA-44E2-B63C-86E849E6B617}"/>
              </a:ext>
            </a:extLst>
          </p:cNvPr>
          <p:cNvSpPr txBox="1"/>
          <p:nvPr/>
        </p:nvSpPr>
        <p:spPr>
          <a:xfrm rot="2411271">
            <a:off x="4871525" y="3752568"/>
            <a:ext cx="751044" cy="483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 err="1"/>
              <a:t>strongsignal</a:t>
            </a:r>
            <a:endParaRPr kumimoji="1" lang="ja-JP" altLang="en-US" sz="1600" dirty="0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4AE08B0-95BE-43E1-9AE5-C4FA49BB6FCE}"/>
              </a:ext>
            </a:extLst>
          </p:cNvPr>
          <p:cNvSpPr txBox="1"/>
          <p:nvPr/>
        </p:nvSpPr>
        <p:spPr>
          <a:xfrm rot="19340098">
            <a:off x="4896703" y="2497165"/>
            <a:ext cx="751044" cy="483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 err="1"/>
              <a:t>strongsignal</a:t>
            </a:r>
            <a:endParaRPr kumimoji="1" lang="ja-JP" altLang="en-US" sz="1600" dirty="0"/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B8712F82-3E0B-423B-A5ED-4B967F4919D9}"/>
              </a:ext>
            </a:extLst>
          </p:cNvPr>
          <p:cNvSpPr/>
          <p:nvPr/>
        </p:nvSpPr>
        <p:spPr>
          <a:xfrm>
            <a:off x="2412588" y="5262160"/>
            <a:ext cx="195440" cy="22716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D58C738E-1135-4FB8-B22E-D7DA7BA44958}"/>
              </a:ext>
            </a:extLst>
          </p:cNvPr>
          <p:cNvSpPr/>
          <p:nvPr/>
        </p:nvSpPr>
        <p:spPr>
          <a:xfrm>
            <a:off x="2788277" y="5295046"/>
            <a:ext cx="138357" cy="808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5F16A83E-B9D5-4C5E-9A1E-5AE073CDF372}"/>
              </a:ext>
            </a:extLst>
          </p:cNvPr>
          <p:cNvSpPr/>
          <p:nvPr/>
        </p:nvSpPr>
        <p:spPr>
          <a:xfrm>
            <a:off x="2586510" y="5408102"/>
            <a:ext cx="363548" cy="22716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DFB2FF16-AB87-45C3-8165-E60ADAB68DF2}"/>
              </a:ext>
            </a:extLst>
          </p:cNvPr>
          <p:cNvSpPr/>
          <p:nvPr/>
        </p:nvSpPr>
        <p:spPr>
          <a:xfrm>
            <a:off x="2601366" y="5105103"/>
            <a:ext cx="179635" cy="2271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753A96C-9989-40E2-92E7-C4645C7D8AE6}"/>
              </a:ext>
            </a:extLst>
          </p:cNvPr>
          <p:cNvSpPr txBox="1"/>
          <p:nvPr/>
        </p:nvSpPr>
        <p:spPr>
          <a:xfrm>
            <a:off x="2221277" y="5610414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dirty="0"/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5A97F320-4AE7-4471-950F-D21EEC9CD2E4}"/>
              </a:ext>
            </a:extLst>
          </p:cNvPr>
          <p:cNvCxnSpPr>
            <a:cxnSpLocks/>
          </p:cNvCxnSpPr>
          <p:nvPr/>
        </p:nvCxnSpPr>
        <p:spPr>
          <a:xfrm>
            <a:off x="2786115" y="4290421"/>
            <a:ext cx="0" cy="713273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CABDDF9F-03DE-4FEF-87D7-716152C63313}"/>
              </a:ext>
            </a:extLst>
          </p:cNvPr>
          <p:cNvSpPr txBox="1"/>
          <p:nvPr/>
        </p:nvSpPr>
        <p:spPr>
          <a:xfrm>
            <a:off x="2081230" y="4498717"/>
            <a:ext cx="1476430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600" dirty="0"/>
              <a:t>Rearrangement</a:t>
            </a:r>
          </a:p>
          <a:p>
            <a:pPr>
              <a:lnSpc>
                <a:spcPts val="1500"/>
              </a:lnSpc>
            </a:pPr>
            <a:r>
              <a:rPr kumimoji="1" lang="en-US" altLang="ja-JP" sz="1600" dirty="0"/>
              <a:t>failed</a:t>
            </a:r>
            <a:endParaRPr kumimoji="1" lang="ja-JP" altLang="en-US" sz="1600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6E7113F-A951-40F7-82DD-30A14DBC25FE}"/>
              </a:ext>
            </a:extLst>
          </p:cNvPr>
          <p:cNvSpPr txBox="1"/>
          <p:nvPr/>
        </p:nvSpPr>
        <p:spPr>
          <a:xfrm>
            <a:off x="3992407" y="6465217"/>
            <a:ext cx="92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/>
              <a:t>Thymus</a:t>
            </a:r>
            <a:endParaRPr kumimoji="1" lang="ja-JP" altLang="en-US" b="1" i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05A0B6F-1B45-4F33-A11D-4C237711218D}"/>
              </a:ext>
            </a:extLst>
          </p:cNvPr>
          <p:cNvCxnSpPr>
            <a:cxnSpLocks/>
          </p:cNvCxnSpPr>
          <p:nvPr/>
        </p:nvCxnSpPr>
        <p:spPr>
          <a:xfrm>
            <a:off x="4946197" y="6649883"/>
            <a:ext cx="2038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80FD14FD-7A6D-4122-BAD0-19212B47DC2C}"/>
              </a:ext>
            </a:extLst>
          </p:cNvPr>
          <p:cNvCxnSpPr>
            <a:cxnSpLocks/>
          </p:cNvCxnSpPr>
          <p:nvPr/>
        </p:nvCxnSpPr>
        <p:spPr>
          <a:xfrm>
            <a:off x="1797908" y="6649883"/>
            <a:ext cx="21584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6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6552A4C-1C18-42C2-81A9-C8C276781794}"/>
              </a:ext>
            </a:extLst>
          </p:cNvPr>
          <p:cNvGrpSpPr/>
          <p:nvPr/>
        </p:nvGrpSpPr>
        <p:grpSpPr>
          <a:xfrm>
            <a:off x="1636069" y="217944"/>
            <a:ext cx="5094253" cy="6376085"/>
            <a:chOff x="1636069" y="217944"/>
            <a:chExt cx="5094253" cy="6376085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EC820E-6A7A-4764-8D3C-79C2E8A8A3BB}"/>
                </a:ext>
              </a:extLst>
            </p:cNvPr>
            <p:cNvGrpSpPr/>
            <p:nvPr/>
          </p:nvGrpSpPr>
          <p:grpSpPr>
            <a:xfrm>
              <a:off x="1636069" y="217944"/>
              <a:ext cx="5094253" cy="6376085"/>
              <a:chOff x="1215931" y="217944"/>
              <a:chExt cx="5094253" cy="6376085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99DF0617-E326-44CF-AA49-984BE2F42364}"/>
                  </a:ext>
                </a:extLst>
              </p:cNvPr>
              <p:cNvGrpSpPr/>
              <p:nvPr/>
            </p:nvGrpSpPr>
            <p:grpSpPr>
              <a:xfrm>
                <a:off x="2636913" y="5030316"/>
                <a:ext cx="3602074" cy="1563713"/>
                <a:chOff x="2636913" y="5128794"/>
                <a:chExt cx="3602074" cy="1563713"/>
              </a:xfrm>
            </p:grpSpPr>
            <p:graphicFrame>
              <p:nvGraphicFramePr>
                <p:cNvPr id="23" name="オブジェクト 22">
                  <a:extLst>
                    <a:ext uri="{FF2B5EF4-FFF2-40B4-BE49-F238E27FC236}">
                      <a16:creationId xmlns:a16="http://schemas.microsoft.com/office/drawing/2014/main" id="{64B04021-0FC8-4584-B6C5-759A004364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87374134"/>
                    </p:ext>
                  </p:extLst>
                </p:nvPr>
              </p:nvGraphicFramePr>
              <p:xfrm>
                <a:off x="2636913" y="5128794"/>
                <a:ext cx="3602074" cy="1563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2" imgW="12152160" imgH="5282280" progId="Photoshop.Image.13">
                        <p:embed/>
                      </p:oleObj>
                    </mc:Choice>
                    <mc:Fallback>
                      <p:oleObj name="Image" r:id="rId2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36913" y="5128794"/>
                              <a:ext cx="3602074" cy="1563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2403524C-8FB9-4C24-99C1-F7E9ACD9C083}"/>
                    </a:ext>
                  </a:extLst>
                </p:cNvPr>
                <p:cNvSpPr/>
                <p:nvPr/>
              </p:nvSpPr>
              <p:spPr>
                <a:xfrm>
                  <a:off x="2748050" y="6629400"/>
                  <a:ext cx="1936542" cy="625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154070E3-77B1-47E9-8FE0-3C9F3A5FEE78}"/>
                  </a:ext>
                </a:extLst>
              </p:cNvPr>
              <p:cNvGrpSpPr/>
              <p:nvPr/>
            </p:nvGrpSpPr>
            <p:grpSpPr>
              <a:xfrm>
                <a:off x="2636913" y="3876941"/>
                <a:ext cx="3602075" cy="1563714"/>
                <a:chOff x="2636913" y="3894989"/>
                <a:chExt cx="3602075" cy="1563714"/>
              </a:xfrm>
            </p:grpSpPr>
            <p:graphicFrame>
              <p:nvGraphicFramePr>
                <p:cNvPr id="20" name="オブジェクト 19">
                  <a:extLst>
                    <a:ext uri="{FF2B5EF4-FFF2-40B4-BE49-F238E27FC236}">
                      <a16:creationId xmlns:a16="http://schemas.microsoft.com/office/drawing/2014/main" id="{6425FA67-F9EC-483F-8AA9-FD444D7A0D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04506255"/>
                    </p:ext>
                  </p:extLst>
                </p:nvPr>
              </p:nvGraphicFramePr>
              <p:xfrm>
                <a:off x="2636913" y="3894989"/>
                <a:ext cx="3602075" cy="15637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4" imgW="12152160" imgH="5282280" progId="Photoshop.Image.13">
                        <p:embed/>
                      </p:oleObj>
                    </mc:Choice>
                    <mc:Fallback>
                      <p:oleObj name="Image" r:id="rId4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36913" y="3894989"/>
                              <a:ext cx="3602075" cy="156371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2EE8576E-864C-40FD-B0D0-ADCA997F5399}"/>
                    </a:ext>
                  </a:extLst>
                </p:cNvPr>
                <p:cNvSpPr/>
                <p:nvPr/>
              </p:nvSpPr>
              <p:spPr>
                <a:xfrm>
                  <a:off x="2748050" y="5396163"/>
                  <a:ext cx="1936542" cy="625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82A96087-B39E-4742-9FA4-4F0205CA7F40}"/>
                  </a:ext>
                </a:extLst>
              </p:cNvPr>
              <p:cNvGrpSpPr/>
              <p:nvPr/>
            </p:nvGrpSpPr>
            <p:grpSpPr>
              <a:xfrm>
                <a:off x="2624882" y="2710881"/>
                <a:ext cx="3607469" cy="1563715"/>
                <a:chOff x="2612861" y="2831201"/>
                <a:chExt cx="3619490" cy="1571273"/>
              </a:xfrm>
            </p:grpSpPr>
            <p:graphicFrame>
              <p:nvGraphicFramePr>
                <p:cNvPr id="16" name="オブジェクト 15">
                  <a:extLst>
                    <a:ext uri="{FF2B5EF4-FFF2-40B4-BE49-F238E27FC236}">
                      <a16:creationId xmlns:a16="http://schemas.microsoft.com/office/drawing/2014/main" id="{85282926-516B-4B81-B94B-532D83E463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66558290"/>
                    </p:ext>
                  </p:extLst>
                </p:nvPr>
              </p:nvGraphicFramePr>
              <p:xfrm>
                <a:off x="2612861" y="2831201"/>
                <a:ext cx="3619490" cy="15712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6" imgW="12152160" imgH="5282280" progId="Photoshop.Image.13">
                        <p:embed/>
                      </p:oleObj>
                    </mc:Choice>
                    <mc:Fallback>
                      <p:oleObj name="Image" r:id="rId6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12861" y="2831201"/>
                              <a:ext cx="3619490" cy="157127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9EBD3BDB-F7BA-4CC1-9040-063E06A59FB7}"/>
                    </a:ext>
                  </a:extLst>
                </p:cNvPr>
                <p:cNvSpPr/>
                <p:nvPr/>
              </p:nvSpPr>
              <p:spPr>
                <a:xfrm>
                  <a:off x="2736439" y="4349416"/>
                  <a:ext cx="1948153" cy="530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73B1867E-035C-49C7-B675-7A4AD466EC1E}"/>
                  </a:ext>
                </a:extLst>
              </p:cNvPr>
              <p:cNvGrpSpPr/>
              <p:nvPr/>
            </p:nvGrpSpPr>
            <p:grpSpPr>
              <a:xfrm>
                <a:off x="2624882" y="1568669"/>
                <a:ext cx="3607469" cy="1555609"/>
                <a:chOff x="2877546" y="3084651"/>
                <a:chExt cx="3631532" cy="1576501"/>
              </a:xfrm>
            </p:grpSpPr>
            <p:graphicFrame>
              <p:nvGraphicFramePr>
                <p:cNvPr id="11" name="オブジェクト 10">
                  <a:extLst>
                    <a:ext uri="{FF2B5EF4-FFF2-40B4-BE49-F238E27FC236}">
                      <a16:creationId xmlns:a16="http://schemas.microsoft.com/office/drawing/2014/main" id="{59F0DFBC-50C3-41FD-BC42-797A0E24FFA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941873"/>
                    </p:ext>
                  </p:extLst>
                </p:nvPr>
              </p:nvGraphicFramePr>
              <p:xfrm>
                <a:off x="2877546" y="3084651"/>
                <a:ext cx="3631532" cy="15765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8" imgW="12152160" imgH="5282280" progId="Photoshop.Image.13">
                        <p:embed/>
                      </p:oleObj>
                    </mc:Choice>
                    <mc:Fallback>
                      <p:oleObj name="Image" r:id="rId8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77546" y="3084651"/>
                              <a:ext cx="3631532" cy="157650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711C0A89-8D17-45FA-8F1A-2E1E400F3FC7}"/>
                    </a:ext>
                  </a:extLst>
                </p:cNvPr>
                <p:cNvSpPr/>
                <p:nvPr/>
              </p:nvSpPr>
              <p:spPr>
                <a:xfrm>
                  <a:off x="2989847" y="4602079"/>
                  <a:ext cx="1961148" cy="59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ED4B109-7F71-44C8-8382-337B41DF6205}"/>
                  </a:ext>
                </a:extLst>
              </p:cNvPr>
              <p:cNvGrpSpPr/>
              <p:nvPr/>
            </p:nvGrpSpPr>
            <p:grpSpPr>
              <a:xfrm>
                <a:off x="2636914" y="418351"/>
                <a:ext cx="3583407" cy="1555609"/>
                <a:chOff x="2636914" y="418351"/>
                <a:chExt cx="3583407" cy="1555609"/>
              </a:xfrm>
            </p:grpSpPr>
            <p:graphicFrame>
              <p:nvGraphicFramePr>
                <p:cNvPr id="10" name="オブジェクト 9">
                  <a:extLst>
                    <a:ext uri="{FF2B5EF4-FFF2-40B4-BE49-F238E27FC236}">
                      <a16:creationId xmlns:a16="http://schemas.microsoft.com/office/drawing/2014/main" id="{C6DA7207-791E-4073-8A1A-B8646ACB3E9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43725549"/>
                    </p:ext>
                  </p:extLst>
                </p:nvPr>
              </p:nvGraphicFramePr>
              <p:xfrm>
                <a:off x="2636914" y="418351"/>
                <a:ext cx="3583407" cy="15556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10" imgW="12152160" imgH="5282280" progId="Photoshop.Image.13">
                        <p:embed/>
                      </p:oleObj>
                    </mc:Choice>
                    <mc:Fallback>
                      <p:oleObj name="Image" r:id="rId10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36914" y="418351"/>
                              <a:ext cx="3583407" cy="15556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E16CD5BD-C18D-4372-98E5-4A2C86029576}"/>
                    </a:ext>
                  </a:extLst>
                </p:cNvPr>
                <p:cNvSpPr/>
                <p:nvPr/>
              </p:nvSpPr>
              <p:spPr>
                <a:xfrm>
                  <a:off x="2749215" y="1913021"/>
                  <a:ext cx="1943100" cy="609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3A8FDCA-65E7-48E7-B1F6-2B7D896850A3}"/>
                  </a:ext>
                </a:extLst>
              </p:cNvPr>
              <p:cNvSpPr txBox="1"/>
              <p:nvPr/>
            </p:nvSpPr>
            <p:spPr>
              <a:xfrm>
                <a:off x="4684592" y="5790126"/>
                <a:ext cx="275581" cy="1682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APC</a:t>
                </a:r>
                <a:endParaRPr kumimoji="1" lang="ja-JP" altLang="en-US" sz="1200" dirty="0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E8CF56E-29F6-41F3-8F69-84DF513F614D}"/>
                  </a:ext>
                </a:extLst>
              </p:cNvPr>
              <p:cNvSpPr txBox="1"/>
              <p:nvPr/>
            </p:nvSpPr>
            <p:spPr>
              <a:xfrm>
                <a:off x="4960173" y="5621898"/>
                <a:ext cx="654522" cy="1682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APC-R700</a:t>
                </a:r>
                <a:endParaRPr kumimoji="1" lang="ja-JP" altLang="en-US" sz="1200" dirty="0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2238DDA-654D-46ED-82FD-6E82FC2B1F21}"/>
                  </a:ext>
                </a:extLst>
              </p:cNvPr>
              <p:cNvSpPr txBox="1"/>
              <p:nvPr/>
            </p:nvSpPr>
            <p:spPr>
              <a:xfrm>
                <a:off x="5745688" y="5827031"/>
                <a:ext cx="548020" cy="1682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APC-Cy7</a:t>
                </a:r>
                <a:endParaRPr kumimoji="1" lang="ja-JP" altLang="en-US" sz="1200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391558-E66B-4FED-9106-BED674437B77}"/>
                  </a:ext>
                </a:extLst>
              </p:cNvPr>
              <p:cNvSpPr txBox="1"/>
              <p:nvPr/>
            </p:nvSpPr>
            <p:spPr>
              <a:xfrm>
                <a:off x="5762164" y="6145017"/>
                <a:ext cx="548020" cy="1682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r>
                  <a:rPr kumimoji="1" lang="en-US" altLang="ja-JP" sz="1200" dirty="0"/>
                  <a:t>APC-H7</a:t>
                </a:r>
                <a:endParaRPr kumimoji="1" lang="ja-JP" altLang="en-US" sz="1200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044B97D-9197-4F0A-973E-051E7C06A83F}"/>
                  </a:ext>
                </a:extLst>
              </p:cNvPr>
              <p:cNvSpPr txBox="1"/>
              <p:nvPr/>
            </p:nvSpPr>
            <p:spPr>
              <a:xfrm>
                <a:off x="1215931" y="922338"/>
                <a:ext cx="965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UV laser</a:t>
                </a:r>
              </a:p>
              <a:p>
                <a:r>
                  <a:rPr kumimoji="1" lang="en-US" altLang="ja-JP" dirty="0"/>
                  <a:t>355nm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97F10C-E12C-4718-BDE7-7280D6021115}"/>
                  </a:ext>
                </a:extLst>
              </p:cNvPr>
              <p:cNvSpPr txBox="1"/>
              <p:nvPr/>
            </p:nvSpPr>
            <p:spPr>
              <a:xfrm>
                <a:off x="1215931" y="2026862"/>
                <a:ext cx="1236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Violet laser</a:t>
                </a:r>
              </a:p>
              <a:p>
                <a:r>
                  <a:rPr kumimoji="1" lang="en-US" altLang="ja-JP" dirty="0"/>
                  <a:t>405nm</a:t>
                </a:r>
                <a:endParaRPr kumimoji="1" lang="ja-JP" altLang="en-US" dirty="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E2DBB70-B454-4714-AB68-E20EDEBA6E65}"/>
                  </a:ext>
                </a:extLst>
              </p:cNvPr>
              <p:cNvSpPr txBox="1"/>
              <p:nvPr/>
            </p:nvSpPr>
            <p:spPr>
              <a:xfrm>
                <a:off x="1215931" y="3172244"/>
                <a:ext cx="11015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Blue laser</a:t>
                </a:r>
              </a:p>
              <a:p>
                <a:r>
                  <a:rPr kumimoji="1" lang="en-US" altLang="ja-JP" dirty="0"/>
                  <a:t>488nm</a:t>
                </a:r>
                <a:endParaRPr kumimoji="1" lang="ja-JP" altLang="en-US" dirty="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EB7A9A1-A472-4A17-9FCD-CEEDE3CFF0D6}"/>
                  </a:ext>
                </a:extLst>
              </p:cNvPr>
              <p:cNvSpPr txBox="1"/>
              <p:nvPr/>
            </p:nvSpPr>
            <p:spPr>
              <a:xfrm>
                <a:off x="1215931" y="4143941"/>
                <a:ext cx="13969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Yellow-green</a:t>
                </a:r>
              </a:p>
              <a:p>
                <a:r>
                  <a:rPr kumimoji="1" lang="en-US" altLang="ja-JP" dirty="0"/>
                  <a:t>laser</a:t>
                </a:r>
              </a:p>
              <a:p>
                <a:r>
                  <a:rPr kumimoji="1" lang="en-US" altLang="ja-JP" dirty="0"/>
                  <a:t>561nm</a:t>
                </a:r>
                <a:endParaRPr kumimoji="1" lang="ja-JP" altLang="en-US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62A3CBE-6E69-4D28-832E-F8651D7A8F52}"/>
                  </a:ext>
                </a:extLst>
              </p:cNvPr>
              <p:cNvSpPr txBox="1"/>
              <p:nvPr/>
            </p:nvSpPr>
            <p:spPr>
              <a:xfrm>
                <a:off x="1215931" y="5378781"/>
                <a:ext cx="10446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Red laser</a:t>
                </a:r>
              </a:p>
              <a:p>
                <a:r>
                  <a:rPr kumimoji="1" lang="en-US" altLang="ja-JP" dirty="0"/>
                  <a:t>640nm</a:t>
                </a:r>
                <a:endParaRPr kumimoji="1" lang="ja-JP" altLang="en-US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1CB5E6B-11C1-4F46-8FEE-0C85B7547729}"/>
                  </a:ext>
                </a:extLst>
              </p:cNvPr>
              <p:cNvSpPr txBox="1"/>
              <p:nvPr/>
            </p:nvSpPr>
            <p:spPr>
              <a:xfrm>
                <a:off x="3519040" y="217944"/>
                <a:ext cx="1839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APC-tandem dyes</a:t>
                </a:r>
                <a:endParaRPr kumimoji="1" lang="ja-JP" altLang="en-US" dirty="0"/>
              </a:p>
            </p:txBody>
          </p:sp>
        </p:grp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030A5E9-1C53-4233-A132-498383447132}"/>
                </a:ext>
              </a:extLst>
            </p:cNvPr>
            <p:cNvSpPr/>
            <p:nvPr/>
          </p:nvSpPr>
          <p:spPr>
            <a:xfrm>
              <a:off x="3124940" y="6471821"/>
              <a:ext cx="3558246" cy="58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B61CC36-6A84-42A9-829D-916D17B80E76}"/>
              </a:ext>
            </a:extLst>
          </p:cNvPr>
          <p:cNvGrpSpPr/>
          <p:nvPr/>
        </p:nvGrpSpPr>
        <p:grpSpPr>
          <a:xfrm>
            <a:off x="3057050" y="6447508"/>
            <a:ext cx="3673272" cy="165693"/>
            <a:chOff x="1482286" y="6555258"/>
            <a:chExt cx="3617458" cy="165693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9526FBE-B584-4C68-96FC-4147E1EFD119}"/>
                </a:ext>
              </a:extLst>
            </p:cNvPr>
            <p:cNvSpPr txBox="1"/>
            <p:nvPr/>
          </p:nvSpPr>
          <p:spPr>
            <a:xfrm>
              <a:off x="1482286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250</a:t>
              </a:r>
              <a:endParaRPr kumimoji="1" lang="ja-JP" altLang="en-US" sz="10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597657A-4BEA-4BC7-8277-E2AA534AF42B}"/>
                </a:ext>
              </a:extLst>
            </p:cNvPr>
            <p:cNvSpPr txBox="1"/>
            <p:nvPr/>
          </p:nvSpPr>
          <p:spPr>
            <a:xfrm>
              <a:off x="1729035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300</a:t>
              </a:r>
              <a:endParaRPr kumimoji="1" lang="ja-JP" altLang="en-US" sz="1000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A9D4592-391D-4534-B4B4-C8E51FB4BF95}"/>
                </a:ext>
              </a:extLst>
            </p:cNvPr>
            <p:cNvSpPr txBox="1"/>
            <p:nvPr/>
          </p:nvSpPr>
          <p:spPr>
            <a:xfrm>
              <a:off x="1991495" y="65670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350</a:t>
              </a:r>
              <a:endParaRPr kumimoji="1" lang="ja-JP" altLang="en-US" sz="1000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95A140C0-89AB-4C04-BA58-AA53AB3CB37C}"/>
                </a:ext>
              </a:extLst>
            </p:cNvPr>
            <p:cNvSpPr txBox="1"/>
            <p:nvPr/>
          </p:nvSpPr>
          <p:spPr>
            <a:xfrm>
              <a:off x="2284560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400</a:t>
              </a:r>
              <a:endParaRPr kumimoji="1" lang="ja-JP" altLang="en-US" sz="1000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AA5E7FCA-DEF2-4B0A-8631-B7362B53D4BA}"/>
                </a:ext>
              </a:extLst>
            </p:cNvPr>
            <p:cNvSpPr txBox="1"/>
            <p:nvPr/>
          </p:nvSpPr>
          <p:spPr>
            <a:xfrm>
              <a:off x="2535805" y="655971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450</a:t>
              </a:r>
              <a:endParaRPr kumimoji="1" lang="ja-JP" altLang="en-US" sz="1000" dirty="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102D1CF5-67FD-4EDF-9190-7D677389F93F}"/>
                </a:ext>
              </a:extLst>
            </p:cNvPr>
            <p:cNvSpPr txBox="1"/>
            <p:nvPr/>
          </p:nvSpPr>
          <p:spPr>
            <a:xfrm>
              <a:off x="2798217" y="65656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500</a:t>
              </a:r>
              <a:endParaRPr kumimoji="1" lang="ja-JP" altLang="en-US" sz="100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FF233A5-6564-44BF-B66D-3B64D2CCB8DA}"/>
                </a:ext>
              </a:extLst>
            </p:cNvPr>
            <p:cNvSpPr txBox="1"/>
            <p:nvPr/>
          </p:nvSpPr>
          <p:spPr>
            <a:xfrm>
              <a:off x="3060221" y="6567063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550</a:t>
              </a:r>
              <a:endParaRPr kumimoji="1" lang="ja-JP" altLang="en-US" sz="1000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23E6FEEB-D223-4380-A546-55D22D225F3B}"/>
                </a:ext>
              </a:extLst>
            </p:cNvPr>
            <p:cNvSpPr txBox="1"/>
            <p:nvPr/>
          </p:nvSpPr>
          <p:spPr>
            <a:xfrm>
              <a:off x="3335292" y="6561224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600</a:t>
              </a:r>
              <a:endParaRPr kumimoji="1" lang="ja-JP" altLang="en-US" sz="10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42FF5A25-92CB-4D1F-8BCE-4B89C0602E1E}"/>
                </a:ext>
              </a:extLst>
            </p:cNvPr>
            <p:cNvSpPr txBox="1"/>
            <p:nvPr/>
          </p:nvSpPr>
          <p:spPr>
            <a:xfrm>
              <a:off x="3590447" y="6560291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650</a:t>
              </a:r>
              <a:endParaRPr kumimoji="1" lang="ja-JP" altLang="en-US" sz="10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01692DD-10B1-49BA-A3A5-4E4DB31B98A1}"/>
                </a:ext>
              </a:extLst>
            </p:cNvPr>
            <p:cNvSpPr txBox="1"/>
            <p:nvPr/>
          </p:nvSpPr>
          <p:spPr>
            <a:xfrm>
              <a:off x="3847088" y="655971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700</a:t>
              </a:r>
              <a:endParaRPr kumimoji="1" lang="ja-JP" altLang="en-US" sz="1000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802C9264-900C-43D1-902B-02A2B2899B1B}"/>
                </a:ext>
              </a:extLst>
            </p:cNvPr>
            <p:cNvSpPr txBox="1"/>
            <p:nvPr/>
          </p:nvSpPr>
          <p:spPr>
            <a:xfrm>
              <a:off x="4131538" y="6556744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750</a:t>
              </a:r>
              <a:endParaRPr kumimoji="1" lang="ja-JP" altLang="en-US" sz="10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D8F80EE-4938-4CE2-BAD9-DF7E7512FE0B}"/>
                </a:ext>
              </a:extLst>
            </p:cNvPr>
            <p:cNvSpPr txBox="1"/>
            <p:nvPr/>
          </p:nvSpPr>
          <p:spPr>
            <a:xfrm>
              <a:off x="4380093" y="6557907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800</a:t>
              </a:r>
              <a:endParaRPr kumimoji="1" lang="ja-JP" altLang="en-US" sz="10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6F7B4C8-0885-4CB7-BAF9-CB4B24B5E432}"/>
                </a:ext>
              </a:extLst>
            </p:cNvPr>
            <p:cNvSpPr txBox="1"/>
            <p:nvPr/>
          </p:nvSpPr>
          <p:spPr>
            <a:xfrm>
              <a:off x="4645089" y="6555258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850</a:t>
              </a:r>
              <a:endParaRPr kumimoji="1" lang="ja-JP" altLang="en-US" sz="1000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3D98C24-F8FD-451A-968B-21212A4902AA}"/>
                </a:ext>
              </a:extLst>
            </p:cNvPr>
            <p:cNvSpPr txBox="1"/>
            <p:nvPr/>
          </p:nvSpPr>
          <p:spPr>
            <a:xfrm>
              <a:off x="4902574" y="6555258"/>
              <a:ext cx="19717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900</a:t>
              </a:r>
              <a:endParaRPr kumimoji="1" lang="ja-JP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390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1E9EDF-7EC4-4698-961E-5916DB86B33C}"/>
              </a:ext>
            </a:extLst>
          </p:cNvPr>
          <p:cNvGrpSpPr/>
          <p:nvPr/>
        </p:nvGrpSpPr>
        <p:grpSpPr>
          <a:xfrm>
            <a:off x="4089308" y="4467416"/>
            <a:ext cx="4529733" cy="1970216"/>
            <a:chOff x="3511916" y="4317172"/>
            <a:chExt cx="4529733" cy="1970216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20DF8F15-CD5B-47D4-BCD5-C0B6596B076A}"/>
                </a:ext>
              </a:extLst>
            </p:cNvPr>
            <p:cNvGrpSpPr/>
            <p:nvPr/>
          </p:nvGrpSpPr>
          <p:grpSpPr>
            <a:xfrm>
              <a:off x="3511916" y="4317172"/>
              <a:ext cx="4514224" cy="1970216"/>
              <a:chOff x="3496324" y="4473411"/>
              <a:chExt cx="4514224" cy="1970216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204F0744-5138-4BA6-AFC3-140DA15BA508}"/>
                  </a:ext>
                </a:extLst>
              </p:cNvPr>
              <p:cNvGrpSpPr/>
              <p:nvPr/>
            </p:nvGrpSpPr>
            <p:grpSpPr>
              <a:xfrm>
                <a:off x="3496324" y="4473411"/>
                <a:ext cx="4511041" cy="1970216"/>
                <a:chOff x="3496324" y="4473411"/>
                <a:chExt cx="4511041" cy="1970216"/>
              </a:xfrm>
            </p:grpSpPr>
            <p:graphicFrame>
              <p:nvGraphicFramePr>
                <p:cNvPr id="6" name="オブジェクト 5">
                  <a:extLst>
                    <a:ext uri="{FF2B5EF4-FFF2-40B4-BE49-F238E27FC236}">
                      <a16:creationId xmlns:a16="http://schemas.microsoft.com/office/drawing/2014/main" id="{12C76D12-2ADB-4D66-8907-73AB9265679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93750678"/>
                    </p:ext>
                  </p:extLst>
                </p:nvPr>
              </p:nvGraphicFramePr>
              <p:xfrm>
                <a:off x="3496324" y="4473411"/>
                <a:ext cx="4511041" cy="19583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2" imgW="12152160" imgH="5282280" progId="Photoshop.Image.13">
                        <p:embed/>
                      </p:oleObj>
                    </mc:Choice>
                    <mc:Fallback>
                      <p:oleObj name="Image" r:id="rId2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6324" y="4473411"/>
                              <a:ext cx="4511041" cy="19583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30383155-013E-48B2-B1AB-F7182A5D535B}"/>
                    </a:ext>
                  </a:extLst>
                </p:cNvPr>
                <p:cNvSpPr/>
                <p:nvPr/>
              </p:nvSpPr>
              <p:spPr>
                <a:xfrm>
                  <a:off x="3640771" y="6373922"/>
                  <a:ext cx="2429050" cy="697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38AB7D0E-BB88-42CB-AB86-0DBEA5CB5B81}"/>
                  </a:ext>
                </a:extLst>
              </p:cNvPr>
              <p:cNvSpPr/>
              <p:nvPr/>
            </p:nvSpPr>
            <p:spPr>
              <a:xfrm>
                <a:off x="3580396" y="6275030"/>
                <a:ext cx="4430152" cy="697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F7261B1-99DC-4D15-8EE2-EB6542710CF0}"/>
                </a:ext>
              </a:extLst>
            </p:cNvPr>
            <p:cNvSpPr txBox="1"/>
            <p:nvPr/>
          </p:nvSpPr>
          <p:spPr>
            <a:xfrm>
              <a:off x="3556174" y="6094413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450</a:t>
              </a:r>
              <a:endParaRPr kumimoji="1" lang="ja-JP" altLang="en-US" sz="1000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1D35358-7DC0-4326-8FA7-AC59A4245AB5}"/>
                </a:ext>
              </a:extLst>
            </p:cNvPr>
            <p:cNvSpPr txBox="1"/>
            <p:nvPr/>
          </p:nvSpPr>
          <p:spPr>
            <a:xfrm>
              <a:off x="4287554" y="6096308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500</a:t>
              </a:r>
              <a:endParaRPr kumimoji="1" lang="ja-JP" altLang="en-US" sz="1000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8452B6B-4F12-4753-9965-009534284D54}"/>
                </a:ext>
              </a:extLst>
            </p:cNvPr>
            <p:cNvSpPr txBox="1"/>
            <p:nvPr/>
          </p:nvSpPr>
          <p:spPr>
            <a:xfrm>
              <a:off x="4984257" y="6080344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550</a:t>
              </a:r>
              <a:endParaRPr kumimoji="1" lang="ja-JP" altLang="en-US" sz="1000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3B7C2EC-DE31-46C7-B5E8-496B722EAA59}"/>
                </a:ext>
              </a:extLst>
            </p:cNvPr>
            <p:cNvSpPr txBox="1"/>
            <p:nvPr/>
          </p:nvSpPr>
          <p:spPr>
            <a:xfrm>
              <a:off x="5715293" y="6081132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600</a:t>
              </a:r>
              <a:endParaRPr kumimoji="1" lang="ja-JP" altLang="en-US" sz="1000" dirty="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ABE67D5-02AB-4256-8836-F05A5D9649CC}"/>
                </a:ext>
              </a:extLst>
            </p:cNvPr>
            <p:cNvSpPr txBox="1"/>
            <p:nvPr/>
          </p:nvSpPr>
          <p:spPr>
            <a:xfrm>
              <a:off x="6444687" y="6092566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650</a:t>
              </a:r>
              <a:endParaRPr kumimoji="1" lang="ja-JP" altLang="en-US" sz="100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3E645EB-61C5-4110-A542-132F087CA39A}"/>
                </a:ext>
              </a:extLst>
            </p:cNvPr>
            <p:cNvSpPr txBox="1"/>
            <p:nvPr/>
          </p:nvSpPr>
          <p:spPr>
            <a:xfrm>
              <a:off x="7174902" y="6087270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700</a:t>
              </a:r>
              <a:endParaRPr kumimoji="1" lang="ja-JP" altLang="en-US" sz="1000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87EF357-1D97-4322-BC7E-D7EA398DBF08}"/>
                </a:ext>
              </a:extLst>
            </p:cNvPr>
            <p:cNvSpPr txBox="1"/>
            <p:nvPr/>
          </p:nvSpPr>
          <p:spPr>
            <a:xfrm>
              <a:off x="7841437" y="6087270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750</a:t>
              </a:r>
              <a:endParaRPr kumimoji="1" lang="ja-JP" altLang="en-US" sz="1000" dirty="0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36B00E6-1A04-40B2-9E5D-80F3917631F6}"/>
              </a:ext>
            </a:extLst>
          </p:cNvPr>
          <p:cNvGrpSpPr/>
          <p:nvPr/>
        </p:nvGrpSpPr>
        <p:grpSpPr>
          <a:xfrm>
            <a:off x="4073283" y="2758422"/>
            <a:ext cx="4529816" cy="1950647"/>
            <a:chOff x="3496324" y="2522764"/>
            <a:chExt cx="4529816" cy="195064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75477B1F-5BD9-44A1-8B25-748C320FABBC}"/>
                </a:ext>
              </a:extLst>
            </p:cNvPr>
            <p:cNvGrpSpPr/>
            <p:nvPr/>
          </p:nvGrpSpPr>
          <p:grpSpPr>
            <a:xfrm>
              <a:off x="3496324" y="2522764"/>
              <a:ext cx="4498203" cy="1950647"/>
              <a:chOff x="3496324" y="2522764"/>
              <a:chExt cx="4498203" cy="1950647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9E7EB03E-6316-4B78-9142-EDCFEB95ADD6}"/>
                  </a:ext>
                </a:extLst>
              </p:cNvPr>
              <p:cNvGrpSpPr/>
              <p:nvPr/>
            </p:nvGrpSpPr>
            <p:grpSpPr>
              <a:xfrm>
                <a:off x="3496324" y="2522764"/>
                <a:ext cx="4493390" cy="1950647"/>
                <a:chOff x="3496324" y="2522764"/>
                <a:chExt cx="4493390" cy="1950647"/>
              </a:xfrm>
            </p:grpSpPr>
            <p:graphicFrame>
              <p:nvGraphicFramePr>
                <p:cNvPr id="5" name="オブジェクト 4">
                  <a:extLst>
                    <a:ext uri="{FF2B5EF4-FFF2-40B4-BE49-F238E27FC236}">
                      <a16:creationId xmlns:a16="http://schemas.microsoft.com/office/drawing/2014/main" id="{0E2E7C49-A9B9-4B20-A8C0-F1802C31287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47168343"/>
                    </p:ext>
                  </p:extLst>
                </p:nvPr>
              </p:nvGraphicFramePr>
              <p:xfrm>
                <a:off x="3496324" y="2522764"/>
                <a:ext cx="4493390" cy="19506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4" imgW="12152160" imgH="5282280" progId="Photoshop.Image.13">
                        <p:embed/>
                      </p:oleObj>
                    </mc:Choice>
                    <mc:Fallback>
                      <p:oleObj name="Image" r:id="rId4" imgW="1215216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6324" y="2522764"/>
                              <a:ext cx="4493390" cy="195064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7843F441-D7B4-42D5-96B3-CE05741EE5DF}"/>
                    </a:ext>
                  </a:extLst>
                </p:cNvPr>
                <p:cNvSpPr/>
                <p:nvPr/>
              </p:nvSpPr>
              <p:spPr>
                <a:xfrm>
                  <a:off x="3640771" y="4403706"/>
                  <a:ext cx="2372952" cy="697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F2FBC61-4033-4792-97B6-89DB42B5CED7}"/>
                  </a:ext>
                </a:extLst>
              </p:cNvPr>
              <p:cNvSpPr/>
              <p:nvPr/>
            </p:nvSpPr>
            <p:spPr>
              <a:xfrm>
                <a:off x="3590050" y="4322196"/>
                <a:ext cx="4404477" cy="697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805EF59-3248-4E7E-9F1B-0AAF8E42E5F1}"/>
                </a:ext>
              </a:extLst>
            </p:cNvPr>
            <p:cNvSpPr txBox="1"/>
            <p:nvPr/>
          </p:nvSpPr>
          <p:spPr>
            <a:xfrm>
              <a:off x="3540665" y="4310757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450</a:t>
              </a:r>
              <a:endParaRPr kumimoji="1" lang="ja-JP" altLang="en-US" sz="10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DCB3D73-F34D-4C34-9C64-210D402B5B4B}"/>
                </a:ext>
              </a:extLst>
            </p:cNvPr>
            <p:cNvSpPr txBox="1"/>
            <p:nvPr/>
          </p:nvSpPr>
          <p:spPr>
            <a:xfrm>
              <a:off x="4272045" y="4312652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500</a:t>
              </a:r>
              <a:endParaRPr kumimoji="1" lang="ja-JP" altLang="en-US" sz="1000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0BDD2F9-5371-4AF4-A3C6-EE7C6858B29F}"/>
                </a:ext>
              </a:extLst>
            </p:cNvPr>
            <p:cNvSpPr txBox="1"/>
            <p:nvPr/>
          </p:nvSpPr>
          <p:spPr>
            <a:xfrm>
              <a:off x="4968748" y="4296688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550</a:t>
              </a:r>
              <a:endParaRPr kumimoji="1" lang="ja-JP" altLang="en-US" sz="100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DE9701A-BBA0-4227-9BBD-06266550795F}"/>
                </a:ext>
              </a:extLst>
            </p:cNvPr>
            <p:cNvSpPr txBox="1"/>
            <p:nvPr/>
          </p:nvSpPr>
          <p:spPr>
            <a:xfrm>
              <a:off x="5699784" y="4297476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600</a:t>
              </a:r>
              <a:endParaRPr kumimoji="1" lang="ja-JP" altLang="en-US" sz="1000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9127B78-F2AC-48D0-8DCA-B56BFC9DBA1F}"/>
                </a:ext>
              </a:extLst>
            </p:cNvPr>
            <p:cNvSpPr txBox="1"/>
            <p:nvPr/>
          </p:nvSpPr>
          <p:spPr>
            <a:xfrm>
              <a:off x="6429178" y="4308910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650</a:t>
              </a:r>
              <a:endParaRPr kumimoji="1" lang="ja-JP" altLang="en-US" sz="1000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C1C9B6D-8780-4FFC-89E1-DA38FCBAE234}"/>
                </a:ext>
              </a:extLst>
            </p:cNvPr>
            <p:cNvSpPr txBox="1"/>
            <p:nvPr/>
          </p:nvSpPr>
          <p:spPr>
            <a:xfrm>
              <a:off x="7159393" y="4303614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700</a:t>
              </a:r>
              <a:endParaRPr kumimoji="1" lang="ja-JP" altLang="en-US" sz="100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DF01C80-A0A1-47E5-8657-6B6C8A258948}"/>
                </a:ext>
              </a:extLst>
            </p:cNvPr>
            <p:cNvSpPr txBox="1"/>
            <p:nvPr/>
          </p:nvSpPr>
          <p:spPr>
            <a:xfrm>
              <a:off x="7825928" y="4303614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750</a:t>
              </a:r>
              <a:endParaRPr kumimoji="1" lang="ja-JP" altLang="en-US" sz="1000" dirty="0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D914EBD-C597-4158-B666-9C3BC928C49C}"/>
              </a:ext>
            </a:extLst>
          </p:cNvPr>
          <p:cNvGrpSpPr/>
          <p:nvPr/>
        </p:nvGrpSpPr>
        <p:grpSpPr>
          <a:xfrm>
            <a:off x="4073283" y="1018872"/>
            <a:ext cx="4548736" cy="1950648"/>
            <a:chOff x="3496324" y="320991"/>
            <a:chExt cx="4548736" cy="1950648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9368B98-E4BE-4B3D-A9BF-5159E1EB55B6}"/>
                </a:ext>
              </a:extLst>
            </p:cNvPr>
            <p:cNvGrpSpPr/>
            <p:nvPr/>
          </p:nvGrpSpPr>
          <p:grpSpPr>
            <a:xfrm>
              <a:off x="3496324" y="320991"/>
              <a:ext cx="4455299" cy="1950648"/>
              <a:chOff x="3496324" y="320991"/>
              <a:chExt cx="4455299" cy="1950648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3319ECC4-AEA3-4AD6-983B-B476605F1125}"/>
                  </a:ext>
                </a:extLst>
              </p:cNvPr>
              <p:cNvGrpSpPr/>
              <p:nvPr/>
            </p:nvGrpSpPr>
            <p:grpSpPr>
              <a:xfrm>
                <a:off x="3496324" y="320991"/>
                <a:ext cx="4455299" cy="1950648"/>
                <a:chOff x="3496324" y="320991"/>
                <a:chExt cx="4455299" cy="1950648"/>
              </a:xfrm>
            </p:grpSpPr>
            <p:graphicFrame>
              <p:nvGraphicFramePr>
                <p:cNvPr id="4" name="オブジェクト 3">
                  <a:extLst>
                    <a:ext uri="{FF2B5EF4-FFF2-40B4-BE49-F238E27FC236}">
                      <a16:creationId xmlns:a16="http://schemas.microsoft.com/office/drawing/2014/main" id="{89B141F4-1F38-4BF5-97D1-DB154C9CD56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01276924"/>
                    </p:ext>
                  </p:extLst>
                </p:nvPr>
              </p:nvGraphicFramePr>
              <p:xfrm>
                <a:off x="3496324" y="320991"/>
                <a:ext cx="4455299" cy="19506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" r:id="rId6" imgW="12050640" imgH="5282280" progId="Photoshop.Image.13">
                        <p:embed/>
                      </p:oleObj>
                    </mc:Choice>
                    <mc:Fallback>
                      <p:oleObj name="Image" r:id="rId6" imgW="12050640" imgH="5282280" progId="Photoshop.Image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6324" y="320991"/>
                              <a:ext cx="4455299" cy="195064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" name="正方形/長方形 6">
                  <a:extLst>
                    <a:ext uri="{FF2B5EF4-FFF2-40B4-BE49-F238E27FC236}">
                      <a16:creationId xmlns:a16="http://schemas.microsoft.com/office/drawing/2014/main" id="{4ED9A23A-477B-4B8A-92A4-17A37583739C}"/>
                    </a:ext>
                  </a:extLst>
                </p:cNvPr>
                <p:cNvSpPr/>
                <p:nvPr/>
              </p:nvSpPr>
              <p:spPr>
                <a:xfrm>
                  <a:off x="3640771" y="2210267"/>
                  <a:ext cx="2429050" cy="613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7C1B95F-57B4-459D-8FE7-4A2032B1EBD4}"/>
                  </a:ext>
                </a:extLst>
              </p:cNvPr>
              <p:cNvSpPr/>
              <p:nvPr/>
            </p:nvSpPr>
            <p:spPr>
              <a:xfrm>
                <a:off x="3577213" y="2110464"/>
                <a:ext cx="3954027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F3A1BF3-1047-4AB8-8D9B-905CCC9B87D3}"/>
                </a:ext>
              </a:extLst>
            </p:cNvPr>
            <p:cNvSpPr txBox="1"/>
            <p:nvPr/>
          </p:nvSpPr>
          <p:spPr>
            <a:xfrm>
              <a:off x="3525537" y="2090719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250</a:t>
              </a:r>
              <a:endParaRPr kumimoji="1" lang="ja-JP" altLang="en-US" sz="10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5D5A2C6-2F22-46E7-9A6A-02FB683AE33E}"/>
                </a:ext>
              </a:extLst>
            </p:cNvPr>
            <p:cNvSpPr txBox="1"/>
            <p:nvPr/>
          </p:nvSpPr>
          <p:spPr>
            <a:xfrm>
              <a:off x="3996961" y="2086382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300</a:t>
              </a:r>
              <a:endParaRPr kumimoji="1" lang="ja-JP" altLang="en-US" sz="10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40B36A1-DFC4-4592-9997-4214F92D4FED}"/>
                </a:ext>
              </a:extLst>
            </p:cNvPr>
            <p:cNvSpPr txBox="1"/>
            <p:nvPr/>
          </p:nvSpPr>
          <p:spPr>
            <a:xfrm>
              <a:off x="4513098" y="2090719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350</a:t>
              </a:r>
              <a:endParaRPr kumimoji="1" lang="ja-JP" altLang="en-US" sz="10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89C7309-BE86-4712-A958-3E95DAA559A5}"/>
                </a:ext>
              </a:extLst>
            </p:cNvPr>
            <p:cNvSpPr txBox="1"/>
            <p:nvPr/>
          </p:nvSpPr>
          <p:spPr>
            <a:xfrm>
              <a:off x="4970376" y="2089229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400</a:t>
              </a:r>
              <a:endParaRPr kumimoji="1" lang="ja-JP" altLang="en-US" sz="1000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4D6CADC-F58E-44CF-9DDD-78204891582A}"/>
                </a:ext>
              </a:extLst>
            </p:cNvPr>
            <p:cNvSpPr txBox="1"/>
            <p:nvPr/>
          </p:nvSpPr>
          <p:spPr>
            <a:xfrm>
              <a:off x="5456004" y="2098713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450</a:t>
              </a:r>
              <a:endParaRPr kumimoji="1" lang="ja-JP" altLang="en-US" sz="1000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41E9D68-6DA6-4D4A-A876-F7B853B8F1FB}"/>
                </a:ext>
              </a:extLst>
            </p:cNvPr>
            <p:cNvSpPr txBox="1"/>
            <p:nvPr/>
          </p:nvSpPr>
          <p:spPr>
            <a:xfrm>
              <a:off x="5943791" y="2100113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500</a:t>
              </a:r>
              <a:endParaRPr kumimoji="1" lang="ja-JP" altLang="en-US" sz="1000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4E05186-7422-4706-BE33-D10A8C8509A5}"/>
                </a:ext>
              </a:extLst>
            </p:cNvPr>
            <p:cNvSpPr txBox="1"/>
            <p:nvPr/>
          </p:nvSpPr>
          <p:spPr>
            <a:xfrm>
              <a:off x="6415215" y="2104778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550</a:t>
              </a:r>
              <a:endParaRPr kumimoji="1" lang="ja-JP" altLang="en-US" sz="1000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E399FE0-60B6-4292-8DFA-F6A8B4EE63C2}"/>
                </a:ext>
              </a:extLst>
            </p:cNvPr>
            <p:cNvSpPr txBox="1"/>
            <p:nvPr/>
          </p:nvSpPr>
          <p:spPr>
            <a:xfrm>
              <a:off x="6903309" y="2104778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600</a:t>
              </a:r>
              <a:endParaRPr kumimoji="1" lang="ja-JP" altLang="en-US" sz="10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32AC6AE-1146-44F5-B7AF-91480E3A7D0D}"/>
                </a:ext>
              </a:extLst>
            </p:cNvPr>
            <p:cNvSpPr txBox="1"/>
            <p:nvPr/>
          </p:nvSpPr>
          <p:spPr>
            <a:xfrm>
              <a:off x="7402834" y="2096895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650</a:t>
              </a:r>
              <a:endParaRPr kumimoji="1" lang="ja-JP" altLang="en-US" sz="10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499A47A-E5E6-468D-B0D2-90B90F5D4F6B}"/>
                </a:ext>
              </a:extLst>
            </p:cNvPr>
            <p:cNvSpPr txBox="1"/>
            <p:nvPr/>
          </p:nvSpPr>
          <p:spPr>
            <a:xfrm>
              <a:off x="7844848" y="2095148"/>
              <a:ext cx="20021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00" dirty="0"/>
                <a:t>700</a:t>
              </a:r>
              <a:endParaRPr kumimoji="1" lang="ja-JP" altLang="en-US" sz="1000" dirty="0"/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FB3DE8C-6093-4651-A36B-7DDEB25FA407}"/>
              </a:ext>
            </a:extLst>
          </p:cNvPr>
          <p:cNvSpPr txBox="1"/>
          <p:nvPr/>
        </p:nvSpPr>
        <p:spPr>
          <a:xfrm>
            <a:off x="5923840" y="6321251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Wave length</a:t>
            </a:r>
            <a:endParaRPr kumimoji="1" lang="ja-JP" altLang="en-US" sz="11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FA19B8A-DA23-484E-BC2C-3B139EDC3110}"/>
              </a:ext>
            </a:extLst>
          </p:cNvPr>
          <p:cNvSpPr txBox="1"/>
          <p:nvPr/>
        </p:nvSpPr>
        <p:spPr>
          <a:xfrm>
            <a:off x="622183" y="1682624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BUV496</a:t>
            </a:r>
          </a:p>
          <a:p>
            <a:r>
              <a:rPr kumimoji="1" lang="en-US" altLang="ja-JP" dirty="0"/>
              <a:t>(UV laser)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7FF5BDB-82A0-4850-BF7E-AE61C0BAD78F}"/>
              </a:ext>
            </a:extLst>
          </p:cNvPr>
          <p:cNvSpPr txBox="1"/>
          <p:nvPr/>
        </p:nvSpPr>
        <p:spPr>
          <a:xfrm>
            <a:off x="2196425" y="1682624"/>
            <a:ext cx="108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BV510</a:t>
            </a:r>
          </a:p>
          <a:p>
            <a:r>
              <a:rPr kumimoji="1" lang="en-US" altLang="ja-JP" dirty="0"/>
              <a:t>(BV laser)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2508DB6-0E54-474F-AF36-49CE283797D0}"/>
              </a:ext>
            </a:extLst>
          </p:cNvPr>
          <p:cNvSpPr txBox="1"/>
          <p:nvPr/>
        </p:nvSpPr>
        <p:spPr>
          <a:xfrm>
            <a:off x="676181" y="3538219"/>
            <a:ext cx="1326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PerCP</a:t>
            </a:r>
            <a:endParaRPr kumimoji="1" lang="en-US" altLang="ja-JP" dirty="0"/>
          </a:p>
          <a:p>
            <a:r>
              <a:rPr kumimoji="1" lang="en-US" altLang="ja-JP" dirty="0"/>
              <a:t>PerCP-Cy5.5</a:t>
            </a:r>
          </a:p>
          <a:p>
            <a:r>
              <a:rPr kumimoji="1" lang="en-US" altLang="ja-JP" dirty="0"/>
              <a:t>(Blue laser)</a:t>
            </a:r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98EA899-2E77-42A9-9DFD-E8E277B9C0BA}"/>
              </a:ext>
            </a:extLst>
          </p:cNvPr>
          <p:cNvSpPr txBox="1"/>
          <p:nvPr/>
        </p:nvSpPr>
        <p:spPr>
          <a:xfrm>
            <a:off x="2248447" y="3493839"/>
            <a:ext cx="140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PE-Cy5</a:t>
            </a:r>
          </a:p>
          <a:p>
            <a:r>
              <a:rPr kumimoji="1" lang="en-US" altLang="ja-JP" dirty="0"/>
              <a:t>(Green laser)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DE3246C-E664-4630-8920-58EEEE32A0AE}"/>
              </a:ext>
            </a:extLst>
          </p:cNvPr>
          <p:cNvSpPr txBox="1"/>
          <p:nvPr/>
        </p:nvSpPr>
        <p:spPr>
          <a:xfrm>
            <a:off x="2315511" y="5305054"/>
            <a:ext cx="140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PE-Cy5</a:t>
            </a:r>
          </a:p>
          <a:p>
            <a:r>
              <a:rPr kumimoji="1" lang="en-US" altLang="ja-JP" dirty="0"/>
              <a:t>(Green laser)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B01871F-2ED1-4CB5-A84F-4FD4321E44A6}"/>
              </a:ext>
            </a:extLst>
          </p:cNvPr>
          <p:cNvSpPr txBox="1"/>
          <p:nvPr/>
        </p:nvSpPr>
        <p:spPr>
          <a:xfrm>
            <a:off x="746424" y="5296703"/>
            <a:ext cx="1185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APC</a:t>
            </a:r>
          </a:p>
          <a:p>
            <a:r>
              <a:rPr kumimoji="1" lang="en-US" altLang="ja-JP" dirty="0"/>
              <a:t>(Red laser)</a:t>
            </a:r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8DD1075-BC9B-4724-98A9-BFB9B6DF9E22}"/>
              </a:ext>
            </a:extLst>
          </p:cNvPr>
          <p:cNvSpPr txBox="1"/>
          <p:nvPr/>
        </p:nvSpPr>
        <p:spPr>
          <a:xfrm>
            <a:off x="5888369" y="1711399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BUV496</a:t>
            </a:r>
            <a:endParaRPr kumimoji="1" lang="ja-JP" altLang="en-US" sz="12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D46578F-563D-4422-8FA0-D43ABFFF60FE}"/>
              </a:ext>
            </a:extLst>
          </p:cNvPr>
          <p:cNvSpPr txBox="1"/>
          <p:nvPr/>
        </p:nvSpPr>
        <p:spPr>
          <a:xfrm>
            <a:off x="7092280" y="2234911"/>
            <a:ext cx="588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BV510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7DD8A90-AFE3-446F-95AB-D14DC8D88A2D}"/>
              </a:ext>
            </a:extLst>
          </p:cNvPr>
          <p:cNvSpPr/>
          <p:nvPr/>
        </p:nvSpPr>
        <p:spPr>
          <a:xfrm>
            <a:off x="7580374" y="3734933"/>
            <a:ext cx="946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200" dirty="0"/>
              <a:t>PerCP-Cy5.5</a:t>
            </a:r>
            <a:endParaRPr kumimoji="1" lang="ja-JP" altLang="en-US" sz="12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40077AD-574A-4ED3-8A4D-EADDDC36B49B}"/>
              </a:ext>
            </a:extLst>
          </p:cNvPr>
          <p:cNvSpPr txBox="1"/>
          <p:nvPr/>
        </p:nvSpPr>
        <p:spPr>
          <a:xfrm>
            <a:off x="6521920" y="413562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PE-Cy5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A8F927E-53C4-4024-8189-B43B47A56F8B}"/>
              </a:ext>
            </a:extLst>
          </p:cNvPr>
          <p:cNvSpPr txBox="1"/>
          <p:nvPr/>
        </p:nvSpPr>
        <p:spPr>
          <a:xfrm>
            <a:off x="7182045" y="597547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PE-Cy5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3A30DBC-6A2E-4890-9046-7D4B4932B788}"/>
              </a:ext>
            </a:extLst>
          </p:cNvPr>
          <p:cNvSpPr txBox="1"/>
          <p:nvPr/>
        </p:nvSpPr>
        <p:spPr>
          <a:xfrm>
            <a:off x="7092280" y="533542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APC</a:t>
            </a:r>
            <a:endParaRPr kumimoji="1" lang="ja-JP" altLang="en-US" sz="1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A17D75-9FB0-4008-B5DB-E09D1FF2ECE2}"/>
              </a:ext>
            </a:extLst>
          </p:cNvPr>
          <p:cNvSpPr txBox="1"/>
          <p:nvPr/>
        </p:nvSpPr>
        <p:spPr>
          <a:xfrm>
            <a:off x="375979" y="209259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励起波長が異なっても、蛍光の漏れ込みが顕著な蛍光色素の組み合わせ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42E0CD-DC55-48C8-A4F1-5B12F066BA81}"/>
              </a:ext>
            </a:extLst>
          </p:cNvPr>
          <p:cNvSpPr/>
          <p:nvPr/>
        </p:nvSpPr>
        <p:spPr>
          <a:xfrm>
            <a:off x="4154172" y="1106038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UV laser</a:t>
            </a: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CF7B957-79A7-43A8-A39A-8709033B5F4E}"/>
              </a:ext>
            </a:extLst>
          </p:cNvPr>
          <p:cNvSpPr/>
          <p:nvPr/>
        </p:nvSpPr>
        <p:spPr>
          <a:xfrm>
            <a:off x="3674138" y="2867633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Blue laser</a:t>
            </a:r>
            <a:endParaRPr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C085212-9193-40B2-ABE0-143E8E17EE8A}"/>
              </a:ext>
            </a:extLst>
          </p:cNvPr>
          <p:cNvSpPr/>
          <p:nvPr/>
        </p:nvSpPr>
        <p:spPr>
          <a:xfrm>
            <a:off x="5877075" y="4590121"/>
            <a:ext cx="1044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Red laser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304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11941" y="242047"/>
            <a:ext cx="633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健常人末梢血単核球を用いた </a:t>
            </a:r>
            <a:r>
              <a:rPr lang="en-US" altLang="ja-JP" sz="2400" b="1" dirty="0">
                <a:solidFill>
                  <a:srgbClr val="C00000"/>
                </a:solidFill>
              </a:rPr>
              <a:t>T</a:t>
            </a:r>
            <a:r>
              <a:rPr lang="en-US" altLang="ja-JP" sz="2400" b="1" baseline="-25000" dirty="0">
                <a:solidFill>
                  <a:srgbClr val="C00000"/>
                </a:solidFill>
              </a:rPr>
              <a:t>SCM </a:t>
            </a:r>
            <a:r>
              <a:rPr lang="ja-JP" altLang="en-US" sz="2400" b="1" dirty="0">
                <a:solidFill>
                  <a:srgbClr val="C00000"/>
                </a:solidFill>
              </a:rPr>
              <a:t>の測定手順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0989" y="1371600"/>
            <a:ext cx="841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1) </a:t>
            </a:r>
            <a:r>
              <a:rPr kumimoji="1" lang="ja-JP" altLang="en-US" dirty="0"/>
              <a:t>健常人末梢血単核球</a:t>
            </a:r>
            <a:r>
              <a:rPr kumimoji="1" lang="en-US" altLang="ja-JP" dirty="0"/>
              <a:t>(PBMC)</a:t>
            </a:r>
            <a:r>
              <a:rPr lang="ja-JP" altLang="en-US" dirty="0"/>
              <a:t> を</a:t>
            </a:r>
            <a:r>
              <a:rPr lang="en-US" altLang="ja-JP" dirty="0"/>
              <a:t>10e6/ml in PBS (0.2% HSA, 2mM EDTA) </a:t>
            </a:r>
            <a:r>
              <a:rPr lang="ja-JP" altLang="en-US" dirty="0"/>
              <a:t>に調製する。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0989" y="1725707"/>
            <a:ext cx="863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2)</a:t>
            </a:r>
            <a:r>
              <a:rPr lang="ja-JP" altLang="en-US" dirty="0"/>
              <a:t> フローサイトメトリー用チューブを９本用意し、チューブにラベルをする </a:t>
            </a:r>
            <a:r>
              <a:rPr lang="en-US" altLang="ja-JP" dirty="0"/>
              <a:t>(Tube1- Tube9)</a:t>
            </a:r>
            <a:r>
              <a:rPr lang="ja-JP" altLang="en-US" dirty="0" err="1"/>
              <a:t>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0989" y="2104005"/>
            <a:ext cx="857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/>
              <a:t>) Tube1-8 </a:t>
            </a:r>
            <a:r>
              <a:rPr kumimoji="1" lang="ja-JP" altLang="en-US" dirty="0"/>
              <a:t>に</a:t>
            </a:r>
            <a:r>
              <a:rPr kumimoji="1" lang="en-US" altLang="ja-JP" dirty="0"/>
              <a:t>1) </a:t>
            </a:r>
            <a:r>
              <a:rPr kumimoji="1" lang="ja-JP" altLang="en-US" dirty="0"/>
              <a:t>で調製した</a:t>
            </a:r>
            <a:r>
              <a:rPr kumimoji="1" lang="en-US" altLang="ja-JP" dirty="0"/>
              <a:t>PBMC </a:t>
            </a:r>
            <a:r>
              <a:rPr kumimoji="1" lang="ja-JP" altLang="en-US" dirty="0"/>
              <a:t>を</a:t>
            </a:r>
            <a:r>
              <a:rPr kumimoji="1" lang="en-US" altLang="ja-JP" dirty="0"/>
              <a:t>200 </a:t>
            </a:r>
            <a:r>
              <a:rPr kumimoji="1" lang="en-US" altLang="ja-JP" dirty="0" err="1"/>
              <a:t>ul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づつ</a:t>
            </a:r>
            <a:r>
              <a:rPr kumimoji="1" lang="ja-JP" altLang="en-US" dirty="0"/>
              <a:t>分注する。</a:t>
            </a:r>
            <a:r>
              <a:rPr kumimoji="1" lang="en-US" altLang="ja-JP" dirty="0"/>
              <a:t>Tube9 </a:t>
            </a:r>
            <a:r>
              <a:rPr kumimoji="1" lang="ja-JP" altLang="en-US" dirty="0"/>
              <a:t>には、</a:t>
            </a:r>
            <a:r>
              <a:rPr kumimoji="1" lang="en-US" altLang="ja-JP" dirty="0"/>
              <a:t>500 </a:t>
            </a:r>
            <a:r>
              <a:rPr kumimoji="1" lang="en-US" altLang="ja-JP" dirty="0" err="1"/>
              <a:t>ul</a:t>
            </a:r>
            <a:r>
              <a:rPr kumimoji="1" lang="en-US" altLang="ja-JP" dirty="0"/>
              <a:t> </a:t>
            </a:r>
            <a:r>
              <a:rPr kumimoji="1" lang="ja-JP" altLang="en-US" dirty="0"/>
              <a:t>分注する。</a:t>
            </a:r>
            <a:endParaRPr kumimoji="1"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988" y="2503793"/>
            <a:ext cx="857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4) Tube1-8 </a:t>
            </a:r>
            <a:r>
              <a:rPr kumimoji="1" lang="ja-JP" altLang="en-US" dirty="0"/>
              <a:t>に</a:t>
            </a:r>
            <a:r>
              <a:rPr kumimoji="1" lang="en-US" altLang="ja-JP" dirty="0"/>
              <a:t>1) </a:t>
            </a:r>
            <a:r>
              <a:rPr kumimoji="1" lang="ja-JP" altLang="en-US" dirty="0"/>
              <a:t>で調製した</a:t>
            </a:r>
            <a:r>
              <a:rPr kumimoji="1" lang="en-US" altLang="ja-JP" dirty="0"/>
              <a:t>PBMC </a:t>
            </a:r>
            <a:r>
              <a:rPr kumimoji="1" lang="ja-JP" altLang="en-US" dirty="0"/>
              <a:t>を</a:t>
            </a:r>
            <a:r>
              <a:rPr kumimoji="1" lang="en-US" altLang="ja-JP" dirty="0"/>
              <a:t>200 </a:t>
            </a:r>
            <a:r>
              <a:rPr kumimoji="1" lang="en-US" altLang="ja-JP" dirty="0" err="1"/>
              <a:t>ul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づつ</a:t>
            </a:r>
            <a:r>
              <a:rPr kumimoji="1" lang="ja-JP" altLang="en-US" dirty="0"/>
              <a:t>分注する。</a:t>
            </a:r>
            <a:r>
              <a:rPr kumimoji="1" lang="en-US" altLang="ja-JP" dirty="0"/>
              <a:t>Tube9 </a:t>
            </a:r>
            <a:r>
              <a:rPr kumimoji="1" lang="ja-JP" altLang="en-US" dirty="0"/>
              <a:t>には、</a:t>
            </a:r>
            <a:r>
              <a:rPr kumimoji="1" lang="en-US" altLang="ja-JP" dirty="0"/>
              <a:t>500 </a:t>
            </a:r>
            <a:r>
              <a:rPr kumimoji="1" lang="en-US" altLang="ja-JP" dirty="0" err="1"/>
              <a:t>ul</a:t>
            </a:r>
            <a:r>
              <a:rPr kumimoji="1" lang="en-US" altLang="ja-JP" dirty="0"/>
              <a:t> </a:t>
            </a:r>
            <a:r>
              <a:rPr kumimoji="1" lang="ja-JP" altLang="en-US" dirty="0"/>
              <a:t>分注する。</a:t>
            </a:r>
            <a:endParaRPr kumimoji="1"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988" y="2895538"/>
            <a:ext cx="61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5) Tube1-8 </a:t>
            </a:r>
            <a:r>
              <a:rPr kumimoji="1" lang="ja-JP" altLang="en-US" dirty="0"/>
              <a:t>に</a:t>
            </a:r>
            <a:r>
              <a:rPr lang="en-US" altLang="ja-JP" dirty="0"/>
              <a:t>PBS (0.2% HSA, 2mM EDTA) </a:t>
            </a:r>
            <a:r>
              <a:rPr lang="ja-JP" altLang="en-US" dirty="0"/>
              <a:t>を</a:t>
            </a:r>
            <a:r>
              <a:rPr lang="en-US" altLang="ja-JP" dirty="0"/>
              <a:t>300 </a:t>
            </a:r>
            <a:r>
              <a:rPr lang="en-US" altLang="ja-JP" dirty="0" err="1"/>
              <a:t>ul</a:t>
            </a:r>
            <a:r>
              <a:rPr lang="en-US" altLang="ja-JP" dirty="0"/>
              <a:t> </a:t>
            </a:r>
            <a:r>
              <a:rPr lang="ja-JP" altLang="en-US" dirty="0" err="1"/>
              <a:t>づつ</a:t>
            </a:r>
            <a:r>
              <a:rPr lang="ja-JP" altLang="en-US" dirty="0"/>
              <a:t>加える。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987" y="3266987"/>
            <a:ext cx="401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r>
              <a:rPr kumimoji="1" lang="en-US" altLang="ja-JP" dirty="0"/>
              <a:t>) Tube1-9 </a:t>
            </a:r>
            <a:r>
              <a:rPr kumimoji="1" lang="ja-JP" altLang="en-US" dirty="0"/>
              <a:t>を遠心 </a:t>
            </a:r>
            <a:r>
              <a:rPr kumimoji="1" lang="en-US" altLang="ja-JP" dirty="0"/>
              <a:t>(1200rpm, 2 min, 4</a:t>
            </a:r>
            <a:r>
              <a:rPr kumimoji="1" lang="ja-JP" altLang="en-US" dirty="0"/>
              <a:t>℃</a:t>
            </a:r>
            <a:r>
              <a:rPr kumimoji="1" lang="en-US" altLang="ja-JP" dirty="0"/>
              <a:t>)</a:t>
            </a:r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0986" y="3603579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7)</a:t>
            </a:r>
            <a:r>
              <a:rPr lang="ja-JP" altLang="en-US" dirty="0"/>
              <a:t> 上清を捨てる。</a:t>
            </a:r>
            <a:endParaRPr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0986" y="3959760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</a:t>
            </a:r>
            <a:r>
              <a:rPr kumimoji="1" lang="en-US" altLang="ja-JP" dirty="0"/>
              <a:t>) </a:t>
            </a:r>
            <a:r>
              <a:rPr kumimoji="1" lang="ja-JP" altLang="en-US" dirty="0"/>
              <a:t>それぞれのチューブに抗体を</a:t>
            </a:r>
            <a:r>
              <a:rPr kumimoji="1" lang="en-US" altLang="ja-JP" dirty="0"/>
              <a:t>2 </a:t>
            </a:r>
            <a:r>
              <a:rPr kumimoji="1" lang="en-US" altLang="ja-JP" dirty="0" err="1"/>
              <a:t>ul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づつ</a:t>
            </a:r>
            <a:r>
              <a:rPr kumimoji="1" lang="ja-JP" altLang="en-US" dirty="0"/>
              <a:t>加える。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4354" y="4436818"/>
            <a:ext cx="21885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Tube 1 : CD3-PerCP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Tube 2 : CD4-BUV496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Tube 3 : CD8-APC-H7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Tube 4 : CCR7-BV421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Tube 5 : </a:t>
            </a:r>
            <a:r>
              <a:rPr lang="en-US" altLang="ja-JP" dirty="0">
                <a:solidFill>
                  <a:srgbClr val="0070C0"/>
                </a:solidFill>
              </a:rPr>
              <a:t>CD28-APC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Tube 7 : CD62L-PE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Tube 8 : CD95-FITC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35153" y="4398469"/>
            <a:ext cx="2138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Tube 9 : CD3-PerCP</a:t>
            </a:r>
          </a:p>
          <a:p>
            <a:r>
              <a:rPr lang="ja-JP" altLang="en-US" dirty="0">
                <a:solidFill>
                  <a:srgbClr val="002060"/>
                </a:solidFill>
              </a:rPr>
              <a:t>               </a:t>
            </a:r>
            <a:r>
              <a:rPr lang="en-US" altLang="ja-JP" dirty="0">
                <a:solidFill>
                  <a:srgbClr val="002060"/>
                </a:solidFill>
              </a:rPr>
              <a:t>CD8-APC-H7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             CD28-APC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             CD95-FITC</a:t>
            </a:r>
          </a:p>
        </p:txBody>
      </p:sp>
    </p:spTree>
    <p:extLst>
      <p:ext uri="{BB962C8B-B14F-4D97-AF65-F5344CB8AC3E}">
        <p14:creationId xmlns:p14="http://schemas.microsoft.com/office/powerpoint/2010/main" val="369400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6410" y="987961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9</a:t>
            </a:r>
            <a:r>
              <a:rPr kumimoji="1" lang="en-US" altLang="ja-JP" dirty="0"/>
              <a:t>) </a:t>
            </a:r>
            <a:r>
              <a:rPr kumimoji="1" lang="ja-JP" altLang="en-US" dirty="0"/>
              <a:t>撹拌後、冷蔵庫内で</a:t>
            </a:r>
            <a:r>
              <a:rPr lang="en-US" altLang="ja-JP" dirty="0"/>
              <a:t>15</a:t>
            </a:r>
            <a:r>
              <a:rPr kumimoji="1" lang="en-US" altLang="ja-JP" dirty="0"/>
              <a:t> min </a:t>
            </a:r>
            <a:r>
              <a:rPr kumimoji="1" lang="ja-JP" altLang="en-US" dirty="0"/>
              <a:t>反応させる。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9391" y="1290058"/>
            <a:ext cx="577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</a:t>
            </a:r>
            <a:r>
              <a:rPr kumimoji="1"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Tube 1-8 : PBS (0.2% HSA, 2mM EDTA) </a:t>
            </a:r>
            <a:r>
              <a:rPr lang="ja-JP" altLang="en-US" dirty="0"/>
              <a:t>を</a:t>
            </a:r>
            <a:r>
              <a:rPr lang="en-US" altLang="ja-JP" dirty="0"/>
              <a:t>500 </a:t>
            </a:r>
            <a:r>
              <a:rPr lang="en-US" altLang="ja-JP" dirty="0" err="1"/>
              <a:t>ul</a:t>
            </a:r>
            <a:r>
              <a:rPr lang="ja-JP" altLang="en-US" dirty="0"/>
              <a:t> 加える。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9391" y="1605602"/>
            <a:ext cx="514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11</a:t>
            </a:r>
            <a:r>
              <a:rPr kumimoji="1"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Tube 9 : Brilliant staining buffer </a:t>
            </a:r>
            <a:r>
              <a:rPr lang="ja-JP" altLang="en-US" dirty="0"/>
              <a:t>を</a:t>
            </a:r>
            <a:r>
              <a:rPr lang="en-US" altLang="ja-JP" dirty="0"/>
              <a:t>500 </a:t>
            </a:r>
            <a:r>
              <a:rPr lang="en-US" altLang="ja-JP" dirty="0" err="1"/>
              <a:t>ul</a:t>
            </a:r>
            <a:r>
              <a:rPr lang="ja-JP" altLang="en-US" dirty="0"/>
              <a:t> 加える。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7483" y="1934941"/>
            <a:ext cx="413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12</a:t>
            </a:r>
            <a:r>
              <a:rPr kumimoji="1"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Tube 1-9 : </a:t>
            </a:r>
            <a:r>
              <a:rPr lang="ja-JP" altLang="en-US" dirty="0"/>
              <a:t>遠心 </a:t>
            </a:r>
            <a:r>
              <a:rPr lang="en-US" altLang="ja-JP" dirty="0"/>
              <a:t>(1200rpm, 2 min, 4</a:t>
            </a:r>
            <a:r>
              <a:rPr lang="ja-JP" altLang="en-US" dirty="0"/>
              <a:t>℃</a:t>
            </a:r>
            <a:r>
              <a:rPr lang="en-US" altLang="ja-JP" dirty="0"/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7483" y="229047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13</a:t>
            </a:r>
            <a:r>
              <a:rPr kumimoji="1" lang="en-US" altLang="ja-JP" dirty="0"/>
              <a:t>) </a:t>
            </a:r>
            <a:r>
              <a:rPr kumimoji="1" lang="ja-JP" altLang="en-US" dirty="0"/>
              <a:t>上清を捨てる。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7483" y="2646666"/>
            <a:ext cx="577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14</a:t>
            </a:r>
            <a:r>
              <a:rPr kumimoji="1"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Tube 1-8 : PBS (0.2% HSA, 2mM EDTA) </a:t>
            </a:r>
            <a:r>
              <a:rPr lang="ja-JP" altLang="en-US" dirty="0"/>
              <a:t>を</a:t>
            </a:r>
            <a:r>
              <a:rPr lang="en-US" altLang="ja-JP" dirty="0"/>
              <a:t>300 </a:t>
            </a:r>
            <a:r>
              <a:rPr lang="en-US" altLang="ja-JP" dirty="0" err="1"/>
              <a:t>ul</a:t>
            </a:r>
            <a:r>
              <a:rPr lang="ja-JP" altLang="en-US" dirty="0"/>
              <a:t> 加える。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7483" y="4994186"/>
            <a:ext cx="479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17</a:t>
            </a:r>
            <a:r>
              <a:rPr kumimoji="1"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PBS (0.2% HSA, 2mM EDTA) </a:t>
            </a:r>
            <a:r>
              <a:rPr lang="ja-JP" altLang="en-US" dirty="0"/>
              <a:t>を</a:t>
            </a:r>
            <a:r>
              <a:rPr lang="en-US" altLang="ja-JP" dirty="0"/>
              <a:t>500 </a:t>
            </a:r>
            <a:r>
              <a:rPr lang="en-US" altLang="ja-JP" dirty="0" err="1"/>
              <a:t>ul</a:t>
            </a:r>
            <a:r>
              <a:rPr lang="ja-JP" altLang="en-US" dirty="0"/>
              <a:t> 加える。</a:t>
            </a:r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30712" y="5934423"/>
            <a:ext cx="399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20</a:t>
            </a:r>
            <a:r>
              <a:rPr kumimoji="1" lang="en-US" altLang="ja-JP" dirty="0"/>
              <a:t>) Tube 1-8 </a:t>
            </a:r>
            <a:r>
              <a:rPr kumimoji="1" lang="ja-JP" altLang="en-US" dirty="0"/>
              <a:t>を使って蛍光補正をかける</a:t>
            </a:r>
            <a:endParaRPr lang="en-US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41703" y="6277466"/>
            <a:ext cx="698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21</a:t>
            </a:r>
            <a:r>
              <a:rPr kumimoji="1" lang="en-US" altLang="ja-JP" dirty="0"/>
              <a:t>) Tube 1-8 </a:t>
            </a:r>
            <a:r>
              <a:rPr kumimoji="1" lang="ja-JP" altLang="en-US" dirty="0"/>
              <a:t>を使って調整した蛍光補正値の下に、</a:t>
            </a:r>
            <a:r>
              <a:rPr kumimoji="1" lang="en-US" altLang="ja-JP" dirty="0"/>
              <a:t>Tube 9 </a:t>
            </a:r>
            <a:r>
              <a:rPr kumimoji="1" lang="ja-JP" altLang="en-US" dirty="0"/>
              <a:t>を測定する。</a:t>
            </a:r>
            <a:endParaRPr kumimoji="1"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5621" y="160649"/>
            <a:ext cx="727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健常人末梢血単核球を用いた </a:t>
            </a:r>
            <a:r>
              <a:rPr lang="en-US" altLang="ja-JP" sz="2400" b="1" dirty="0">
                <a:solidFill>
                  <a:srgbClr val="C00000"/>
                </a:solidFill>
              </a:rPr>
              <a:t>T</a:t>
            </a:r>
            <a:r>
              <a:rPr lang="en-US" altLang="ja-JP" sz="2400" b="1" baseline="-25000" dirty="0">
                <a:solidFill>
                  <a:srgbClr val="C00000"/>
                </a:solidFill>
              </a:rPr>
              <a:t>SCM </a:t>
            </a:r>
            <a:r>
              <a:rPr lang="ja-JP" altLang="en-US" sz="2400" b="1" dirty="0">
                <a:solidFill>
                  <a:srgbClr val="C00000"/>
                </a:solidFill>
              </a:rPr>
              <a:t>の測定手順 </a:t>
            </a:r>
            <a:r>
              <a:rPr lang="en-US" altLang="ja-JP" sz="2400" b="1" dirty="0">
                <a:solidFill>
                  <a:srgbClr val="C00000"/>
                </a:solidFill>
              </a:rPr>
              <a:t>(</a:t>
            </a:r>
            <a:r>
              <a:rPr lang="ja-JP" altLang="en-US" sz="2400" b="1" dirty="0">
                <a:solidFill>
                  <a:srgbClr val="C00000"/>
                </a:solidFill>
              </a:rPr>
              <a:t>続き</a:t>
            </a:r>
            <a:r>
              <a:rPr lang="en-US" altLang="ja-JP" sz="2400" b="1" dirty="0">
                <a:solidFill>
                  <a:srgbClr val="C00000"/>
                </a:solidFill>
              </a:rPr>
              <a:t>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7483" y="2965831"/>
            <a:ext cx="430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15</a:t>
            </a:r>
            <a:r>
              <a:rPr kumimoji="1"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Tube 9 :</a:t>
            </a:r>
            <a:r>
              <a:rPr lang="ja-JP" altLang="en-US" dirty="0"/>
              <a:t> 下記の抗体を</a:t>
            </a:r>
            <a:r>
              <a:rPr lang="en-US" altLang="ja-JP" dirty="0"/>
              <a:t>2 </a:t>
            </a:r>
            <a:r>
              <a:rPr lang="en-US" altLang="ja-JP" dirty="0" err="1"/>
              <a:t>ul</a:t>
            </a:r>
            <a:r>
              <a:rPr lang="en-US" altLang="ja-JP" dirty="0"/>
              <a:t> </a:t>
            </a:r>
            <a:r>
              <a:rPr lang="ja-JP" altLang="en-US" dirty="0" err="1"/>
              <a:t>づつ</a:t>
            </a:r>
            <a:r>
              <a:rPr lang="ja-JP" altLang="en-US" dirty="0"/>
              <a:t>加える。</a:t>
            </a:r>
            <a:endParaRPr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483" y="4677596"/>
            <a:ext cx="44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15</a:t>
            </a:r>
            <a:r>
              <a:rPr kumimoji="1" lang="en-US" altLang="ja-JP" dirty="0"/>
              <a:t>)</a:t>
            </a:r>
            <a:r>
              <a:rPr lang="ja-JP" altLang="en-US" dirty="0"/>
              <a:t> 撹拌後、冷蔵庫内で</a:t>
            </a:r>
            <a:r>
              <a:rPr lang="en-US" altLang="ja-JP" dirty="0"/>
              <a:t>15 min </a:t>
            </a:r>
            <a:r>
              <a:rPr lang="ja-JP" altLang="en-US" dirty="0"/>
              <a:t>反応させる。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7718" y="3325335"/>
            <a:ext cx="2578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Tube 9 : CD4-BUV496</a:t>
            </a:r>
          </a:p>
          <a:p>
            <a:r>
              <a:rPr lang="ja-JP" altLang="en-US" dirty="0">
                <a:solidFill>
                  <a:srgbClr val="002060"/>
                </a:solidFill>
              </a:rPr>
              <a:t>               </a:t>
            </a:r>
            <a:r>
              <a:rPr lang="en-US" altLang="ja-JP" dirty="0">
                <a:solidFill>
                  <a:srgbClr val="002060"/>
                </a:solidFill>
              </a:rPr>
              <a:t>CD45RO-BUV395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             CCR7-BV421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               CD62-PE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9391" y="5289138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18</a:t>
            </a:r>
            <a:r>
              <a:rPr kumimoji="1" lang="en-US" altLang="ja-JP" dirty="0"/>
              <a:t>)</a:t>
            </a:r>
            <a:r>
              <a:rPr lang="ja-JP" altLang="en-US" dirty="0"/>
              <a:t> 遠心 </a:t>
            </a:r>
            <a:r>
              <a:rPr lang="en-US" altLang="ja-JP" dirty="0"/>
              <a:t>(1200rpm, 2 min, 4</a:t>
            </a:r>
            <a:r>
              <a:rPr lang="ja-JP" altLang="en-US" dirty="0"/>
              <a:t>℃</a:t>
            </a:r>
            <a:r>
              <a:rPr lang="en-US" altLang="ja-JP" dirty="0"/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41703" y="5610405"/>
            <a:ext cx="479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19</a:t>
            </a:r>
            <a:r>
              <a:rPr kumimoji="1" lang="en-US" altLang="ja-JP" dirty="0"/>
              <a:t>) </a:t>
            </a:r>
            <a:r>
              <a:rPr lang="en-US" altLang="ja-JP" dirty="0"/>
              <a:t>PBS (0.2% HSA, 2mM EDTA) </a:t>
            </a:r>
            <a:r>
              <a:rPr lang="ja-JP" altLang="en-US" dirty="0"/>
              <a:t>を</a:t>
            </a:r>
            <a:r>
              <a:rPr lang="en-US" altLang="ja-JP" dirty="0"/>
              <a:t>500 </a:t>
            </a:r>
            <a:r>
              <a:rPr lang="en-US" altLang="ja-JP" dirty="0" err="1"/>
              <a:t>ul</a:t>
            </a:r>
            <a:r>
              <a:rPr lang="ja-JP" altLang="en-US" dirty="0"/>
              <a:t> 加える。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87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B197D0B-E8F0-492B-8C1A-DFACEDCD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72" y="630061"/>
            <a:ext cx="892561" cy="8786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3EDEFDC-8523-453D-AAC4-28512F86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12" y="637229"/>
            <a:ext cx="892561" cy="8786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BD1EB87-23EC-4F62-9E3D-50573EE02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792" y="653398"/>
            <a:ext cx="892561" cy="87861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BCE44A6-D6BF-4C1F-9C5A-56ABA1769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960" y="637227"/>
            <a:ext cx="892562" cy="87861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D7A86EF-227E-48FD-B16B-47A521C0E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730" y="641514"/>
            <a:ext cx="892561" cy="8786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853BE45-AF7E-4CDC-A868-37D564E81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232" y="626859"/>
            <a:ext cx="892560" cy="87861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00469C-3677-4495-9EE3-D64E4F26E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305" y="622257"/>
            <a:ext cx="892560" cy="8786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208B44A-ABED-4943-88ED-017F5AEB4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0848" y="610382"/>
            <a:ext cx="892560" cy="87861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2A731F-FC47-4823-8120-3573E5B59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6162" y="1400237"/>
            <a:ext cx="874237" cy="86057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9D12737-87ED-4521-905A-576C1CF29C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5837" y="1387461"/>
            <a:ext cx="892561" cy="87861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423805D-CFE6-473A-85D2-2135DAB375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2113" y="1395173"/>
            <a:ext cx="892563" cy="87861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860FB9D-37AD-4758-A875-B721018BDA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3586" y="1387461"/>
            <a:ext cx="900398" cy="8863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81C02F6-55A3-45D0-9655-41BCD94C46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1562" y="1401981"/>
            <a:ext cx="892559" cy="87861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EBF9A83-E78A-4181-8C26-BDE9B0B959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9363" y="1398778"/>
            <a:ext cx="900398" cy="88632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D159A61-3545-47F0-98C9-AB2929D04B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8662" y="1397603"/>
            <a:ext cx="892559" cy="87861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0AB88D4-C026-405E-9A3F-47E03662D2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03954" y="1410346"/>
            <a:ext cx="875562" cy="86188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33FE225-DDCC-453A-9A52-DD1D1B2ABE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9272" y="2161637"/>
            <a:ext cx="908811" cy="89461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F1B9DD1-D15F-4D87-84AD-8045B99E67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0811" y="2168539"/>
            <a:ext cx="907441" cy="89326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1DE55DA-8776-41AE-B8DA-A5DE06AC6D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91816" y="2174308"/>
            <a:ext cx="908811" cy="89461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BC18A2C-9F15-4602-BB00-43EF49992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63586" y="2173976"/>
            <a:ext cx="900398" cy="88632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02C6405-175A-46B7-9F2E-2F79A81395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95837" y="2157772"/>
            <a:ext cx="900398" cy="88632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328A388-2A5E-4BEB-A681-A026389B5F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2760" y="2168539"/>
            <a:ext cx="892559" cy="87861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A904A9B-6940-452F-BD27-53AA578A278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19884" y="2175863"/>
            <a:ext cx="892560" cy="87861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A659A92-0589-4A0B-89E8-6B1D8CA8B2E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97297" y="2171303"/>
            <a:ext cx="900398" cy="88632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C893EA0-6391-4CE9-9BC3-9989623F06C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78935" y="3695753"/>
            <a:ext cx="892560" cy="87861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C58C8D5-B5DA-4B75-BBE1-165EA3CCE3B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17939" y="3705612"/>
            <a:ext cx="886857" cy="873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23FE5DF-0043-4C0A-87E2-E4BB1BC1AC2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35746" y="3708420"/>
            <a:ext cx="881153" cy="86738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4448159-A3A8-4D9B-AE07-C72A66CDABE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73808" y="3711017"/>
            <a:ext cx="881153" cy="86738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D663517-AA3D-4A99-9AB5-7DB1B57D1DE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16963" y="3706982"/>
            <a:ext cx="881153" cy="86738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D034496-EF0C-410B-9414-BDE17933F28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05620" y="3713854"/>
            <a:ext cx="892559" cy="87861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911BE5F-265A-4DAE-89B8-F927A996EAC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07624" y="3711017"/>
            <a:ext cx="900398" cy="88632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2894A1E-F9E5-44D5-9C8D-6C4BF483630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680" y="3709859"/>
            <a:ext cx="908810" cy="89461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501F258D-B446-4936-855B-31A35057945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117939" y="2940148"/>
            <a:ext cx="894505" cy="880529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015E83D-F6BD-41C2-93CB-8D1664E4D3F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358167" y="2930754"/>
            <a:ext cx="874238" cy="86057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DA0A26F-3042-42BF-80E2-DD0F3E306FE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586583" y="2924543"/>
            <a:ext cx="886857" cy="8730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1F0FBD3-2D0E-4B30-87CC-0FEC98E1C6D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812122" y="2935788"/>
            <a:ext cx="881153" cy="86738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3E5FED57-7FBD-42B4-9F10-348AA6EF819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58646" y="2944504"/>
            <a:ext cx="892563" cy="87861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7E37327-0ADF-4613-A172-CFC85FBCD72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299661" y="2947123"/>
            <a:ext cx="883591" cy="86978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F01EF0C-4AC3-4778-AC56-C2BDB45F85B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13787" y="2942065"/>
            <a:ext cx="892558" cy="87861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A5970052-6853-451B-A2FA-0B39D6CC9E0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50108" y="2941684"/>
            <a:ext cx="892558" cy="87861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499F712F-B893-44F8-952A-1E86FCAD508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874597" y="4462456"/>
            <a:ext cx="886857" cy="87299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FF677225-437D-465D-A388-ED9E8750381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338600" y="4488011"/>
            <a:ext cx="875443" cy="86176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DEDAA84-955A-430D-8CF1-980493B5B95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597996" y="4487288"/>
            <a:ext cx="875444" cy="86176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D41EA221-36D1-40D7-B5E9-3223A890D9A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843193" y="4486566"/>
            <a:ext cx="870369" cy="85677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B528286-BCB5-4A37-A420-7E37CB50078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077137" y="4480848"/>
            <a:ext cx="879782" cy="86603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1A7EBD6E-2B16-45AC-AA52-4D2AFFD91ED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312783" y="4490180"/>
            <a:ext cx="879066" cy="86533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431D138-D25D-4648-945F-C2D4AB00AD29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540701" y="4491452"/>
            <a:ext cx="880471" cy="866713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47049800-3CA0-4FA3-A5F5-3C368CAA905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742453" y="4473099"/>
            <a:ext cx="908811" cy="894611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84AD4615-075B-42CD-A059-D7660102704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751453" y="5250689"/>
            <a:ext cx="901308" cy="887224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90E29167-CACD-4D8B-AE99-4E86C7DC3C4B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536052" y="5248216"/>
            <a:ext cx="886858" cy="8730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69136AF3-DF92-43B6-B619-2F46D342A81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318887" y="5262000"/>
            <a:ext cx="879782" cy="866035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825651F-1EEC-4BD9-8C0E-C7BF529AAC00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066054" y="5270587"/>
            <a:ext cx="875443" cy="861764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A2F4DDE6-FD31-43C8-852A-A38EAA56F3B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839746" y="5272082"/>
            <a:ext cx="886857" cy="87299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187BA06B-EAAB-425A-98B6-4C935D1EC23B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343673" y="5249865"/>
            <a:ext cx="870370" cy="85677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5C5F69D5-C871-4AA9-9B64-26DCCB2725C4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089146" y="5248216"/>
            <a:ext cx="886857" cy="872999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E5F5AD3B-EC94-42FE-8B24-72D77BC10F33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883406" y="5251023"/>
            <a:ext cx="869237" cy="855654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E2A6B2ED-25BF-4719-A18C-336C0BC4A70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890848" y="5991309"/>
            <a:ext cx="855381" cy="84201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3DCF1A3C-AB49-4468-9B7A-3A79E1D94F2C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113942" y="6003375"/>
            <a:ext cx="866103" cy="85257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E373FCED-4FF1-426D-8D5C-350BC896FFFC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338170" y="6003376"/>
            <a:ext cx="866102" cy="852569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E54B65A8-49B0-4EB6-94AE-C67F624F26C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586965" y="6009896"/>
            <a:ext cx="875444" cy="861765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1F4622F7-23F8-4D67-A52F-295EC4C7F9A7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830001" y="6002287"/>
            <a:ext cx="890906" cy="876985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A626D6E-347E-4596-BCAA-5B0A8C99A60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050178" y="6004611"/>
            <a:ext cx="892563" cy="878617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27B48371-2FD5-412F-9EF4-9286A8C34CB4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312034" y="6001472"/>
            <a:ext cx="892563" cy="878617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AED10253-E9D7-4BD1-A67C-D9B5F5B74212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745525" y="6000092"/>
            <a:ext cx="894708" cy="880728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F3078F0-8539-411A-AEFF-081B319A0EAD}"/>
              </a:ext>
            </a:extLst>
          </p:cNvPr>
          <p:cNvSpPr txBox="1"/>
          <p:nvPr/>
        </p:nvSpPr>
        <p:spPr>
          <a:xfrm>
            <a:off x="948444" y="824381"/>
            <a:ext cx="91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CD3-PeCP</a:t>
            </a:r>
            <a:endParaRPr kumimoji="1" lang="ja-JP" altLang="en-US" sz="1400" b="1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98E0C23-3AA9-4BF2-BFAF-81C318C2C84A}"/>
              </a:ext>
            </a:extLst>
          </p:cNvPr>
          <p:cNvSpPr txBox="1"/>
          <p:nvPr/>
        </p:nvSpPr>
        <p:spPr>
          <a:xfrm>
            <a:off x="759645" y="1630691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CD4-BUV496</a:t>
            </a:r>
            <a:endParaRPr kumimoji="1" lang="ja-JP" altLang="en-US" sz="1400" b="1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169F1E3-3013-4A84-9B8F-06BB96566C15}"/>
              </a:ext>
            </a:extLst>
          </p:cNvPr>
          <p:cNvSpPr txBox="1"/>
          <p:nvPr/>
        </p:nvSpPr>
        <p:spPr>
          <a:xfrm>
            <a:off x="750371" y="2406176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CD8-APC-H7</a:t>
            </a:r>
            <a:endParaRPr kumimoji="1" lang="ja-JP" altLang="en-US" sz="14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D0E328F-F277-4A10-A919-ABD30D839E25}"/>
              </a:ext>
            </a:extLst>
          </p:cNvPr>
          <p:cNvSpPr txBox="1"/>
          <p:nvPr/>
        </p:nvSpPr>
        <p:spPr>
          <a:xfrm>
            <a:off x="766259" y="3169416"/>
            <a:ext cx="109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CCR7-BV421</a:t>
            </a:r>
            <a:endParaRPr kumimoji="1" lang="ja-JP" altLang="en-US" sz="14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16C6261-C4D6-4B2F-A1D4-5B321F2BFAE7}"/>
              </a:ext>
            </a:extLst>
          </p:cNvPr>
          <p:cNvSpPr txBox="1"/>
          <p:nvPr/>
        </p:nvSpPr>
        <p:spPr>
          <a:xfrm>
            <a:off x="903663" y="395568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CD28-APC</a:t>
            </a:r>
            <a:endParaRPr kumimoji="1" lang="ja-JP" altLang="en-US" sz="14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5BB7576-B59A-4AB4-B529-D9EF14411BE1}"/>
              </a:ext>
            </a:extLst>
          </p:cNvPr>
          <p:cNvSpPr txBox="1"/>
          <p:nvPr/>
        </p:nvSpPr>
        <p:spPr>
          <a:xfrm>
            <a:off x="422030" y="4739860"/>
            <a:ext cx="1449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CD45RO-BUV395</a:t>
            </a:r>
            <a:endParaRPr kumimoji="1" lang="ja-JP" altLang="en-US" sz="14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D275041-ABCF-4028-BF12-9C31D75F599C}"/>
              </a:ext>
            </a:extLst>
          </p:cNvPr>
          <p:cNvSpPr txBox="1"/>
          <p:nvPr/>
        </p:nvSpPr>
        <p:spPr>
          <a:xfrm>
            <a:off x="928936" y="548058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CD62L-PE</a:t>
            </a:r>
            <a:endParaRPr kumimoji="1" lang="ja-JP" altLang="en-US" sz="14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E141C95-294D-4C79-BEA1-763ED6CCAA43}"/>
              </a:ext>
            </a:extLst>
          </p:cNvPr>
          <p:cNvSpPr txBox="1"/>
          <p:nvPr/>
        </p:nvSpPr>
        <p:spPr>
          <a:xfrm>
            <a:off x="943739" y="6206280"/>
            <a:ext cx="93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CD95-FITC</a:t>
            </a:r>
            <a:endParaRPr kumimoji="1" lang="ja-JP" altLang="en-US" sz="140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0F8CEE-1F93-4534-8233-CA000E1DEA4C}"/>
              </a:ext>
            </a:extLst>
          </p:cNvPr>
          <p:cNvSpPr txBox="1"/>
          <p:nvPr/>
        </p:nvSpPr>
        <p:spPr>
          <a:xfrm>
            <a:off x="1906130" y="406036"/>
            <a:ext cx="71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BV-421</a:t>
            </a:r>
            <a:endParaRPr kumimoji="1" lang="ja-JP" altLang="en-US" sz="14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95E6316-7200-4916-AA03-611EE9618F2D}"/>
              </a:ext>
            </a:extLst>
          </p:cNvPr>
          <p:cNvSpPr txBox="1"/>
          <p:nvPr/>
        </p:nvSpPr>
        <p:spPr>
          <a:xfrm>
            <a:off x="2694127" y="406035"/>
            <a:ext cx="493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FITC</a:t>
            </a:r>
            <a:endParaRPr kumimoji="1" lang="ja-JP" altLang="en-US" sz="140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1C9699C-5E16-40BC-AC1C-36E711DDEEEE}"/>
              </a:ext>
            </a:extLst>
          </p:cNvPr>
          <p:cNvSpPr txBox="1"/>
          <p:nvPr/>
        </p:nvSpPr>
        <p:spPr>
          <a:xfrm>
            <a:off x="3499280" y="406034"/>
            <a:ext cx="622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/>
              <a:t>PerCP</a:t>
            </a:r>
            <a:endParaRPr kumimoji="1" lang="ja-JP" altLang="en-US" sz="14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B30522B-82E2-45EB-B5C1-FD6E548F13E8}"/>
              </a:ext>
            </a:extLst>
          </p:cNvPr>
          <p:cNvSpPr txBox="1"/>
          <p:nvPr/>
        </p:nvSpPr>
        <p:spPr>
          <a:xfrm>
            <a:off x="4315970" y="40603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APC</a:t>
            </a:r>
            <a:endParaRPr kumimoji="1" lang="ja-JP" altLang="en-US" sz="14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D9D80DC-0E99-4607-86AA-9B6A09B2D1B8}"/>
              </a:ext>
            </a:extLst>
          </p:cNvPr>
          <p:cNvSpPr txBox="1"/>
          <p:nvPr/>
        </p:nvSpPr>
        <p:spPr>
          <a:xfrm>
            <a:off x="5002674" y="423778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APC-H7</a:t>
            </a:r>
            <a:endParaRPr kumimoji="1" lang="ja-JP" altLang="en-US" sz="14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9449EC3-E510-493D-9B68-C0C45A5D227D}"/>
              </a:ext>
            </a:extLst>
          </p:cNvPr>
          <p:cNvSpPr txBox="1"/>
          <p:nvPr/>
        </p:nvSpPr>
        <p:spPr>
          <a:xfrm>
            <a:off x="5988508" y="41740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PE</a:t>
            </a:r>
            <a:endParaRPr kumimoji="1" lang="ja-JP" altLang="en-US" sz="14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81ADFF01-DDC5-4830-9B48-3EFFA8FBDED1}"/>
              </a:ext>
            </a:extLst>
          </p:cNvPr>
          <p:cNvSpPr txBox="1"/>
          <p:nvPr/>
        </p:nvSpPr>
        <p:spPr>
          <a:xfrm>
            <a:off x="6598143" y="41740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PE-PC7</a:t>
            </a:r>
            <a:endParaRPr kumimoji="1" lang="ja-JP" altLang="en-US" sz="14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34307E5-43B1-41C8-93F0-8136ADB98CC6}"/>
              </a:ext>
            </a:extLst>
          </p:cNvPr>
          <p:cNvSpPr txBox="1"/>
          <p:nvPr/>
        </p:nvSpPr>
        <p:spPr>
          <a:xfrm>
            <a:off x="7253333" y="421633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BUV-395</a:t>
            </a:r>
            <a:endParaRPr kumimoji="1" lang="ja-JP" altLang="en-US" sz="14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3965841-4B77-431F-B1B5-F7DD28098304}"/>
              </a:ext>
            </a:extLst>
          </p:cNvPr>
          <p:cNvSpPr txBox="1"/>
          <p:nvPr/>
        </p:nvSpPr>
        <p:spPr>
          <a:xfrm>
            <a:off x="7996166" y="412733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BUV-496</a:t>
            </a:r>
            <a:endParaRPr kumimoji="1" lang="ja-JP" altLang="en-US" sz="1400" b="1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365F7B9B-FCED-4B28-B44F-E829A69642D9}"/>
              </a:ext>
            </a:extLst>
          </p:cNvPr>
          <p:cNvSpPr/>
          <p:nvPr/>
        </p:nvSpPr>
        <p:spPr>
          <a:xfrm>
            <a:off x="7262672" y="1422207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B8A1A5BE-2A5A-451E-91CB-F227FEB2BE3D}"/>
              </a:ext>
            </a:extLst>
          </p:cNvPr>
          <p:cNvSpPr/>
          <p:nvPr/>
        </p:nvSpPr>
        <p:spPr>
          <a:xfrm>
            <a:off x="4982594" y="660881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BD6FD07D-7F81-487C-A611-E546583A366A}"/>
              </a:ext>
            </a:extLst>
          </p:cNvPr>
          <p:cNvSpPr/>
          <p:nvPr/>
        </p:nvSpPr>
        <p:spPr>
          <a:xfrm>
            <a:off x="6508939" y="653073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DCA599EC-3C26-4F21-A8F3-AA608AC17CB5}"/>
              </a:ext>
            </a:extLst>
          </p:cNvPr>
          <p:cNvSpPr/>
          <p:nvPr/>
        </p:nvSpPr>
        <p:spPr>
          <a:xfrm>
            <a:off x="2674928" y="1426861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26691C51-5CD8-49DF-9CC1-67E06E2758FD}"/>
              </a:ext>
            </a:extLst>
          </p:cNvPr>
          <p:cNvSpPr/>
          <p:nvPr/>
        </p:nvSpPr>
        <p:spPr>
          <a:xfrm>
            <a:off x="7267740" y="2952967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CB9A1748-ACD7-4681-9D52-D35431F41F45}"/>
              </a:ext>
            </a:extLst>
          </p:cNvPr>
          <p:cNvSpPr/>
          <p:nvPr/>
        </p:nvSpPr>
        <p:spPr>
          <a:xfrm>
            <a:off x="4216878" y="2195220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2ADC2DC-B0A3-458F-90DD-52FEC92BC62D}"/>
              </a:ext>
            </a:extLst>
          </p:cNvPr>
          <p:cNvSpPr/>
          <p:nvPr/>
        </p:nvSpPr>
        <p:spPr>
          <a:xfrm>
            <a:off x="6502684" y="2202151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65E60F7-951E-46A1-A212-AB8B57F553B8}"/>
              </a:ext>
            </a:extLst>
          </p:cNvPr>
          <p:cNvSpPr/>
          <p:nvPr/>
        </p:nvSpPr>
        <p:spPr>
          <a:xfrm>
            <a:off x="4967788" y="3721686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74C1F5CA-0D30-4D27-8158-46AEFB5904C1}"/>
              </a:ext>
            </a:extLst>
          </p:cNvPr>
          <p:cNvSpPr/>
          <p:nvPr/>
        </p:nvSpPr>
        <p:spPr>
          <a:xfrm>
            <a:off x="8030659" y="4490544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A59BD0A4-8017-4791-B62D-EEF23E307AC4}"/>
              </a:ext>
            </a:extLst>
          </p:cNvPr>
          <p:cNvSpPr/>
          <p:nvPr/>
        </p:nvSpPr>
        <p:spPr>
          <a:xfrm>
            <a:off x="2706890" y="5276630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35EA620C-B777-4C63-BC02-2AB0DEF25788}"/>
              </a:ext>
            </a:extLst>
          </p:cNvPr>
          <p:cNvSpPr/>
          <p:nvPr/>
        </p:nvSpPr>
        <p:spPr>
          <a:xfrm>
            <a:off x="4211090" y="655060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E5EBFCD-E91C-4CDE-9D1F-0591DF6757D2}"/>
              </a:ext>
            </a:extLst>
          </p:cNvPr>
          <p:cNvSpPr/>
          <p:nvPr/>
        </p:nvSpPr>
        <p:spPr>
          <a:xfrm>
            <a:off x="3472150" y="5276630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FA78F7B4-D9DA-4477-923E-A5051C1260D3}"/>
              </a:ext>
            </a:extLst>
          </p:cNvPr>
          <p:cNvSpPr txBox="1"/>
          <p:nvPr/>
        </p:nvSpPr>
        <p:spPr>
          <a:xfrm>
            <a:off x="2819069" y="-12092"/>
            <a:ext cx="492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Tube1-8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を用いた蛍光補正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(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補正前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6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F7AB910-ADFA-44B1-9954-8CB09C39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65" y="719072"/>
            <a:ext cx="886859" cy="87300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4D7365E-7D4D-41C0-976E-FA6E78F7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31" y="718774"/>
            <a:ext cx="886859" cy="8730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1DE06A-F4F8-4D0F-91C6-3E783AFB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101" y="693598"/>
            <a:ext cx="886859" cy="8730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D1F3CFA-311F-4A4E-8FB9-D3BAF15A0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002" y="697903"/>
            <a:ext cx="886858" cy="873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42D2A39-D02F-43BD-B7BC-911977E62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331" y="696746"/>
            <a:ext cx="886858" cy="873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1B8D43D-3F28-4AA8-8E13-4D56D2331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277" y="710009"/>
            <a:ext cx="886858" cy="873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8DB0B3E-19DF-4373-A968-718F90C9D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915" y="700758"/>
            <a:ext cx="886857" cy="873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5BF13A4-FEF9-4DC9-8CA4-4C7D95A95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364" y="696013"/>
            <a:ext cx="900186" cy="8861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C6B390F-0C4F-4F30-A34B-E2622E74B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9601" y="1439895"/>
            <a:ext cx="885515" cy="8716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8EF46D-EAFA-40FF-9FE7-CDC5262BBF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668" y="1422201"/>
            <a:ext cx="904074" cy="88994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E385A46-9B25-4192-851B-413D37C4AF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4071" y="1428673"/>
            <a:ext cx="904076" cy="8899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A4512EC-9FC1-4891-8DF1-1A1E536212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1785" y="1434738"/>
            <a:ext cx="912013" cy="8977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8AD1245-E1B4-4C4F-A153-EAC16E70E9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4539" y="1449797"/>
            <a:ext cx="904073" cy="88994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87AB56E-4A8D-488A-955C-90CE783298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7618" y="1451558"/>
            <a:ext cx="912013" cy="89776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3A9D449-1AA9-4F92-92D4-33AAFE94F4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1000" y="1442129"/>
            <a:ext cx="885515" cy="87167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46CD9FD-39AF-41A0-8B3A-EBD5EAF831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3359" y="1448708"/>
            <a:ext cx="896306" cy="88230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82F0B0F-8DF9-41B8-A80B-0192A98615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4296" y="2199646"/>
            <a:ext cx="920535" cy="90615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549D512-47BE-4106-AF75-FDCFAF79C6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7525" y="2206199"/>
            <a:ext cx="919148" cy="90478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CCF7E8A-19FD-42E6-A14E-1360633FDC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5581" y="2205132"/>
            <a:ext cx="920535" cy="90615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DE57DBC-ABB9-4BB9-8DF1-BC64364776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3938" y="2189990"/>
            <a:ext cx="912013" cy="89776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556E38-BED1-4E18-ADEA-E69C6C06AF7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0975" y="2241508"/>
            <a:ext cx="904073" cy="88994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130AA50-08A0-46EC-B8EA-9B4FA828EA2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23560" y="2233294"/>
            <a:ext cx="912013" cy="89776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8349E19-B5E5-4102-B7D9-8883BF86599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64686" y="2205132"/>
            <a:ext cx="900430" cy="88636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CCE4A9A-80CD-4593-8141-1214E12B448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44899" y="2213948"/>
            <a:ext cx="919148" cy="90478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0230D92-CB91-4343-9C0C-5C21A2AA7F7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13708" y="3723123"/>
            <a:ext cx="904073" cy="88994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95A40A7-F756-4758-B4B6-2513F8F06CF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50156" y="3730788"/>
            <a:ext cx="898297" cy="88426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910A11D-8DF1-46A8-819E-842D2AACD32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90570" y="3725435"/>
            <a:ext cx="892519" cy="87857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D5B7382-F1E6-40DF-8998-FE8C9DED87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17516" y="3712344"/>
            <a:ext cx="892519" cy="878574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38B5C7-03DB-4F7A-8322-1041CA15F58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62726" y="3720137"/>
            <a:ext cx="904073" cy="88994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644D92D-77D0-4EB8-9E39-1D4313AC49F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88942" y="3724022"/>
            <a:ext cx="912013" cy="89776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29AAC07-7635-403B-8C6C-721C918979D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93273" y="3723123"/>
            <a:ext cx="920534" cy="90615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09F02CC-F1B7-40FD-ABC4-AEDC672AACE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33397" y="3735793"/>
            <a:ext cx="894792" cy="88081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6D8EA12-172B-44C3-83CF-F18327967EF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51000" y="2997643"/>
            <a:ext cx="885516" cy="87167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162E97D-C94F-493F-B8C3-D8ED49D80A2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65752" y="2971605"/>
            <a:ext cx="898297" cy="88426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9DFE7D49-7129-45E9-9462-052CCD16889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512066" y="2964410"/>
            <a:ext cx="892519" cy="87857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39A1450-FBBC-4DFB-987F-D4672842E11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28755" y="2972420"/>
            <a:ext cx="904076" cy="889951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267026-C278-4BA3-8879-9A6A0237580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951762" y="2975058"/>
            <a:ext cx="894990" cy="881006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F049E5E-49B8-467D-B7DE-7D1BDE49EE3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59204" y="2969611"/>
            <a:ext cx="904072" cy="88994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DF66E7FA-EEAF-4608-9AFC-54DB154AB02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02392" y="2969595"/>
            <a:ext cx="904072" cy="88994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CFB5498-49CD-4B1D-ABD9-A72394730E7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819437" y="2983043"/>
            <a:ext cx="904073" cy="88994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D23C4D0-E97B-4B00-ADCD-6CE2177B023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284284" y="4512836"/>
            <a:ext cx="886737" cy="87288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A30CD65A-FDED-4FFC-A938-D70FEF81869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525358" y="4494916"/>
            <a:ext cx="886737" cy="87288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C618E68-C0BA-482C-BD29-90104FC51BF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771038" y="4493984"/>
            <a:ext cx="881596" cy="867821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1B4B650-D9CA-427F-8F47-B24BE83ABD0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28726" y="4495983"/>
            <a:ext cx="891131" cy="87720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3A955D4-8918-403E-9975-E686C2F8A15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162410" y="4513472"/>
            <a:ext cx="890406" cy="87649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4D6AF62C-83B7-4DD7-8E63-BDEFE472E0C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413785" y="4505649"/>
            <a:ext cx="891829" cy="877894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C40B05C-7D90-4041-AF93-CF3A5CBE7B2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87544" y="4487302"/>
            <a:ext cx="920535" cy="906151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8879795E-F369-4945-8C27-8DABBB00399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805716" y="4535122"/>
            <a:ext cx="904073" cy="88994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75DC9878-3409-4E22-A6A7-8FD060314D6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606921" y="5231014"/>
            <a:ext cx="901308" cy="887224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1847E3B-700B-4A90-9F99-375CC503AE4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939770" y="5265797"/>
            <a:ext cx="875443" cy="861764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86EA041-C141-4FE1-A42B-A4CCF796751A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766865" y="5266007"/>
            <a:ext cx="886857" cy="872999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CAAF01EE-5850-4806-AABD-BBF95889A7F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297913" y="5278328"/>
            <a:ext cx="870370" cy="85677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2CA3877E-055D-42BD-9CEA-201546E2A84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032899" y="5276009"/>
            <a:ext cx="886857" cy="87299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D30A5D03-30DE-4E6E-A8FB-A95415F9C83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7804371" y="5276380"/>
            <a:ext cx="869237" cy="855654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916CDEBA-C066-455B-A8FB-78B4DFC2DF0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420075" y="5263436"/>
            <a:ext cx="881596" cy="86782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6E9A5418-2BF8-42E4-8EAB-CF27A585ECC9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162282" y="5263436"/>
            <a:ext cx="890662" cy="876745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CB1D5DDD-B541-487C-8EE4-44C66A1EA3D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809054" y="6042712"/>
            <a:ext cx="855381" cy="84201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3705346-AB30-48CC-93F9-F8EB71E8FC5C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043852" y="6029074"/>
            <a:ext cx="889699" cy="87579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37918696-1B79-48D0-A645-21E1DC089B08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316659" y="6024768"/>
            <a:ext cx="866102" cy="852569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5EE4B977-E64D-40C0-8E05-FA5A834A786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548671" y="6012316"/>
            <a:ext cx="875444" cy="861765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0A79FE9D-98F1-40DB-9D4C-DA4868968E51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771038" y="6009010"/>
            <a:ext cx="890906" cy="87698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B3E5855-960B-4083-82E9-7EEE1448C0F1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937912" y="5995464"/>
            <a:ext cx="892563" cy="87861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33779101-36F3-4958-845B-F3904CF187C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162282" y="5996926"/>
            <a:ext cx="892563" cy="878617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55CEC395-39A6-4674-8B14-1EE80DFCB366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04723" y="6008898"/>
            <a:ext cx="894708" cy="880728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CC2B938-4E9C-4891-8C10-17E65CB7DB35}"/>
              </a:ext>
            </a:extLst>
          </p:cNvPr>
          <p:cNvSpPr txBox="1"/>
          <p:nvPr/>
        </p:nvSpPr>
        <p:spPr>
          <a:xfrm>
            <a:off x="1845218" y="513474"/>
            <a:ext cx="71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BV-421</a:t>
            </a:r>
            <a:endParaRPr kumimoji="1" lang="ja-JP" altLang="en-US" sz="14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2D67869-4D37-45B8-9E63-3C338BE28BC0}"/>
              </a:ext>
            </a:extLst>
          </p:cNvPr>
          <p:cNvSpPr txBox="1"/>
          <p:nvPr/>
        </p:nvSpPr>
        <p:spPr>
          <a:xfrm>
            <a:off x="2633215" y="513473"/>
            <a:ext cx="493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FITC</a:t>
            </a:r>
            <a:endParaRPr kumimoji="1" lang="ja-JP" altLang="en-US" sz="1400" b="1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D519C9C-6CB8-49E0-BFE3-D7B2AC5A6978}"/>
              </a:ext>
            </a:extLst>
          </p:cNvPr>
          <p:cNvSpPr txBox="1"/>
          <p:nvPr/>
        </p:nvSpPr>
        <p:spPr>
          <a:xfrm>
            <a:off x="3422870" y="490225"/>
            <a:ext cx="622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/>
              <a:t>PerCP</a:t>
            </a:r>
            <a:endParaRPr kumimoji="1" lang="ja-JP" altLang="en-US" sz="1400" b="1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20A1A2C-DAA1-44F9-8062-766F16F19AA4}"/>
              </a:ext>
            </a:extLst>
          </p:cNvPr>
          <p:cNvSpPr txBox="1"/>
          <p:nvPr/>
        </p:nvSpPr>
        <p:spPr>
          <a:xfrm>
            <a:off x="4268327" y="49022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APC</a:t>
            </a:r>
            <a:endParaRPr kumimoji="1" lang="ja-JP" altLang="en-US" sz="14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ED10AEF-9D21-46DB-B243-13B40E2467E5}"/>
              </a:ext>
            </a:extLst>
          </p:cNvPr>
          <p:cNvSpPr txBox="1"/>
          <p:nvPr/>
        </p:nvSpPr>
        <p:spPr>
          <a:xfrm>
            <a:off x="4926264" y="507969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APC-H7</a:t>
            </a:r>
            <a:endParaRPr kumimoji="1" lang="ja-JP" altLang="en-US" sz="14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FD07D5A-D099-45DF-839B-1CF226D3EEBD}"/>
              </a:ext>
            </a:extLst>
          </p:cNvPr>
          <p:cNvSpPr txBox="1"/>
          <p:nvPr/>
        </p:nvSpPr>
        <p:spPr>
          <a:xfrm>
            <a:off x="5912098" y="50159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PE</a:t>
            </a:r>
            <a:endParaRPr kumimoji="1" lang="ja-JP" altLang="en-US" sz="14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66E6141-EA97-4901-9A19-6F4653D67CFC}"/>
              </a:ext>
            </a:extLst>
          </p:cNvPr>
          <p:cNvSpPr txBox="1"/>
          <p:nvPr/>
        </p:nvSpPr>
        <p:spPr>
          <a:xfrm>
            <a:off x="6521733" y="501591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PE-PC7</a:t>
            </a:r>
            <a:endParaRPr kumimoji="1" lang="ja-JP" altLang="en-US" sz="14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FBE2060-738A-4365-A480-1BE0F305107F}"/>
              </a:ext>
            </a:extLst>
          </p:cNvPr>
          <p:cNvSpPr txBox="1"/>
          <p:nvPr/>
        </p:nvSpPr>
        <p:spPr>
          <a:xfrm>
            <a:off x="7176923" y="505824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BUV-395</a:t>
            </a:r>
            <a:endParaRPr kumimoji="1" lang="ja-JP" altLang="en-US" sz="14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FFCD652-061D-4EB5-AC37-60CA3C47656E}"/>
              </a:ext>
            </a:extLst>
          </p:cNvPr>
          <p:cNvSpPr txBox="1"/>
          <p:nvPr/>
        </p:nvSpPr>
        <p:spPr>
          <a:xfrm>
            <a:off x="7919756" y="496924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BUV-496</a:t>
            </a:r>
            <a:endParaRPr kumimoji="1" lang="ja-JP" altLang="en-US" sz="140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DC59E22-114A-4BE0-91AA-4F1CFB6B7F84}"/>
              </a:ext>
            </a:extLst>
          </p:cNvPr>
          <p:cNvSpPr txBox="1"/>
          <p:nvPr/>
        </p:nvSpPr>
        <p:spPr>
          <a:xfrm>
            <a:off x="777847" y="813601"/>
            <a:ext cx="91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CD3-PeCP</a:t>
            </a:r>
            <a:endParaRPr kumimoji="1" lang="ja-JP" altLang="en-US" sz="14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2B3C79E-0282-4AB1-9DD6-0A014D507095}"/>
              </a:ext>
            </a:extLst>
          </p:cNvPr>
          <p:cNvSpPr txBox="1"/>
          <p:nvPr/>
        </p:nvSpPr>
        <p:spPr>
          <a:xfrm>
            <a:off x="589048" y="1619911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CD4-BUV496</a:t>
            </a:r>
            <a:endParaRPr kumimoji="1" lang="ja-JP" altLang="en-US" sz="140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687AEC0-313F-489A-9F44-D36CFB3FE387}"/>
              </a:ext>
            </a:extLst>
          </p:cNvPr>
          <p:cNvSpPr txBox="1"/>
          <p:nvPr/>
        </p:nvSpPr>
        <p:spPr>
          <a:xfrm>
            <a:off x="579774" y="2395396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CD8-APC-H7</a:t>
            </a:r>
            <a:endParaRPr kumimoji="1" lang="ja-JP" altLang="en-US" sz="14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C4CDDFE-6D0E-48C0-9181-1C6A88C07C8A}"/>
              </a:ext>
            </a:extLst>
          </p:cNvPr>
          <p:cNvSpPr txBox="1"/>
          <p:nvPr/>
        </p:nvSpPr>
        <p:spPr>
          <a:xfrm>
            <a:off x="595662" y="3158636"/>
            <a:ext cx="109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CCR7-BV421</a:t>
            </a:r>
            <a:endParaRPr kumimoji="1" lang="ja-JP" altLang="en-US" sz="14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6F1B45B-094E-43A1-A1FA-B4B810299299}"/>
              </a:ext>
            </a:extLst>
          </p:cNvPr>
          <p:cNvSpPr txBox="1"/>
          <p:nvPr/>
        </p:nvSpPr>
        <p:spPr>
          <a:xfrm>
            <a:off x="733066" y="394490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CD28-APC</a:t>
            </a:r>
            <a:endParaRPr kumimoji="1" lang="ja-JP" altLang="en-US" sz="14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2748774-D9C1-46A0-AAEA-2EFA634142CA}"/>
              </a:ext>
            </a:extLst>
          </p:cNvPr>
          <p:cNvSpPr txBox="1"/>
          <p:nvPr/>
        </p:nvSpPr>
        <p:spPr>
          <a:xfrm>
            <a:off x="251433" y="4729080"/>
            <a:ext cx="1449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CD45RO-BUV395</a:t>
            </a:r>
            <a:endParaRPr kumimoji="1" lang="ja-JP" altLang="en-US" sz="14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F18001C5-688E-41A4-9066-B6CB6FC4E100}"/>
              </a:ext>
            </a:extLst>
          </p:cNvPr>
          <p:cNvSpPr txBox="1"/>
          <p:nvPr/>
        </p:nvSpPr>
        <p:spPr>
          <a:xfrm>
            <a:off x="758339" y="546980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CD62L-PE</a:t>
            </a:r>
            <a:endParaRPr kumimoji="1" lang="ja-JP" altLang="en-US" sz="14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BE0882DC-2A02-4745-8693-C9FA85B323BE}"/>
              </a:ext>
            </a:extLst>
          </p:cNvPr>
          <p:cNvSpPr txBox="1"/>
          <p:nvPr/>
        </p:nvSpPr>
        <p:spPr>
          <a:xfrm>
            <a:off x="773142" y="6195500"/>
            <a:ext cx="93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CD95-FITC</a:t>
            </a:r>
            <a:endParaRPr kumimoji="1" lang="ja-JP" altLang="en-US" sz="1400" b="1" dirty="0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E11ECBC1-7C1D-4FE1-97C2-9B3CDBB31F4F}"/>
              </a:ext>
            </a:extLst>
          </p:cNvPr>
          <p:cNvSpPr/>
          <p:nvPr/>
        </p:nvSpPr>
        <p:spPr>
          <a:xfrm>
            <a:off x="7208094" y="1430833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8C95021B-5139-4B33-878A-575E78A130A9}"/>
              </a:ext>
            </a:extLst>
          </p:cNvPr>
          <p:cNvSpPr/>
          <p:nvPr/>
        </p:nvSpPr>
        <p:spPr>
          <a:xfrm>
            <a:off x="4919291" y="714377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8700380F-2C81-4465-93E0-7B3A89495A49}"/>
              </a:ext>
            </a:extLst>
          </p:cNvPr>
          <p:cNvSpPr/>
          <p:nvPr/>
        </p:nvSpPr>
        <p:spPr>
          <a:xfrm>
            <a:off x="6463038" y="723459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83A2814-C1EC-4F60-BA75-F93CD7C76087}"/>
              </a:ext>
            </a:extLst>
          </p:cNvPr>
          <p:cNvSpPr/>
          <p:nvPr/>
        </p:nvSpPr>
        <p:spPr>
          <a:xfrm>
            <a:off x="2573272" y="1479643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934CB5A4-976F-41BC-A341-DF971AA206EA}"/>
              </a:ext>
            </a:extLst>
          </p:cNvPr>
          <p:cNvSpPr/>
          <p:nvPr/>
        </p:nvSpPr>
        <p:spPr>
          <a:xfrm>
            <a:off x="7205955" y="3014153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8A7449B-A3CE-4F8E-AB5F-4C15AB89C9F3}"/>
              </a:ext>
            </a:extLst>
          </p:cNvPr>
          <p:cNvSpPr/>
          <p:nvPr/>
        </p:nvSpPr>
        <p:spPr>
          <a:xfrm>
            <a:off x="4116702" y="2218707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C122AF0F-60CC-4FD5-8045-B73263E18408}"/>
              </a:ext>
            </a:extLst>
          </p:cNvPr>
          <p:cNvSpPr/>
          <p:nvPr/>
        </p:nvSpPr>
        <p:spPr>
          <a:xfrm>
            <a:off x="6425188" y="2241508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D29038B2-C476-4AA4-A09B-660BF65D1E76}"/>
              </a:ext>
            </a:extLst>
          </p:cNvPr>
          <p:cNvSpPr/>
          <p:nvPr/>
        </p:nvSpPr>
        <p:spPr>
          <a:xfrm>
            <a:off x="4896856" y="3753086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EE6A27B-BA8C-4889-A95B-66A75137B47D}"/>
              </a:ext>
            </a:extLst>
          </p:cNvPr>
          <p:cNvSpPr/>
          <p:nvPr/>
        </p:nvSpPr>
        <p:spPr>
          <a:xfrm>
            <a:off x="7967896" y="4539547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2734469D-121D-4A63-AC97-B5BF348DFA36}"/>
              </a:ext>
            </a:extLst>
          </p:cNvPr>
          <p:cNvSpPr/>
          <p:nvPr/>
        </p:nvSpPr>
        <p:spPr>
          <a:xfrm>
            <a:off x="2567012" y="5266375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293439B4-B3F1-4ED9-A8C9-F4066E8B620D}"/>
              </a:ext>
            </a:extLst>
          </p:cNvPr>
          <p:cNvSpPr/>
          <p:nvPr/>
        </p:nvSpPr>
        <p:spPr>
          <a:xfrm>
            <a:off x="4118290" y="724935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6B40E13A-113E-429A-9CF5-80D9DE829DF1}"/>
              </a:ext>
            </a:extLst>
          </p:cNvPr>
          <p:cNvSpPr/>
          <p:nvPr/>
        </p:nvSpPr>
        <p:spPr>
          <a:xfrm>
            <a:off x="3307205" y="5276444"/>
            <a:ext cx="752749" cy="74594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8001F060-AC6C-4C68-A57F-37D84FE8DE9B}"/>
              </a:ext>
            </a:extLst>
          </p:cNvPr>
          <p:cNvSpPr txBox="1"/>
          <p:nvPr/>
        </p:nvSpPr>
        <p:spPr>
          <a:xfrm>
            <a:off x="2716688" y="-12361"/>
            <a:ext cx="492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Tube1-8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を用いた蛍光補正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(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補正後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9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04A8D-E86B-4999-8067-3FAFBC72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C8A26-DC75-4D6A-BF98-C1E3429F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2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正方形/長方形 151"/>
          <p:cNvSpPr/>
          <p:nvPr/>
        </p:nvSpPr>
        <p:spPr>
          <a:xfrm>
            <a:off x="1006866" y="1775145"/>
            <a:ext cx="7685069" cy="1691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/>
          <p:cNvSpPr/>
          <p:nvPr/>
        </p:nvSpPr>
        <p:spPr>
          <a:xfrm>
            <a:off x="1006866" y="916070"/>
            <a:ext cx="7685069" cy="854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324940" y="2021015"/>
            <a:ext cx="424304" cy="384470"/>
            <a:chOff x="1392537" y="1019102"/>
            <a:chExt cx="771310" cy="729429"/>
          </a:xfrm>
        </p:grpSpPr>
        <p:sp>
          <p:nvSpPr>
            <p:cNvPr id="10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430344" y="2021015"/>
            <a:ext cx="422072" cy="384470"/>
            <a:chOff x="2765832" y="1085850"/>
            <a:chExt cx="720317" cy="683719"/>
          </a:xfrm>
        </p:grpSpPr>
        <p:sp>
          <p:nvSpPr>
            <p:cNvPr id="13" name="楕円 70">
              <a:extLst>
                <a:ext uri="{FF2B5EF4-FFF2-40B4-BE49-F238E27FC236}">
                  <a16:creationId xmlns:a16="http://schemas.microsoft.com/office/drawing/2014/main" id="{7A7C6478-E9E0-4F04-87B6-DDAA6DF592F0}"/>
                </a:ext>
              </a:extLst>
            </p:cNvPr>
            <p:cNvSpPr/>
            <p:nvPr/>
          </p:nvSpPr>
          <p:spPr>
            <a:xfrm>
              <a:off x="2765832" y="1085850"/>
              <a:ext cx="720317" cy="68371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71">
              <a:extLst>
                <a:ext uri="{FF2B5EF4-FFF2-40B4-BE49-F238E27FC236}">
                  <a16:creationId xmlns:a16="http://schemas.microsoft.com/office/drawing/2014/main" id="{BE9E722B-0F0F-4FDD-B24D-2AB048BCBB56}"/>
                </a:ext>
              </a:extLst>
            </p:cNvPr>
            <p:cNvSpPr/>
            <p:nvPr/>
          </p:nvSpPr>
          <p:spPr>
            <a:xfrm>
              <a:off x="2879171" y="1175389"/>
              <a:ext cx="493637" cy="5046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0AAEAA0-4695-4232-992C-CBD14369756D}"/>
              </a:ext>
            </a:extLst>
          </p:cNvPr>
          <p:cNvGrpSpPr/>
          <p:nvPr/>
        </p:nvGrpSpPr>
        <p:grpSpPr>
          <a:xfrm>
            <a:off x="2306689" y="1158702"/>
            <a:ext cx="460805" cy="428626"/>
            <a:chOff x="1392537" y="1019102"/>
            <a:chExt cx="771310" cy="729429"/>
          </a:xfrm>
        </p:grpSpPr>
        <p:sp>
          <p:nvSpPr>
            <p:cNvPr id="17" name="楕円 22">
              <a:extLst>
                <a:ext uri="{FF2B5EF4-FFF2-40B4-BE49-F238E27FC236}">
                  <a16:creationId xmlns:a16="http://schemas.microsoft.com/office/drawing/2014/main" id="{21D6A141-0268-4824-8B1C-D5DDB0EEBE30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23">
              <a:extLst>
                <a:ext uri="{FF2B5EF4-FFF2-40B4-BE49-F238E27FC236}">
                  <a16:creationId xmlns:a16="http://schemas.microsoft.com/office/drawing/2014/main" id="{A5F91381-F0B7-45AB-835E-71EA7129AFC2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1252274" y="2925737"/>
            <a:ext cx="424304" cy="384470"/>
            <a:chOff x="1392537" y="1019102"/>
            <a:chExt cx="771310" cy="729429"/>
          </a:xfrm>
        </p:grpSpPr>
        <p:sp>
          <p:nvSpPr>
            <p:cNvPr id="20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1825075" y="2913610"/>
            <a:ext cx="424304" cy="384470"/>
            <a:chOff x="1392537" y="1019102"/>
            <a:chExt cx="771310" cy="729429"/>
          </a:xfrm>
        </p:grpSpPr>
        <p:sp>
          <p:nvSpPr>
            <p:cNvPr id="23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809390" y="2923380"/>
            <a:ext cx="424304" cy="384470"/>
            <a:chOff x="1392537" y="1019102"/>
            <a:chExt cx="771310" cy="729429"/>
          </a:xfrm>
        </p:grpSpPr>
        <p:sp>
          <p:nvSpPr>
            <p:cNvPr id="29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3871339" y="2923196"/>
            <a:ext cx="424304" cy="384470"/>
            <a:chOff x="1392537" y="1019102"/>
            <a:chExt cx="771310" cy="729429"/>
          </a:xfrm>
        </p:grpSpPr>
        <p:sp>
          <p:nvSpPr>
            <p:cNvPr id="41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222588" y="26410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Th1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74986" y="26410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Th2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49339" y="26410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Th9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57120" y="26410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Th17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05543" y="26322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Th22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856834" y="264110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Tfh</a:t>
            </a:r>
            <a:endParaRPr kumimoji="1" lang="ja-JP" altLang="en-US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317286" y="2913610"/>
            <a:ext cx="424304" cy="384470"/>
            <a:chOff x="1392537" y="1019102"/>
            <a:chExt cx="771310" cy="729429"/>
          </a:xfrm>
        </p:grpSpPr>
        <p:sp>
          <p:nvSpPr>
            <p:cNvPr id="52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3340364" y="2923196"/>
            <a:ext cx="424304" cy="384470"/>
            <a:chOff x="1392537" y="1019102"/>
            <a:chExt cx="771310" cy="729429"/>
          </a:xfrm>
        </p:grpSpPr>
        <p:sp>
          <p:nvSpPr>
            <p:cNvPr id="55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F96F09E-C6AF-4E13-B0EA-205E802AF290}"/>
              </a:ext>
            </a:extLst>
          </p:cNvPr>
          <p:cNvGrpSpPr/>
          <p:nvPr/>
        </p:nvGrpSpPr>
        <p:grpSpPr>
          <a:xfrm>
            <a:off x="6926247" y="1172609"/>
            <a:ext cx="448078" cy="434396"/>
            <a:chOff x="1392537" y="1019102"/>
            <a:chExt cx="771310" cy="729429"/>
          </a:xfrm>
        </p:grpSpPr>
        <p:sp>
          <p:nvSpPr>
            <p:cNvPr id="58" name="楕円 25">
              <a:extLst>
                <a:ext uri="{FF2B5EF4-FFF2-40B4-BE49-F238E27FC236}">
                  <a16:creationId xmlns:a16="http://schemas.microsoft.com/office/drawing/2014/main" id="{0DFFA7F8-9DB3-416D-AD71-042D45634DD6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26">
              <a:extLst>
                <a:ext uri="{FF2B5EF4-FFF2-40B4-BE49-F238E27FC236}">
                  <a16:creationId xmlns:a16="http://schemas.microsoft.com/office/drawing/2014/main" id="{B078441F-18EE-4B63-B2E0-A5630035AB65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6357180" y="2962725"/>
            <a:ext cx="448078" cy="395774"/>
            <a:chOff x="1392537" y="1019102"/>
            <a:chExt cx="771310" cy="729429"/>
          </a:xfrm>
        </p:grpSpPr>
        <p:sp>
          <p:nvSpPr>
            <p:cNvPr id="61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6942432" y="2964235"/>
            <a:ext cx="448078" cy="395774"/>
            <a:chOff x="1392537" y="1019102"/>
            <a:chExt cx="771310" cy="729429"/>
          </a:xfrm>
        </p:grpSpPr>
        <p:sp>
          <p:nvSpPr>
            <p:cNvPr id="85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7471430" y="2984124"/>
            <a:ext cx="448078" cy="395774"/>
            <a:chOff x="1392537" y="1019102"/>
            <a:chExt cx="771310" cy="729429"/>
          </a:xfrm>
        </p:grpSpPr>
        <p:sp>
          <p:nvSpPr>
            <p:cNvPr id="88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8018789" y="2970064"/>
            <a:ext cx="448078" cy="395774"/>
            <a:chOff x="1392537" y="1019102"/>
            <a:chExt cx="771310" cy="729429"/>
          </a:xfrm>
        </p:grpSpPr>
        <p:sp>
          <p:nvSpPr>
            <p:cNvPr id="91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6309565" y="2675777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Tc1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861963" y="2675777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Tc2</a:t>
            </a:r>
            <a:endParaRPr kumimoji="1"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336316" y="2675777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Tc9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874919" y="2675777"/>
            <a:ext cx="6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Tc17</a:t>
            </a:r>
            <a:endParaRPr kumimoji="1" lang="ja-JP" altLang="en-US" dirty="0"/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6936366" y="2014042"/>
            <a:ext cx="448078" cy="395774"/>
            <a:chOff x="1392537" y="1019102"/>
            <a:chExt cx="771310" cy="729429"/>
          </a:xfrm>
        </p:grpSpPr>
        <p:sp>
          <p:nvSpPr>
            <p:cNvPr id="100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3317397" y="1736788"/>
            <a:ext cx="7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nTreg</a:t>
            </a:r>
            <a:endParaRPr kumimoji="1" lang="ja-JP" altLang="en-US" dirty="0"/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4362187" y="2922841"/>
            <a:ext cx="424304" cy="384470"/>
            <a:chOff x="1392537" y="1019102"/>
            <a:chExt cx="771310" cy="729429"/>
          </a:xfrm>
        </p:grpSpPr>
        <p:sp>
          <p:nvSpPr>
            <p:cNvPr id="104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テキスト ボックス 105"/>
          <p:cNvSpPr txBox="1"/>
          <p:nvPr/>
        </p:nvSpPr>
        <p:spPr>
          <a:xfrm>
            <a:off x="4295643" y="2630832"/>
            <a:ext cx="63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iTreg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269417" y="17426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Th0</a:t>
            </a:r>
            <a:endParaRPr kumimoji="1"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222588" y="1031041"/>
            <a:ext cx="1136850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/>
              <a:t>SP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dirty="0"/>
              <a:t>CD4+CD8-</a:t>
            </a:r>
            <a:endParaRPr kumimoji="1" lang="ja-JP" altLang="en-US" dirty="0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2537091" y="1618204"/>
            <a:ext cx="0" cy="21639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2805141" y="1531195"/>
            <a:ext cx="624087" cy="303402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2524475" y="2447347"/>
            <a:ext cx="0" cy="287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1497989" y="2560440"/>
            <a:ext cx="3116171" cy="8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H="1">
            <a:off x="1498480" y="2555224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H="1">
            <a:off x="2049159" y="2547823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H="1">
            <a:off x="3052842" y="2564814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3584971" y="2573685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H="1">
            <a:off x="4120533" y="2564368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H="1">
            <a:off x="4605161" y="2560362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5847656" y="1023084"/>
            <a:ext cx="11368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/>
              <a:t>SP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dirty="0"/>
              <a:t>CD4-CD8+</a:t>
            </a:r>
            <a:endParaRPr kumimoji="1" lang="ja-JP" altLang="en-US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6913090" y="1739484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Tc0</a:t>
            </a:r>
            <a:endParaRPr kumimoji="1" lang="ja-JP" altLang="en-US" dirty="0"/>
          </a:p>
        </p:txBody>
      </p:sp>
      <p:cxnSp>
        <p:nvCxnSpPr>
          <p:cNvPr id="139" name="直線コネクタ 138"/>
          <p:cNvCxnSpPr/>
          <p:nvPr/>
        </p:nvCxnSpPr>
        <p:spPr>
          <a:xfrm>
            <a:off x="7160405" y="1631287"/>
            <a:ext cx="0" cy="21639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6570802" y="2572051"/>
            <a:ext cx="1595443" cy="12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7161792" y="2457624"/>
            <a:ext cx="0" cy="287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H="1">
            <a:off x="6581218" y="2588446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H="1">
            <a:off x="8166244" y="2558272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H="1">
            <a:off x="7613845" y="2578381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1498622" y="154559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weak signal</a:t>
            </a:r>
            <a:endParaRPr kumimoji="1" lang="ja-JP" altLang="en-US" sz="1400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6140662" y="1543537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weak signal</a:t>
            </a:r>
            <a:endParaRPr kumimoji="1" lang="ja-JP" altLang="en-US" sz="1400" dirty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934121" y="1391704"/>
            <a:ext cx="159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intermediate signal</a:t>
            </a:r>
            <a:endParaRPr kumimoji="1" lang="ja-JP" altLang="en-US" sz="1400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003F8EE9-CE09-4EC7-B7D7-9A4AC0CDA98A}"/>
              </a:ext>
            </a:extLst>
          </p:cNvPr>
          <p:cNvSpPr txBox="1"/>
          <p:nvPr/>
        </p:nvSpPr>
        <p:spPr>
          <a:xfrm>
            <a:off x="509871" y="57634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分化、機能に基づく分類</a:t>
            </a: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2E50B8A9-F6FD-463C-B6E1-41F8FB85E5AD}"/>
              </a:ext>
            </a:extLst>
          </p:cNvPr>
          <p:cNvSpPr/>
          <p:nvPr/>
        </p:nvSpPr>
        <p:spPr>
          <a:xfrm>
            <a:off x="1944452" y="93748"/>
            <a:ext cx="525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ヒト末梢血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細胞サブセットについて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527058" y="896047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Thymus</a:t>
            </a:r>
            <a:endParaRPr kumimoji="1" lang="ja-JP" altLang="en-US" i="1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4837830" y="1749153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Periphery</a:t>
            </a:r>
            <a:endParaRPr kumimoji="1" lang="ja-JP" altLang="en-US" i="1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1200938" y="4164184"/>
            <a:ext cx="835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N</a:t>
            </a:r>
            <a:endParaRPr kumimoji="1" lang="ja-JP" altLang="en-US" b="1" dirty="0"/>
          </a:p>
          <a:p>
            <a:r>
              <a:rPr kumimoji="1" lang="en-US" altLang="ja-JP" sz="1400" dirty="0"/>
              <a:t>(Naïve T)</a:t>
            </a:r>
            <a:endParaRPr kumimoji="1" lang="ja-JP" altLang="en-US" sz="1400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060330" y="4160633"/>
            <a:ext cx="178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SCM</a:t>
            </a:r>
            <a:endParaRPr kumimoji="1" lang="en-US" altLang="ja-JP" b="1" dirty="0"/>
          </a:p>
          <a:p>
            <a:pPr algn="ctr"/>
            <a:r>
              <a:rPr kumimoji="1" lang="en-US" altLang="ja-JP" sz="1400" dirty="0"/>
              <a:t>(Stem cell memory T)</a:t>
            </a:r>
            <a:endParaRPr kumimoji="1" lang="ja-JP" altLang="en-US" sz="1400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3938102" y="4155133"/>
            <a:ext cx="1643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CM</a:t>
            </a:r>
          </a:p>
          <a:p>
            <a:pPr algn="ctr"/>
            <a:r>
              <a:rPr kumimoji="1" lang="en-US" altLang="ja-JP" sz="1400" dirty="0"/>
              <a:t>(Central memory T)</a:t>
            </a:r>
            <a:endParaRPr kumimoji="1" lang="ja-JP" altLang="en-US" sz="1400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5605920" y="4155132"/>
            <a:ext cx="164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EM</a:t>
            </a:r>
          </a:p>
          <a:p>
            <a:pPr algn="ctr"/>
            <a:r>
              <a:rPr kumimoji="1" lang="en-US" altLang="ja-JP" sz="1400" dirty="0"/>
              <a:t>(Effector memory T)</a:t>
            </a:r>
            <a:endParaRPr kumimoji="1" lang="ja-JP" altLang="en-US" sz="1400" dirty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7313940" y="4165029"/>
            <a:ext cx="102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EFF</a:t>
            </a:r>
          </a:p>
          <a:p>
            <a:pPr algn="ctr"/>
            <a:r>
              <a:rPr kumimoji="1" lang="en-US" altLang="ja-JP" sz="1400" dirty="0"/>
              <a:t>(Effector  T)</a:t>
            </a:r>
            <a:endParaRPr kumimoji="1" lang="ja-JP" altLang="en-US" sz="1400" dirty="0"/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1421116" y="4755674"/>
            <a:ext cx="424304" cy="384470"/>
            <a:chOff x="1392537" y="1019102"/>
            <a:chExt cx="771310" cy="729429"/>
          </a:xfrm>
        </p:grpSpPr>
        <p:sp>
          <p:nvSpPr>
            <p:cNvPr id="163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4507576" y="4733578"/>
            <a:ext cx="424304" cy="384470"/>
            <a:chOff x="1392537" y="1019102"/>
            <a:chExt cx="771310" cy="729429"/>
          </a:xfrm>
        </p:grpSpPr>
        <p:sp>
          <p:nvSpPr>
            <p:cNvPr id="166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840690" y="4745055"/>
            <a:ext cx="424304" cy="384470"/>
            <a:chOff x="1392537" y="1019102"/>
            <a:chExt cx="771310" cy="729429"/>
          </a:xfrm>
        </p:grpSpPr>
        <p:sp>
          <p:nvSpPr>
            <p:cNvPr id="169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/>
          <p:cNvGrpSpPr/>
          <p:nvPr/>
        </p:nvGrpSpPr>
        <p:grpSpPr>
          <a:xfrm>
            <a:off x="6097412" y="4745055"/>
            <a:ext cx="637341" cy="384470"/>
            <a:chOff x="6097412" y="4998353"/>
            <a:chExt cx="637341" cy="384470"/>
          </a:xfrm>
        </p:grpSpPr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72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4" name="円/楕円 173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円/楕円 175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" name="グループ化 179"/>
          <p:cNvGrpSpPr/>
          <p:nvPr/>
        </p:nvGrpSpPr>
        <p:grpSpPr>
          <a:xfrm>
            <a:off x="7471430" y="4667042"/>
            <a:ext cx="637341" cy="513900"/>
            <a:chOff x="6095261" y="4909721"/>
            <a:chExt cx="637341" cy="513900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187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2" name="円/楕円 181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0" name="直線矢印コネクタ 189"/>
          <p:cNvCxnSpPr/>
          <p:nvPr/>
        </p:nvCxnSpPr>
        <p:spPr>
          <a:xfrm flipV="1">
            <a:off x="2036295" y="4941469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 flipV="1">
            <a:off x="3576224" y="4911752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/>
          <p:nvPr/>
        </p:nvCxnSpPr>
        <p:spPr>
          <a:xfrm flipV="1">
            <a:off x="5262619" y="4920772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/>
          <p:nvPr/>
        </p:nvCxnSpPr>
        <p:spPr>
          <a:xfrm flipV="1">
            <a:off x="6801303" y="4928171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直角三角形 195"/>
          <p:cNvSpPr/>
          <p:nvPr/>
        </p:nvSpPr>
        <p:spPr>
          <a:xfrm>
            <a:off x="1497989" y="5344922"/>
            <a:ext cx="6601414" cy="87818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7" name="直角三角形 196"/>
          <p:cNvSpPr/>
          <p:nvPr/>
        </p:nvSpPr>
        <p:spPr>
          <a:xfrm rot="10800000">
            <a:off x="1548693" y="5262478"/>
            <a:ext cx="6601414" cy="87818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A27C3F3E-CFBC-4C28-A2CF-28C588C60B89}"/>
              </a:ext>
            </a:extLst>
          </p:cNvPr>
          <p:cNvSpPr txBox="1"/>
          <p:nvPr/>
        </p:nvSpPr>
        <p:spPr>
          <a:xfrm>
            <a:off x="459195" y="388600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成熟段階に基づく分類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0653E0-0E20-48EB-81E7-FA6AA80AA349}"/>
              </a:ext>
            </a:extLst>
          </p:cNvPr>
          <p:cNvSpPr txBox="1"/>
          <p:nvPr/>
        </p:nvSpPr>
        <p:spPr>
          <a:xfrm>
            <a:off x="1456670" y="5937998"/>
            <a:ext cx="177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Proliferative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potential</a:t>
            </a:r>
            <a:endParaRPr kumimoji="1"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C18EFE-A4D6-435E-8977-E5FAF5CB8322}"/>
              </a:ext>
            </a:extLst>
          </p:cNvPr>
          <p:cNvSpPr txBox="1"/>
          <p:nvPr/>
        </p:nvSpPr>
        <p:spPr>
          <a:xfrm>
            <a:off x="1464426" y="5728649"/>
            <a:ext cx="14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Lymphoid homing</a:t>
            </a:r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3BBFE7-EF6A-4F05-81F8-D3450AB87697}"/>
              </a:ext>
            </a:extLst>
          </p:cNvPr>
          <p:cNvSpPr txBox="1"/>
          <p:nvPr/>
        </p:nvSpPr>
        <p:spPr>
          <a:xfrm>
            <a:off x="1461283" y="5540593"/>
            <a:ext cx="1835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Antigen independence</a:t>
            </a:r>
            <a:endParaRPr kumimoji="1"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0D7DC8-0627-44B8-B0C7-427B848C0105}"/>
              </a:ext>
            </a:extLst>
          </p:cNvPr>
          <p:cNvSpPr txBox="1"/>
          <p:nvPr/>
        </p:nvSpPr>
        <p:spPr>
          <a:xfrm>
            <a:off x="6734753" y="5549603"/>
            <a:ext cx="147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Antigen addiction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66DD94-605A-4827-B152-CED71C092D68}"/>
              </a:ext>
            </a:extLst>
          </p:cNvPr>
          <p:cNvSpPr txBox="1"/>
          <p:nvPr/>
        </p:nvSpPr>
        <p:spPr>
          <a:xfrm>
            <a:off x="7138820" y="5218376"/>
            <a:ext cx="1047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Cytotoxicity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4818BE-0D01-4F1D-9F56-81C554F024DA}"/>
              </a:ext>
            </a:extLst>
          </p:cNvPr>
          <p:cNvSpPr txBox="1"/>
          <p:nvPr/>
        </p:nvSpPr>
        <p:spPr>
          <a:xfrm>
            <a:off x="6959899" y="5383126"/>
            <a:ext cx="124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Tissue tropism</a:t>
            </a:r>
            <a:endParaRPr kumimoji="1" lang="ja-JP" altLang="en-US" sz="1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183B6A-05D8-4E17-BAC5-D4EAD5D577F8}"/>
              </a:ext>
            </a:extLst>
          </p:cNvPr>
          <p:cNvSpPr/>
          <p:nvPr/>
        </p:nvSpPr>
        <p:spPr>
          <a:xfrm>
            <a:off x="5798473" y="3477925"/>
            <a:ext cx="301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Arch. Immunol. </a:t>
            </a:r>
            <a:r>
              <a:rPr lang="en-US" altLang="ja-JP" sz="1200" dirty="0" err="1"/>
              <a:t>Ther</a:t>
            </a:r>
            <a:r>
              <a:rPr lang="en-US" altLang="ja-JP" sz="1200" dirty="0"/>
              <a:t>. Exp. (2014) 62:449–458</a:t>
            </a:r>
          </a:p>
          <a:p>
            <a:r>
              <a:rPr lang="en-US" altLang="ja-JP" sz="1200" dirty="0"/>
              <a:t>J Allergy Clinical </a:t>
            </a:r>
            <a:r>
              <a:rPr lang="en-US" altLang="ja-JP" sz="1200" dirty="0" err="1"/>
              <a:t>immnol</a:t>
            </a:r>
            <a:r>
              <a:rPr lang="en-US" altLang="ja-JP" sz="1200" dirty="0"/>
              <a:t>. (2011) 127:701-21</a:t>
            </a:r>
            <a:endParaRPr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B651BA-8846-485E-8519-FE2DA2AE70ED}"/>
              </a:ext>
            </a:extLst>
          </p:cNvPr>
          <p:cNvSpPr/>
          <p:nvPr/>
        </p:nvSpPr>
        <p:spPr>
          <a:xfrm>
            <a:off x="5847656" y="6231644"/>
            <a:ext cx="2461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J Clin Invest. 2007;117(5):1204-1212</a:t>
            </a:r>
            <a:endParaRPr lang="ja-JP" altLang="en-US" sz="12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3C74A9-8B33-4D5D-99AB-E5F7EC3F51F4}"/>
              </a:ext>
            </a:extLst>
          </p:cNvPr>
          <p:cNvSpPr/>
          <p:nvPr/>
        </p:nvSpPr>
        <p:spPr>
          <a:xfrm>
            <a:off x="3048402" y="6385783"/>
            <a:ext cx="5347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Front. Immunol., 08 September 2015|https://doi.org/10.3389/fimmu.2015.00456</a:t>
            </a:r>
            <a:endParaRPr lang="ja-JP" altLang="en-US" sz="12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6F9CE5B-19BE-490D-8AA0-666D94AC09F3}"/>
              </a:ext>
            </a:extLst>
          </p:cNvPr>
          <p:cNvSpPr/>
          <p:nvPr/>
        </p:nvSpPr>
        <p:spPr>
          <a:xfrm>
            <a:off x="6087964" y="6560960"/>
            <a:ext cx="2254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Cell Reports 2016 17, 2811–2818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443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2CDA372-6A7E-40E4-8029-D9DB924A4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22335"/>
              </p:ext>
            </p:extLst>
          </p:nvPr>
        </p:nvGraphicFramePr>
        <p:xfrm>
          <a:off x="216242" y="540661"/>
          <a:ext cx="8711516" cy="5967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60">
                  <a:extLst>
                    <a:ext uri="{9D8B030D-6E8A-4147-A177-3AD203B41FA5}">
                      <a16:colId xmlns:a16="http://schemas.microsoft.com/office/drawing/2014/main" val="3865216588"/>
                    </a:ext>
                  </a:extLst>
                </a:gridCol>
                <a:gridCol w="451022">
                  <a:extLst>
                    <a:ext uri="{9D8B030D-6E8A-4147-A177-3AD203B41FA5}">
                      <a16:colId xmlns:a16="http://schemas.microsoft.com/office/drawing/2014/main" val="1890790430"/>
                    </a:ext>
                  </a:extLst>
                </a:gridCol>
                <a:gridCol w="1012673">
                  <a:extLst>
                    <a:ext uri="{9D8B030D-6E8A-4147-A177-3AD203B41FA5}">
                      <a16:colId xmlns:a16="http://schemas.microsoft.com/office/drawing/2014/main" val="2134995280"/>
                    </a:ext>
                  </a:extLst>
                </a:gridCol>
                <a:gridCol w="1211659">
                  <a:extLst>
                    <a:ext uri="{9D8B030D-6E8A-4147-A177-3AD203B41FA5}">
                      <a16:colId xmlns:a16="http://schemas.microsoft.com/office/drawing/2014/main" val="170617497"/>
                    </a:ext>
                  </a:extLst>
                </a:gridCol>
                <a:gridCol w="1192311">
                  <a:extLst>
                    <a:ext uri="{9D8B030D-6E8A-4147-A177-3AD203B41FA5}">
                      <a16:colId xmlns:a16="http://schemas.microsoft.com/office/drawing/2014/main" val="4274854979"/>
                    </a:ext>
                  </a:extLst>
                </a:gridCol>
                <a:gridCol w="1699054">
                  <a:extLst>
                    <a:ext uri="{9D8B030D-6E8A-4147-A177-3AD203B41FA5}">
                      <a16:colId xmlns:a16="http://schemas.microsoft.com/office/drawing/2014/main" val="3686382169"/>
                    </a:ext>
                  </a:extLst>
                </a:gridCol>
                <a:gridCol w="2533137">
                  <a:extLst>
                    <a:ext uri="{9D8B030D-6E8A-4147-A177-3AD203B41FA5}">
                      <a16:colId xmlns:a16="http://schemas.microsoft.com/office/drawing/2014/main" val="1085238010"/>
                    </a:ext>
                  </a:extLst>
                </a:gridCol>
              </a:tblGrid>
              <a:tr h="4250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T-cell subsets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Transcription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factors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Differenciation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cytokines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Effector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cytokines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Surface antigens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Functions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74140"/>
                  </a:ext>
                </a:extLst>
              </a:tr>
              <a:tr h="46995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CD4</a:t>
                      </a:r>
                      <a:r>
                        <a:rPr lang="en-US" sz="1400" u="none" strike="noStrike" baseline="30000" dirty="0">
                          <a:effectLst/>
                        </a:rPr>
                        <a:t>+</a:t>
                      </a:r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T-bet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IL-12,18,21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IL-2, </a:t>
                      </a:r>
                      <a:r>
                        <a:rPr lang="en-US" sz="1400" u="none" strike="noStrike" dirty="0" err="1">
                          <a:effectLst/>
                        </a:rPr>
                        <a:t>IFNg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TNFa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CXCR3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Intracellular cellular pathogens, apoptosis of tissue cells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51847"/>
                  </a:ext>
                </a:extLst>
              </a:tr>
              <a:tr h="493666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GATA3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IL-4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IL-4,5,6,10,13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CCR4, CRTH2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Helminths, allergic inflammation, </a:t>
                      </a:r>
                      <a:r>
                        <a:rPr lang="en-US" sz="1200" u="none" strike="noStrike" dirty="0" err="1">
                          <a:effectLst/>
                        </a:rPr>
                        <a:t>IgE</a:t>
                      </a:r>
                      <a:r>
                        <a:rPr lang="en-US" sz="1200" u="none" strike="noStrike" dirty="0">
                          <a:effectLst/>
                        </a:rPr>
                        <a:t>, chronic </a:t>
                      </a:r>
                      <a:r>
                        <a:rPr lang="en-US" sz="1200" u="none" strike="noStrike" dirty="0" err="1">
                          <a:effectLst/>
                        </a:rPr>
                        <a:t>esosinophilic</a:t>
                      </a:r>
                      <a:r>
                        <a:rPr lang="en-US" sz="1200" u="none" strike="noStrike" dirty="0">
                          <a:effectLst/>
                        </a:rPr>
                        <a:t> inflammation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extLst>
                  <a:ext uri="{0D108BD9-81ED-4DB2-BD59-A6C34878D82A}">
                    <a16:rowId xmlns:a16="http://schemas.microsoft.com/office/drawing/2014/main" val="3849244672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PU.1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Mucus production, tissue inflammation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36782"/>
                  </a:ext>
                </a:extLst>
              </a:tr>
              <a:tr h="439117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Th17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RORgT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TGFb+IL-6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IL-17,21,22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CD161, CCR4, CCR6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Extracellular pathogens, chronic neutrophilic inflammation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extLst>
                  <a:ext uri="{0D108BD9-81ED-4DB2-BD59-A6C34878D82A}">
                    <a16:rowId xmlns:a16="http://schemas.microsoft.com/office/drawing/2014/main" val="891472609"/>
                  </a:ext>
                </a:extLst>
              </a:tr>
              <a:tr h="416849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Th22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FOXO4, AHR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CCR4, CCR6, CCR10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Tissue inflammation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77631"/>
                  </a:ext>
                </a:extLst>
              </a:tr>
              <a:tr h="445999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Tfh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BCL6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IL-21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IL-21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ICOS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Antibody synthesis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extLst>
                  <a:ext uri="{0D108BD9-81ED-4DB2-BD59-A6C34878D82A}">
                    <a16:rowId xmlns:a16="http://schemas.microsoft.com/office/drawing/2014/main" val="770253155"/>
                  </a:ext>
                </a:extLst>
              </a:tr>
              <a:tr h="502574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Treg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FOXP3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TGFb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TGFb,IL-10,35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CD25, CTLA-4, CCR4</a:t>
                      </a:r>
                      <a:r>
                        <a:rPr lang="en-US" sz="1400" u="none" strike="noStrike" baseline="30000" dirty="0">
                          <a:effectLst/>
                        </a:rPr>
                        <a:t>hi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Immune regulation, prevention of autoimmunity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83536"/>
                  </a:ext>
                </a:extLst>
              </a:tr>
              <a:tr h="49368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CD8</a:t>
                      </a:r>
                      <a:r>
                        <a:rPr lang="en-US" sz="1400" u="none" strike="noStrike" baseline="30000" dirty="0">
                          <a:effectLst/>
                        </a:rPr>
                        <a:t>+</a:t>
                      </a:r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Tc1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T-bet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IL-12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IL-2, IFNg, TNFa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CXCR3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Immunity against intracellular pathogens and tumors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extLst>
                  <a:ext uri="{0D108BD9-81ED-4DB2-BD59-A6C34878D82A}">
                    <a16:rowId xmlns:a16="http://schemas.microsoft.com/office/drawing/2014/main" val="2333792338"/>
                  </a:ext>
                </a:extLst>
              </a:tr>
              <a:tr h="514073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Tc2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GATA3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IL-4,5,13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CCR4, CRTH2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Propagation of Th2-mediated allergy, contribution to arthritis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02413"/>
                  </a:ext>
                </a:extLst>
              </a:tr>
              <a:tr h="656378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Tc9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>
                          <a:effectLst/>
                        </a:rPr>
                        <a:t>?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TGFb, IL-4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IL-9,10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CCR6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Inhibition of CD4</a:t>
                      </a:r>
                      <a:r>
                        <a:rPr lang="en-US" sz="1200" u="none" strike="noStrike" baseline="30000">
                          <a:effectLst/>
                        </a:rPr>
                        <a:t>+</a:t>
                      </a:r>
                      <a:r>
                        <a:rPr lang="en-US" sz="1200" u="none" strike="noStrike">
                          <a:effectLst/>
                        </a:rPr>
                        <a:t> T-cellmediated colitis, propagation of Th2-mediated allergy, anti-tumor response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extLst>
                  <a:ext uri="{0D108BD9-81ED-4DB2-BD59-A6C34878D82A}">
                    <a16:rowId xmlns:a16="http://schemas.microsoft.com/office/drawing/2014/main" val="1214859270"/>
                  </a:ext>
                </a:extLst>
              </a:tr>
              <a:tr h="670366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Tc17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RORgT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TGFb+IL-6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IL-17,21,22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CD161, CCR6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Propagation of autoimmunity, immunity to viral infections, contribution to anti-tumor response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31" marR="5431" marT="54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6927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E2678A-9861-4CAF-AF3E-AAADBE16CEEF}"/>
              </a:ext>
            </a:extLst>
          </p:cNvPr>
          <p:cNvSpPr txBox="1"/>
          <p:nvPr/>
        </p:nvSpPr>
        <p:spPr>
          <a:xfrm>
            <a:off x="2043412" y="140551"/>
            <a:ext cx="569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2060"/>
                </a:solidFill>
              </a:rPr>
              <a:t>分化、機能に基づく</a:t>
            </a:r>
            <a:r>
              <a:rPr kumimoji="1" lang="en-US" altLang="ja-JP" sz="2000" b="1" dirty="0">
                <a:solidFill>
                  <a:srgbClr val="002060"/>
                </a:solidFill>
              </a:rPr>
              <a:t>T</a:t>
            </a:r>
            <a:r>
              <a:rPr kumimoji="1" lang="ja-JP" altLang="en-US" sz="2000" b="1" dirty="0">
                <a:solidFill>
                  <a:srgbClr val="002060"/>
                </a:solidFill>
              </a:rPr>
              <a:t>細胞サブセットとその特徴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4B9FBF-10F9-49D7-890C-8A3DAA717264}"/>
              </a:ext>
            </a:extLst>
          </p:cNvPr>
          <p:cNvSpPr/>
          <p:nvPr/>
        </p:nvSpPr>
        <p:spPr>
          <a:xfrm>
            <a:off x="6447471" y="6578949"/>
            <a:ext cx="2586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Cytometry Part A  95A: 647–654, 2019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1635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正方形/長方形 151"/>
          <p:cNvSpPr/>
          <p:nvPr/>
        </p:nvSpPr>
        <p:spPr>
          <a:xfrm>
            <a:off x="1006866" y="1775145"/>
            <a:ext cx="7685069" cy="1691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/>
          <p:cNvSpPr/>
          <p:nvPr/>
        </p:nvSpPr>
        <p:spPr>
          <a:xfrm>
            <a:off x="1006866" y="916070"/>
            <a:ext cx="7685069" cy="854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324940" y="2021015"/>
            <a:ext cx="424304" cy="384470"/>
            <a:chOff x="1392537" y="1019102"/>
            <a:chExt cx="771310" cy="729429"/>
          </a:xfrm>
        </p:grpSpPr>
        <p:sp>
          <p:nvSpPr>
            <p:cNvPr id="10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430344" y="2021015"/>
            <a:ext cx="422072" cy="384470"/>
            <a:chOff x="2765832" y="1085850"/>
            <a:chExt cx="720317" cy="683719"/>
          </a:xfrm>
        </p:grpSpPr>
        <p:sp>
          <p:nvSpPr>
            <p:cNvPr id="13" name="楕円 70">
              <a:extLst>
                <a:ext uri="{FF2B5EF4-FFF2-40B4-BE49-F238E27FC236}">
                  <a16:creationId xmlns:a16="http://schemas.microsoft.com/office/drawing/2014/main" id="{7A7C6478-E9E0-4F04-87B6-DDAA6DF592F0}"/>
                </a:ext>
              </a:extLst>
            </p:cNvPr>
            <p:cNvSpPr/>
            <p:nvPr/>
          </p:nvSpPr>
          <p:spPr>
            <a:xfrm>
              <a:off x="2765832" y="1085850"/>
              <a:ext cx="720317" cy="68371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71">
              <a:extLst>
                <a:ext uri="{FF2B5EF4-FFF2-40B4-BE49-F238E27FC236}">
                  <a16:creationId xmlns:a16="http://schemas.microsoft.com/office/drawing/2014/main" id="{BE9E722B-0F0F-4FDD-B24D-2AB048BCBB56}"/>
                </a:ext>
              </a:extLst>
            </p:cNvPr>
            <p:cNvSpPr/>
            <p:nvPr/>
          </p:nvSpPr>
          <p:spPr>
            <a:xfrm>
              <a:off x="2879171" y="1175389"/>
              <a:ext cx="493637" cy="5046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0AAEAA0-4695-4232-992C-CBD14369756D}"/>
              </a:ext>
            </a:extLst>
          </p:cNvPr>
          <p:cNvGrpSpPr/>
          <p:nvPr/>
        </p:nvGrpSpPr>
        <p:grpSpPr>
          <a:xfrm>
            <a:off x="2306689" y="1158702"/>
            <a:ext cx="460805" cy="428626"/>
            <a:chOff x="1392537" y="1019102"/>
            <a:chExt cx="771310" cy="729429"/>
          </a:xfrm>
        </p:grpSpPr>
        <p:sp>
          <p:nvSpPr>
            <p:cNvPr id="17" name="楕円 22">
              <a:extLst>
                <a:ext uri="{FF2B5EF4-FFF2-40B4-BE49-F238E27FC236}">
                  <a16:creationId xmlns:a16="http://schemas.microsoft.com/office/drawing/2014/main" id="{21D6A141-0268-4824-8B1C-D5DDB0EEBE30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23">
              <a:extLst>
                <a:ext uri="{FF2B5EF4-FFF2-40B4-BE49-F238E27FC236}">
                  <a16:creationId xmlns:a16="http://schemas.microsoft.com/office/drawing/2014/main" id="{A5F91381-F0B7-45AB-835E-71EA7129AFC2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1252274" y="2925737"/>
            <a:ext cx="424304" cy="384470"/>
            <a:chOff x="1392537" y="1019102"/>
            <a:chExt cx="771310" cy="729429"/>
          </a:xfrm>
        </p:grpSpPr>
        <p:sp>
          <p:nvSpPr>
            <p:cNvPr id="20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1825075" y="2913610"/>
            <a:ext cx="424304" cy="384470"/>
            <a:chOff x="1392537" y="1019102"/>
            <a:chExt cx="771310" cy="729429"/>
          </a:xfrm>
        </p:grpSpPr>
        <p:sp>
          <p:nvSpPr>
            <p:cNvPr id="23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809390" y="2923380"/>
            <a:ext cx="424304" cy="384470"/>
            <a:chOff x="1392537" y="1019102"/>
            <a:chExt cx="771310" cy="729429"/>
          </a:xfrm>
        </p:grpSpPr>
        <p:sp>
          <p:nvSpPr>
            <p:cNvPr id="29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3871339" y="2923196"/>
            <a:ext cx="424304" cy="384470"/>
            <a:chOff x="1392537" y="1019102"/>
            <a:chExt cx="771310" cy="729429"/>
          </a:xfrm>
        </p:grpSpPr>
        <p:sp>
          <p:nvSpPr>
            <p:cNvPr id="41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222588" y="26410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Th1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74986" y="26410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Th2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49339" y="26410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Th9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57120" y="26410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Th17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05543" y="26322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Th22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856834" y="264110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Tfh</a:t>
            </a:r>
            <a:endParaRPr kumimoji="1" lang="ja-JP" altLang="en-US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317286" y="2913610"/>
            <a:ext cx="424304" cy="384470"/>
            <a:chOff x="1392537" y="1019102"/>
            <a:chExt cx="771310" cy="729429"/>
          </a:xfrm>
        </p:grpSpPr>
        <p:sp>
          <p:nvSpPr>
            <p:cNvPr id="52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3340364" y="2923196"/>
            <a:ext cx="424304" cy="384470"/>
            <a:chOff x="1392537" y="1019102"/>
            <a:chExt cx="771310" cy="729429"/>
          </a:xfrm>
        </p:grpSpPr>
        <p:sp>
          <p:nvSpPr>
            <p:cNvPr id="55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F96F09E-C6AF-4E13-B0EA-205E802AF290}"/>
              </a:ext>
            </a:extLst>
          </p:cNvPr>
          <p:cNvGrpSpPr/>
          <p:nvPr/>
        </p:nvGrpSpPr>
        <p:grpSpPr>
          <a:xfrm>
            <a:off x="6926247" y="1172609"/>
            <a:ext cx="448078" cy="434396"/>
            <a:chOff x="1392537" y="1019102"/>
            <a:chExt cx="771310" cy="729429"/>
          </a:xfrm>
        </p:grpSpPr>
        <p:sp>
          <p:nvSpPr>
            <p:cNvPr id="58" name="楕円 25">
              <a:extLst>
                <a:ext uri="{FF2B5EF4-FFF2-40B4-BE49-F238E27FC236}">
                  <a16:creationId xmlns:a16="http://schemas.microsoft.com/office/drawing/2014/main" id="{0DFFA7F8-9DB3-416D-AD71-042D45634DD6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26">
              <a:extLst>
                <a:ext uri="{FF2B5EF4-FFF2-40B4-BE49-F238E27FC236}">
                  <a16:creationId xmlns:a16="http://schemas.microsoft.com/office/drawing/2014/main" id="{B078441F-18EE-4B63-B2E0-A5630035AB65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6357180" y="2962725"/>
            <a:ext cx="448078" cy="395774"/>
            <a:chOff x="1392537" y="1019102"/>
            <a:chExt cx="771310" cy="729429"/>
          </a:xfrm>
        </p:grpSpPr>
        <p:sp>
          <p:nvSpPr>
            <p:cNvPr id="61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6942432" y="2964235"/>
            <a:ext cx="448078" cy="395774"/>
            <a:chOff x="1392537" y="1019102"/>
            <a:chExt cx="771310" cy="729429"/>
          </a:xfrm>
        </p:grpSpPr>
        <p:sp>
          <p:nvSpPr>
            <p:cNvPr id="85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7471430" y="2984124"/>
            <a:ext cx="448078" cy="395774"/>
            <a:chOff x="1392537" y="1019102"/>
            <a:chExt cx="771310" cy="729429"/>
          </a:xfrm>
        </p:grpSpPr>
        <p:sp>
          <p:nvSpPr>
            <p:cNvPr id="88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8018789" y="2970064"/>
            <a:ext cx="448078" cy="395774"/>
            <a:chOff x="1392537" y="1019102"/>
            <a:chExt cx="771310" cy="729429"/>
          </a:xfrm>
        </p:grpSpPr>
        <p:sp>
          <p:nvSpPr>
            <p:cNvPr id="91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6309565" y="2675777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Tc1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861963" y="2675777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Tc2</a:t>
            </a:r>
            <a:endParaRPr kumimoji="1"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336316" y="2675777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Tc9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874919" y="2675777"/>
            <a:ext cx="6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Tc17</a:t>
            </a:r>
            <a:endParaRPr kumimoji="1" lang="ja-JP" altLang="en-US" dirty="0"/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ABFB6C4F-AE09-4EB7-AE19-FAA13B5111F9}"/>
              </a:ext>
            </a:extLst>
          </p:cNvPr>
          <p:cNvGrpSpPr/>
          <p:nvPr/>
        </p:nvGrpSpPr>
        <p:grpSpPr>
          <a:xfrm>
            <a:off x="6936366" y="2014042"/>
            <a:ext cx="448078" cy="395774"/>
            <a:chOff x="1392537" y="1019102"/>
            <a:chExt cx="771310" cy="729429"/>
          </a:xfrm>
        </p:grpSpPr>
        <p:sp>
          <p:nvSpPr>
            <p:cNvPr id="100" name="楕円 76">
              <a:extLst>
                <a:ext uri="{FF2B5EF4-FFF2-40B4-BE49-F238E27FC236}">
                  <a16:creationId xmlns:a16="http://schemas.microsoft.com/office/drawing/2014/main" id="{5F33C058-515A-4C84-BA2F-97E3EF50E71D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bg1"/>
                </a:gs>
                <a:gs pos="71000">
                  <a:schemeClr val="accent3">
                    <a:lumMod val="0"/>
                    <a:lumOff val="10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77">
              <a:extLst>
                <a:ext uri="{FF2B5EF4-FFF2-40B4-BE49-F238E27FC236}">
                  <a16:creationId xmlns:a16="http://schemas.microsoft.com/office/drawing/2014/main" id="{18FD531D-2FC9-4D1B-8698-93335D5487C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3317397" y="1736788"/>
            <a:ext cx="7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nTreg</a:t>
            </a:r>
            <a:endParaRPr kumimoji="1" lang="ja-JP" altLang="en-US" dirty="0"/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4362187" y="2922841"/>
            <a:ext cx="424304" cy="384470"/>
            <a:chOff x="1392537" y="1019102"/>
            <a:chExt cx="771310" cy="729429"/>
          </a:xfrm>
        </p:grpSpPr>
        <p:sp>
          <p:nvSpPr>
            <p:cNvPr id="104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テキスト ボックス 105"/>
          <p:cNvSpPr txBox="1"/>
          <p:nvPr/>
        </p:nvSpPr>
        <p:spPr>
          <a:xfrm>
            <a:off x="4295643" y="2630832"/>
            <a:ext cx="63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iTreg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269417" y="17426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Th0</a:t>
            </a:r>
            <a:endParaRPr kumimoji="1"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222588" y="1031041"/>
            <a:ext cx="1136850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/>
              <a:t>SP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dirty="0"/>
              <a:t>CD4+CD8-</a:t>
            </a:r>
            <a:endParaRPr kumimoji="1" lang="ja-JP" altLang="en-US" dirty="0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2537091" y="1618204"/>
            <a:ext cx="0" cy="21639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2805141" y="1531195"/>
            <a:ext cx="624087" cy="303402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2524475" y="2447347"/>
            <a:ext cx="0" cy="287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1497989" y="2560440"/>
            <a:ext cx="3116171" cy="8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H="1">
            <a:off x="1498480" y="2555224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H="1">
            <a:off x="2049159" y="2547823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H="1">
            <a:off x="3052842" y="2564814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3584971" y="2573685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H="1">
            <a:off x="4120533" y="2564368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H="1">
            <a:off x="4605161" y="2560362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5847656" y="1023084"/>
            <a:ext cx="11368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dirty="0"/>
              <a:t>SP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dirty="0"/>
              <a:t>CD4-CD8+</a:t>
            </a:r>
            <a:endParaRPr kumimoji="1" lang="ja-JP" altLang="en-US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6913090" y="1739484"/>
            <a:ext cx="4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Tc0</a:t>
            </a:r>
            <a:endParaRPr kumimoji="1" lang="ja-JP" altLang="en-US" dirty="0"/>
          </a:p>
        </p:txBody>
      </p:sp>
      <p:cxnSp>
        <p:nvCxnSpPr>
          <p:cNvPr id="139" name="直線コネクタ 138"/>
          <p:cNvCxnSpPr/>
          <p:nvPr/>
        </p:nvCxnSpPr>
        <p:spPr>
          <a:xfrm>
            <a:off x="7160405" y="1631287"/>
            <a:ext cx="0" cy="21639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6570802" y="2572051"/>
            <a:ext cx="1595443" cy="12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7161792" y="2457624"/>
            <a:ext cx="0" cy="287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H="1">
            <a:off x="6581218" y="2588446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H="1">
            <a:off x="8166244" y="2558272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H="1">
            <a:off x="7613845" y="2578381"/>
            <a:ext cx="1" cy="174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1498622" y="154559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weak signal</a:t>
            </a:r>
            <a:endParaRPr kumimoji="1" lang="ja-JP" altLang="en-US" sz="1400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6140662" y="1543537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weak signal</a:t>
            </a:r>
            <a:endParaRPr kumimoji="1" lang="ja-JP" altLang="en-US" sz="1400" dirty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934121" y="1391704"/>
            <a:ext cx="159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intermediate signal</a:t>
            </a:r>
            <a:endParaRPr kumimoji="1" lang="ja-JP" altLang="en-US" sz="1400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003F8EE9-CE09-4EC7-B7D7-9A4AC0CDA98A}"/>
              </a:ext>
            </a:extLst>
          </p:cNvPr>
          <p:cNvSpPr txBox="1"/>
          <p:nvPr/>
        </p:nvSpPr>
        <p:spPr>
          <a:xfrm>
            <a:off x="509871" y="57634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分化、機能に基づく分類</a:t>
            </a: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2E50B8A9-F6FD-463C-B6E1-41F8FB85E5AD}"/>
              </a:ext>
            </a:extLst>
          </p:cNvPr>
          <p:cNvSpPr/>
          <p:nvPr/>
        </p:nvSpPr>
        <p:spPr>
          <a:xfrm>
            <a:off x="1944452" y="93748"/>
            <a:ext cx="525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ヒト末梢血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細胞サブセットについて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527058" y="896047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Thymus</a:t>
            </a:r>
            <a:endParaRPr kumimoji="1" lang="ja-JP" altLang="en-US" i="1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4837830" y="1749153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Periphery</a:t>
            </a:r>
            <a:endParaRPr kumimoji="1" lang="ja-JP" altLang="en-US" i="1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1200938" y="4232142"/>
            <a:ext cx="835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 T</a:t>
            </a:r>
            <a:r>
              <a:rPr kumimoji="1" lang="en-US" altLang="ja-JP" b="1" baseline="-25000" dirty="0"/>
              <a:t>N</a:t>
            </a:r>
            <a:endParaRPr kumimoji="1" lang="ja-JP" altLang="en-US" b="1" dirty="0"/>
          </a:p>
          <a:p>
            <a:r>
              <a:rPr kumimoji="1" lang="en-US" altLang="ja-JP" sz="1400" dirty="0"/>
              <a:t>(Naïve T)</a:t>
            </a:r>
            <a:endParaRPr kumimoji="1" lang="ja-JP" altLang="en-US" sz="1400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060330" y="4228591"/>
            <a:ext cx="178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SCM</a:t>
            </a:r>
            <a:endParaRPr kumimoji="1" lang="en-US" altLang="ja-JP" b="1" dirty="0"/>
          </a:p>
          <a:p>
            <a:pPr algn="ctr"/>
            <a:r>
              <a:rPr kumimoji="1" lang="en-US" altLang="ja-JP" sz="1400" dirty="0"/>
              <a:t>(Stem cell memory T)</a:t>
            </a:r>
            <a:endParaRPr kumimoji="1" lang="ja-JP" altLang="en-US" sz="1400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3938102" y="4223091"/>
            <a:ext cx="1643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CM</a:t>
            </a:r>
          </a:p>
          <a:p>
            <a:pPr algn="ctr"/>
            <a:r>
              <a:rPr kumimoji="1" lang="en-US" altLang="ja-JP" sz="1400" dirty="0"/>
              <a:t>(Central memory T)</a:t>
            </a:r>
            <a:endParaRPr kumimoji="1" lang="ja-JP" altLang="en-US" sz="1400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5605920" y="4223090"/>
            <a:ext cx="164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EM</a:t>
            </a:r>
          </a:p>
          <a:p>
            <a:pPr algn="ctr"/>
            <a:r>
              <a:rPr kumimoji="1" lang="en-US" altLang="ja-JP" sz="1400" dirty="0"/>
              <a:t>(Effector memory T)</a:t>
            </a:r>
            <a:endParaRPr kumimoji="1" lang="ja-JP" altLang="en-US" sz="1400" dirty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7313940" y="4232987"/>
            <a:ext cx="102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T</a:t>
            </a:r>
            <a:r>
              <a:rPr kumimoji="1" lang="en-US" altLang="ja-JP" b="1" baseline="-25000" dirty="0"/>
              <a:t>EFF</a:t>
            </a:r>
          </a:p>
          <a:p>
            <a:pPr algn="ctr"/>
            <a:r>
              <a:rPr kumimoji="1" lang="en-US" altLang="ja-JP" sz="1400" dirty="0"/>
              <a:t>(Effector  T)</a:t>
            </a:r>
            <a:endParaRPr kumimoji="1" lang="ja-JP" altLang="en-US" sz="1400" dirty="0"/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1421116" y="4823632"/>
            <a:ext cx="424304" cy="384470"/>
            <a:chOff x="1392537" y="1019102"/>
            <a:chExt cx="771310" cy="729429"/>
          </a:xfrm>
        </p:grpSpPr>
        <p:sp>
          <p:nvSpPr>
            <p:cNvPr id="163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4507576" y="4801536"/>
            <a:ext cx="424304" cy="384470"/>
            <a:chOff x="1392537" y="1019102"/>
            <a:chExt cx="771310" cy="729429"/>
          </a:xfrm>
        </p:grpSpPr>
        <p:sp>
          <p:nvSpPr>
            <p:cNvPr id="166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78A51C6E-28A9-40E4-943C-F1C69CA55008}"/>
              </a:ext>
            </a:extLst>
          </p:cNvPr>
          <p:cNvGrpSpPr/>
          <p:nvPr/>
        </p:nvGrpSpPr>
        <p:grpSpPr>
          <a:xfrm>
            <a:off x="2840690" y="4813013"/>
            <a:ext cx="424304" cy="384470"/>
            <a:chOff x="1392537" y="1019102"/>
            <a:chExt cx="771310" cy="729429"/>
          </a:xfrm>
        </p:grpSpPr>
        <p:sp>
          <p:nvSpPr>
            <p:cNvPr id="169" name="楕円 67">
              <a:extLst>
                <a:ext uri="{FF2B5EF4-FFF2-40B4-BE49-F238E27FC236}">
                  <a16:creationId xmlns:a16="http://schemas.microsoft.com/office/drawing/2014/main" id="{70DD113B-5F1A-4D0B-A74E-977426749F0A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楕円 68">
              <a:extLst>
                <a:ext uri="{FF2B5EF4-FFF2-40B4-BE49-F238E27FC236}">
                  <a16:creationId xmlns:a16="http://schemas.microsoft.com/office/drawing/2014/main" id="{301C9480-786F-482B-835A-FDC606130EBB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/>
          <p:cNvGrpSpPr/>
          <p:nvPr/>
        </p:nvGrpSpPr>
        <p:grpSpPr>
          <a:xfrm>
            <a:off x="6097412" y="4813013"/>
            <a:ext cx="637341" cy="384470"/>
            <a:chOff x="6097412" y="4998353"/>
            <a:chExt cx="637341" cy="384470"/>
          </a:xfrm>
        </p:grpSpPr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72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4" name="円/楕円 173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円/楕円 175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" name="グループ化 179"/>
          <p:cNvGrpSpPr/>
          <p:nvPr/>
        </p:nvGrpSpPr>
        <p:grpSpPr>
          <a:xfrm>
            <a:off x="7471430" y="4735000"/>
            <a:ext cx="637341" cy="513900"/>
            <a:chOff x="6095261" y="4909721"/>
            <a:chExt cx="637341" cy="513900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78A51C6E-28A9-40E4-943C-F1C69CA55008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187" name="楕円 67">
                <a:extLst>
                  <a:ext uri="{FF2B5EF4-FFF2-40B4-BE49-F238E27FC236}">
                    <a16:creationId xmlns:a16="http://schemas.microsoft.com/office/drawing/2014/main" id="{70DD113B-5F1A-4D0B-A74E-977426749F0A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楕円 68">
                <a:extLst>
                  <a:ext uri="{FF2B5EF4-FFF2-40B4-BE49-F238E27FC236}">
                    <a16:creationId xmlns:a16="http://schemas.microsoft.com/office/drawing/2014/main" id="{301C9480-786F-482B-835A-FDC606130EB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2" name="円/楕円 181"/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0" name="直線矢印コネクタ 189"/>
          <p:cNvCxnSpPr/>
          <p:nvPr/>
        </p:nvCxnSpPr>
        <p:spPr>
          <a:xfrm flipV="1">
            <a:off x="2036295" y="5009427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 flipV="1">
            <a:off x="3576224" y="4979710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/>
          <p:nvPr/>
        </p:nvCxnSpPr>
        <p:spPr>
          <a:xfrm flipV="1">
            <a:off x="5262619" y="4988730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/>
          <p:nvPr/>
        </p:nvCxnSpPr>
        <p:spPr>
          <a:xfrm flipV="1">
            <a:off x="6801303" y="4996129"/>
            <a:ext cx="638532" cy="6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直角三角形 195"/>
          <p:cNvSpPr/>
          <p:nvPr/>
        </p:nvSpPr>
        <p:spPr>
          <a:xfrm>
            <a:off x="1497989" y="5400524"/>
            <a:ext cx="6601414" cy="87818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7" name="直角三角形 196"/>
          <p:cNvSpPr/>
          <p:nvPr/>
        </p:nvSpPr>
        <p:spPr>
          <a:xfrm rot="10800000">
            <a:off x="1548693" y="5318080"/>
            <a:ext cx="6601414" cy="878187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A27C3F3E-CFBC-4C28-A2CF-28C588C60B89}"/>
              </a:ext>
            </a:extLst>
          </p:cNvPr>
          <p:cNvSpPr txBox="1"/>
          <p:nvPr/>
        </p:nvSpPr>
        <p:spPr>
          <a:xfrm>
            <a:off x="459195" y="395396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成熟段階に基づく分類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0653E0-0E20-48EB-81E7-FA6AA80AA349}"/>
              </a:ext>
            </a:extLst>
          </p:cNvPr>
          <p:cNvSpPr txBox="1"/>
          <p:nvPr/>
        </p:nvSpPr>
        <p:spPr>
          <a:xfrm>
            <a:off x="1456670" y="5993600"/>
            <a:ext cx="177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Proliferative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potential</a:t>
            </a:r>
            <a:endParaRPr kumimoji="1"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C18EFE-A4D6-435E-8977-E5FAF5CB8322}"/>
              </a:ext>
            </a:extLst>
          </p:cNvPr>
          <p:cNvSpPr txBox="1"/>
          <p:nvPr/>
        </p:nvSpPr>
        <p:spPr>
          <a:xfrm>
            <a:off x="1464426" y="5784251"/>
            <a:ext cx="14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Lymphoid homing</a:t>
            </a:r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3BBFE7-EF6A-4F05-81F8-D3450AB87697}"/>
              </a:ext>
            </a:extLst>
          </p:cNvPr>
          <p:cNvSpPr txBox="1"/>
          <p:nvPr/>
        </p:nvSpPr>
        <p:spPr>
          <a:xfrm>
            <a:off x="1461283" y="5596195"/>
            <a:ext cx="1835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Antigen independence</a:t>
            </a:r>
            <a:endParaRPr kumimoji="1"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0D7DC8-0627-44B8-B0C7-427B848C0105}"/>
              </a:ext>
            </a:extLst>
          </p:cNvPr>
          <p:cNvSpPr txBox="1"/>
          <p:nvPr/>
        </p:nvSpPr>
        <p:spPr>
          <a:xfrm>
            <a:off x="6734753" y="5605205"/>
            <a:ext cx="147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Antigen addiction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66DD94-605A-4827-B152-CED71C092D68}"/>
              </a:ext>
            </a:extLst>
          </p:cNvPr>
          <p:cNvSpPr txBox="1"/>
          <p:nvPr/>
        </p:nvSpPr>
        <p:spPr>
          <a:xfrm>
            <a:off x="7138820" y="5273978"/>
            <a:ext cx="1047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Cytotoxicity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4818BE-0D01-4F1D-9F56-81C554F024DA}"/>
              </a:ext>
            </a:extLst>
          </p:cNvPr>
          <p:cNvSpPr txBox="1"/>
          <p:nvPr/>
        </p:nvSpPr>
        <p:spPr>
          <a:xfrm>
            <a:off x="6959899" y="5438728"/>
            <a:ext cx="124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Tissue tropism</a:t>
            </a:r>
            <a:endParaRPr kumimoji="1" lang="ja-JP" altLang="en-US" sz="1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183B6A-05D8-4E17-BAC5-D4EAD5D577F8}"/>
              </a:ext>
            </a:extLst>
          </p:cNvPr>
          <p:cNvSpPr/>
          <p:nvPr/>
        </p:nvSpPr>
        <p:spPr>
          <a:xfrm>
            <a:off x="5798473" y="3477925"/>
            <a:ext cx="301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Arch. Immunol. </a:t>
            </a:r>
            <a:r>
              <a:rPr lang="en-US" altLang="ja-JP" sz="1200" dirty="0" err="1"/>
              <a:t>Ther</a:t>
            </a:r>
            <a:r>
              <a:rPr lang="en-US" altLang="ja-JP" sz="1200" dirty="0"/>
              <a:t>. Exp. (2014) 62:449–458</a:t>
            </a:r>
          </a:p>
          <a:p>
            <a:r>
              <a:rPr lang="en-US" altLang="ja-JP" sz="1200" dirty="0"/>
              <a:t>J Allergy Clinical </a:t>
            </a:r>
            <a:r>
              <a:rPr lang="en-US" altLang="ja-JP" sz="1200" dirty="0" err="1"/>
              <a:t>immnol</a:t>
            </a:r>
            <a:r>
              <a:rPr lang="en-US" altLang="ja-JP" sz="1200" dirty="0"/>
              <a:t>. (2011) 127:701-21</a:t>
            </a:r>
            <a:endParaRPr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B651BA-8846-485E-8519-FE2DA2AE70ED}"/>
              </a:ext>
            </a:extLst>
          </p:cNvPr>
          <p:cNvSpPr/>
          <p:nvPr/>
        </p:nvSpPr>
        <p:spPr>
          <a:xfrm>
            <a:off x="5847656" y="6287246"/>
            <a:ext cx="2461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J Clin Invest. 2007;117(5):1204-1212</a:t>
            </a:r>
            <a:endParaRPr lang="ja-JP" altLang="en-US" sz="12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3C74A9-8B33-4D5D-99AB-E5F7EC3F51F4}"/>
              </a:ext>
            </a:extLst>
          </p:cNvPr>
          <p:cNvSpPr/>
          <p:nvPr/>
        </p:nvSpPr>
        <p:spPr>
          <a:xfrm>
            <a:off x="3048402" y="6441385"/>
            <a:ext cx="5347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Front. Immunol., 08 September 2015|https://doi.org/10.3389/fimmu.2015.00456</a:t>
            </a:r>
            <a:endParaRPr lang="ja-JP" altLang="en-US" sz="1200" dirty="0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EF1D419-102C-435C-8EE7-8512B5C26ED7}"/>
              </a:ext>
            </a:extLst>
          </p:cNvPr>
          <p:cNvSpPr/>
          <p:nvPr/>
        </p:nvSpPr>
        <p:spPr>
          <a:xfrm>
            <a:off x="6076897" y="6595999"/>
            <a:ext cx="2254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Cell Reports 2016 17, 2811–2818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4957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FA3F35C-34E1-440F-943D-CD565C09DC87}"/>
              </a:ext>
            </a:extLst>
          </p:cNvPr>
          <p:cNvGrpSpPr/>
          <p:nvPr/>
        </p:nvGrpSpPr>
        <p:grpSpPr>
          <a:xfrm>
            <a:off x="1427649" y="1366637"/>
            <a:ext cx="1142097" cy="637687"/>
            <a:chOff x="358790" y="841475"/>
            <a:chExt cx="1142097" cy="637687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7ADA042-35DA-467B-889D-3AD9B8EC6291}"/>
                </a:ext>
              </a:extLst>
            </p:cNvPr>
            <p:cNvGrpSpPr/>
            <p:nvPr/>
          </p:nvGrpSpPr>
          <p:grpSpPr>
            <a:xfrm>
              <a:off x="1076583" y="1006968"/>
              <a:ext cx="424304" cy="384470"/>
              <a:chOff x="1392537" y="1019102"/>
              <a:chExt cx="771310" cy="729429"/>
            </a:xfrm>
          </p:grpSpPr>
          <p:sp>
            <p:nvSpPr>
              <p:cNvPr id="5" name="楕円 67">
                <a:extLst>
                  <a:ext uri="{FF2B5EF4-FFF2-40B4-BE49-F238E27FC236}">
                    <a16:creationId xmlns:a16="http://schemas.microsoft.com/office/drawing/2014/main" id="{6903643E-E970-496D-9D83-ED55DA24A875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楕円 68">
                <a:extLst>
                  <a:ext uri="{FF2B5EF4-FFF2-40B4-BE49-F238E27FC236}">
                    <a16:creationId xmlns:a16="http://schemas.microsoft.com/office/drawing/2014/main" id="{E4D540D3-EC93-46C6-BC9B-CB74FD8651CD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F5129E6E-0245-489D-A16D-C841F5303DD2}"/>
                </a:ext>
              </a:extLst>
            </p:cNvPr>
            <p:cNvGrpSpPr/>
            <p:nvPr/>
          </p:nvGrpSpPr>
          <p:grpSpPr>
            <a:xfrm rot="1478299">
              <a:off x="358790" y="841475"/>
              <a:ext cx="655293" cy="637687"/>
              <a:chOff x="2606891" y="1526058"/>
              <a:chExt cx="655293" cy="637687"/>
            </a:xfrm>
          </p:grpSpPr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7C371D63-37A8-45D6-B58E-377043FD1466}"/>
                  </a:ext>
                </a:extLst>
              </p:cNvPr>
              <p:cNvSpPr/>
              <p:nvPr/>
            </p:nvSpPr>
            <p:spPr>
              <a:xfrm>
                <a:off x="2606891" y="1526058"/>
                <a:ext cx="655293" cy="637687"/>
              </a:xfrm>
              <a:custGeom>
                <a:avLst/>
                <a:gdLst>
                  <a:gd name="connsiteX0" fmla="*/ 488476 w 1106314"/>
                  <a:gd name="connsiteY0" fmla="*/ 459719 h 966346"/>
                  <a:gd name="connsiteX1" fmla="*/ 544082 w 1106314"/>
                  <a:gd name="connsiteY1" fmla="*/ 416470 h 966346"/>
                  <a:gd name="connsiteX2" fmla="*/ 587330 w 1106314"/>
                  <a:gd name="connsiteY2" fmla="*/ 391757 h 966346"/>
                  <a:gd name="connsiteX3" fmla="*/ 599687 w 1106314"/>
                  <a:gd name="connsiteY3" fmla="*/ 373221 h 966346"/>
                  <a:gd name="connsiteX4" fmla="*/ 618222 w 1106314"/>
                  <a:gd name="connsiteY4" fmla="*/ 360865 h 966346"/>
                  <a:gd name="connsiteX5" fmla="*/ 642936 w 1106314"/>
                  <a:gd name="connsiteY5" fmla="*/ 323794 h 966346"/>
                  <a:gd name="connsiteX6" fmla="*/ 667649 w 1106314"/>
                  <a:gd name="connsiteY6" fmla="*/ 274367 h 966346"/>
                  <a:gd name="connsiteX7" fmla="*/ 673828 w 1106314"/>
                  <a:gd name="connsiteY7" fmla="*/ 255832 h 966346"/>
                  <a:gd name="connsiteX8" fmla="*/ 686184 w 1106314"/>
                  <a:gd name="connsiteY8" fmla="*/ 231119 h 966346"/>
                  <a:gd name="connsiteX9" fmla="*/ 717076 w 1106314"/>
                  <a:gd name="connsiteY9" fmla="*/ 181692 h 966346"/>
                  <a:gd name="connsiteX10" fmla="*/ 741790 w 1106314"/>
                  <a:gd name="connsiteY10" fmla="*/ 187870 h 966346"/>
                  <a:gd name="connsiteX11" fmla="*/ 778860 w 1106314"/>
                  <a:gd name="connsiteY11" fmla="*/ 212584 h 966346"/>
                  <a:gd name="connsiteX12" fmla="*/ 791217 w 1106314"/>
                  <a:gd name="connsiteY12" fmla="*/ 249654 h 966346"/>
                  <a:gd name="connsiteX13" fmla="*/ 797395 w 1106314"/>
                  <a:gd name="connsiteY13" fmla="*/ 268189 h 966346"/>
                  <a:gd name="connsiteX14" fmla="*/ 785038 w 1106314"/>
                  <a:gd name="connsiteY14" fmla="*/ 323794 h 966346"/>
                  <a:gd name="connsiteX15" fmla="*/ 778860 w 1106314"/>
                  <a:gd name="connsiteY15" fmla="*/ 367043 h 966346"/>
                  <a:gd name="connsiteX16" fmla="*/ 772682 w 1106314"/>
                  <a:gd name="connsiteY16" fmla="*/ 404113 h 966346"/>
                  <a:gd name="connsiteX17" fmla="*/ 778860 w 1106314"/>
                  <a:gd name="connsiteY17" fmla="*/ 459719 h 966346"/>
                  <a:gd name="connsiteX18" fmla="*/ 785038 w 1106314"/>
                  <a:gd name="connsiteY18" fmla="*/ 478254 h 966346"/>
                  <a:gd name="connsiteX19" fmla="*/ 822109 w 1106314"/>
                  <a:gd name="connsiteY19" fmla="*/ 496789 h 966346"/>
                  <a:gd name="connsiteX20" fmla="*/ 988925 w 1106314"/>
                  <a:gd name="connsiteY20" fmla="*/ 502967 h 966346"/>
                  <a:gd name="connsiteX21" fmla="*/ 1013638 w 1106314"/>
                  <a:gd name="connsiteY21" fmla="*/ 521503 h 966346"/>
                  <a:gd name="connsiteX22" fmla="*/ 1050709 w 1106314"/>
                  <a:gd name="connsiteY22" fmla="*/ 546216 h 966346"/>
                  <a:gd name="connsiteX23" fmla="*/ 1063066 w 1106314"/>
                  <a:gd name="connsiteY23" fmla="*/ 564751 h 966346"/>
                  <a:gd name="connsiteX24" fmla="*/ 1081601 w 1106314"/>
                  <a:gd name="connsiteY24" fmla="*/ 570930 h 966346"/>
                  <a:gd name="connsiteX25" fmla="*/ 1106314 w 1106314"/>
                  <a:gd name="connsiteY25" fmla="*/ 608000 h 966346"/>
                  <a:gd name="connsiteX26" fmla="*/ 1093957 w 1106314"/>
                  <a:gd name="connsiteY26" fmla="*/ 663605 h 966346"/>
                  <a:gd name="connsiteX27" fmla="*/ 1075422 w 1106314"/>
                  <a:gd name="connsiteY27" fmla="*/ 669784 h 966346"/>
                  <a:gd name="connsiteX28" fmla="*/ 1038352 w 1106314"/>
                  <a:gd name="connsiteY28" fmla="*/ 657427 h 966346"/>
                  <a:gd name="connsiteX29" fmla="*/ 1019817 w 1106314"/>
                  <a:gd name="connsiteY29" fmla="*/ 645070 h 966346"/>
                  <a:gd name="connsiteX30" fmla="*/ 1001282 w 1106314"/>
                  <a:gd name="connsiteY30" fmla="*/ 626535 h 966346"/>
                  <a:gd name="connsiteX31" fmla="*/ 976568 w 1106314"/>
                  <a:gd name="connsiteY31" fmla="*/ 614178 h 966346"/>
                  <a:gd name="connsiteX32" fmla="*/ 920963 w 1106314"/>
                  <a:gd name="connsiteY32" fmla="*/ 595643 h 966346"/>
                  <a:gd name="connsiteX33" fmla="*/ 865357 w 1106314"/>
                  <a:gd name="connsiteY33" fmla="*/ 577108 h 966346"/>
                  <a:gd name="connsiteX34" fmla="*/ 846822 w 1106314"/>
                  <a:gd name="connsiteY34" fmla="*/ 570930 h 966346"/>
                  <a:gd name="connsiteX35" fmla="*/ 717076 w 1106314"/>
                  <a:gd name="connsiteY35" fmla="*/ 589465 h 966346"/>
                  <a:gd name="connsiteX36" fmla="*/ 704720 w 1106314"/>
                  <a:gd name="connsiteY36" fmla="*/ 608000 h 966346"/>
                  <a:gd name="connsiteX37" fmla="*/ 686184 w 1106314"/>
                  <a:gd name="connsiteY37" fmla="*/ 669784 h 966346"/>
                  <a:gd name="connsiteX38" fmla="*/ 673828 w 1106314"/>
                  <a:gd name="connsiteY38" fmla="*/ 694497 h 966346"/>
                  <a:gd name="connsiteX39" fmla="*/ 667649 w 1106314"/>
                  <a:gd name="connsiteY39" fmla="*/ 713032 h 966346"/>
                  <a:gd name="connsiteX40" fmla="*/ 636757 w 1106314"/>
                  <a:gd name="connsiteY40" fmla="*/ 756281 h 966346"/>
                  <a:gd name="connsiteX41" fmla="*/ 624401 w 1106314"/>
                  <a:gd name="connsiteY41" fmla="*/ 780994 h 966346"/>
                  <a:gd name="connsiteX42" fmla="*/ 612044 w 1106314"/>
                  <a:gd name="connsiteY42" fmla="*/ 799530 h 966346"/>
                  <a:gd name="connsiteX43" fmla="*/ 599687 w 1106314"/>
                  <a:gd name="connsiteY43" fmla="*/ 836600 h 966346"/>
                  <a:gd name="connsiteX44" fmla="*/ 574974 w 1106314"/>
                  <a:gd name="connsiteY44" fmla="*/ 873670 h 966346"/>
                  <a:gd name="connsiteX45" fmla="*/ 531725 w 1106314"/>
                  <a:gd name="connsiteY45" fmla="*/ 929275 h 966346"/>
                  <a:gd name="connsiteX46" fmla="*/ 507011 w 1106314"/>
                  <a:gd name="connsiteY46" fmla="*/ 941632 h 966346"/>
                  <a:gd name="connsiteX47" fmla="*/ 488476 w 1106314"/>
                  <a:gd name="connsiteY47" fmla="*/ 947811 h 966346"/>
                  <a:gd name="connsiteX48" fmla="*/ 451406 w 1106314"/>
                  <a:gd name="connsiteY48" fmla="*/ 966346 h 966346"/>
                  <a:gd name="connsiteX49" fmla="*/ 432871 w 1106314"/>
                  <a:gd name="connsiteY49" fmla="*/ 960167 h 966346"/>
                  <a:gd name="connsiteX50" fmla="*/ 451406 w 1106314"/>
                  <a:gd name="connsiteY50" fmla="*/ 892205 h 966346"/>
                  <a:gd name="connsiteX51" fmla="*/ 476120 w 1106314"/>
                  <a:gd name="connsiteY51" fmla="*/ 855135 h 966346"/>
                  <a:gd name="connsiteX52" fmla="*/ 500833 w 1106314"/>
                  <a:gd name="connsiteY52" fmla="*/ 818065 h 966346"/>
                  <a:gd name="connsiteX53" fmla="*/ 507011 w 1106314"/>
                  <a:gd name="connsiteY53" fmla="*/ 799530 h 966346"/>
                  <a:gd name="connsiteX54" fmla="*/ 537903 w 1106314"/>
                  <a:gd name="connsiteY54" fmla="*/ 762459 h 966346"/>
                  <a:gd name="connsiteX55" fmla="*/ 556438 w 1106314"/>
                  <a:gd name="connsiteY55" fmla="*/ 725389 h 966346"/>
                  <a:gd name="connsiteX56" fmla="*/ 574974 w 1106314"/>
                  <a:gd name="connsiteY56" fmla="*/ 688319 h 966346"/>
                  <a:gd name="connsiteX57" fmla="*/ 568795 w 1106314"/>
                  <a:gd name="connsiteY57" fmla="*/ 663605 h 966346"/>
                  <a:gd name="connsiteX58" fmla="*/ 544082 w 1106314"/>
                  <a:gd name="connsiteY58" fmla="*/ 657427 h 966346"/>
                  <a:gd name="connsiteX59" fmla="*/ 525547 w 1106314"/>
                  <a:gd name="connsiteY59" fmla="*/ 651248 h 966346"/>
                  <a:gd name="connsiteX60" fmla="*/ 469941 w 1106314"/>
                  <a:gd name="connsiteY60" fmla="*/ 663605 h 966346"/>
                  <a:gd name="connsiteX61" fmla="*/ 451406 w 1106314"/>
                  <a:gd name="connsiteY61" fmla="*/ 682140 h 966346"/>
                  <a:gd name="connsiteX62" fmla="*/ 432871 w 1106314"/>
                  <a:gd name="connsiteY62" fmla="*/ 694497 h 966346"/>
                  <a:gd name="connsiteX63" fmla="*/ 377266 w 1106314"/>
                  <a:gd name="connsiteY63" fmla="*/ 737746 h 966346"/>
                  <a:gd name="connsiteX64" fmla="*/ 358730 w 1106314"/>
                  <a:gd name="connsiteY64" fmla="*/ 756281 h 966346"/>
                  <a:gd name="connsiteX65" fmla="*/ 340195 w 1106314"/>
                  <a:gd name="connsiteY65" fmla="*/ 762459 h 966346"/>
                  <a:gd name="connsiteX66" fmla="*/ 315482 w 1106314"/>
                  <a:gd name="connsiteY66" fmla="*/ 774816 h 966346"/>
                  <a:gd name="connsiteX67" fmla="*/ 278411 w 1106314"/>
                  <a:gd name="connsiteY67" fmla="*/ 799530 h 966346"/>
                  <a:gd name="connsiteX68" fmla="*/ 259876 w 1106314"/>
                  <a:gd name="connsiteY68" fmla="*/ 811886 h 966346"/>
                  <a:gd name="connsiteX69" fmla="*/ 222806 w 1106314"/>
                  <a:gd name="connsiteY69" fmla="*/ 830421 h 966346"/>
                  <a:gd name="connsiteX70" fmla="*/ 185736 w 1106314"/>
                  <a:gd name="connsiteY70" fmla="*/ 842778 h 966346"/>
                  <a:gd name="connsiteX71" fmla="*/ 111595 w 1106314"/>
                  <a:gd name="connsiteY71" fmla="*/ 836600 h 966346"/>
                  <a:gd name="connsiteX72" fmla="*/ 130130 w 1106314"/>
                  <a:gd name="connsiteY72" fmla="*/ 787173 h 966346"/>
                  <a:gd name="connsiteX73" fmla="*/ 173379 w 1106314"/>
                  <a:gd name="connsiteY73" fmla="*/ 756281 h 966346"/>
                  <a:gd name="connsiteX74" fmla="*/ 191914 w 1106314"/>
                  <a:gd name="connsiteY74" fmla="*/ 743924 h 966346"/>
                  <a:gd name="connsiteX75" fmla="*/ 272233 w 1106314"/>
                  <a:gd name="connsiteY75" fmla="*/ 725389 h 966346"/>
                  <a:gd name="connsiteX76" fmla="*/ 309303 w 1106314"/>
                  <a:gd name="connsiteY76" fmla="*/ 713032 h 966346"/>
                  <a:gd name="connsiteX77" fmla="*/ 327838 w 1106314"/>
                  <a:gd name="connsiteY77" fmla="*/ 706854 h 966346"/>
                  <a:gd name="connsiteX78" fmla="*/ 346374 w 1106314"/>
                  <a:gd name="connsiteY78" fmla="*/ 694497 h 966346"/>
                  <a:gd name="connsiteX79" fmla="*/ 383444 w 1106314"/>
                  <a:gd name="connsiteY79" fmla="*/ 663605 h 966346"/>
                  <a:gd name="connsiteX80" fmla="*/ 389622 w 1106314"/>
                  <a:gd name="connsiteY80" fmla="*/ 589465 h 966346"/>
                  <a:gd name="connsiteX81" fmla="*/ 371087 w 1106314"/>
                  <a:gd name="connsiteY81" fmla="*/ 583286 h 966346"/>
                  <a:gd name="connsiteX82" fmla="*/ 346374 w 1106314"/>
                  <a:gd name="connsiteY82" fmla="*/ 577108 h 966346"/>
                  <a:gd name="connsiteX83" fmla="*/ 167201 w 1106314"/>
                  <a:gd name="connsiteY83" fmla="*/ 558573 h 966346"/>
                  <a:gd name="connsiteX84" fmla="*/ 117774 w 1106314"/>
                  <a:gd name="connsiteY84" fmla="*/ 552394 h 966346"/>
                  <a:gd name="connsiteX85" fmla="*/ 86882 w 1106314"/>
                  <a:gd name="connsiteY85" fmla="*/ 546216 h 966346"/>
                  <a:gd name="connsiteX86" fmla="*/ 31276 w 1106314"/>
                  <a:gd name="connsiteY86" fmla="*/ 540038 h 966346"/>
                  <a:gd name="connsiteX87" fmla="*/ 12741 w 1106314"/>
                  <a:gd name="connsiteY87" fmla="*/ 533859 h 966346"/>
                  <a:gd name="connsiteX88" fmla="*/ 6563 w 1106314"/>
                  <a:gd name="connsiteY88" fmla="*/ 496789 h 966346"/>
                  <a:gd name="connsiteX89" fmla="*/ 25098 w 1106314"/>
                  <a:gd name="connsiteY89" fmla="*/ 490611 h 966346"/>
                  <a:gd name="connsiteX90" fmla="*/ 340195 w 1106314"/>
                  <a:gd name="connsiteY90" fmla="*/ 484432 h 966346"/>
                  <a:gd name="connsiteX91" fmla="*/ 420514 w 1106314"/>
                  <a:gd name="connsiteY91" fmla="*/ 478254 h 966346"/>
                  <a:gd name="connsiteX92" fmla="*/ 426693 w 1106314"/>
                  <a:gd name="connsiteY92" fmla="*/ 416470 h 966346"/>
                  <a:gd name="connsiteX93" fmla="*/ 432871 w 1106314"/>
                  <a:gd name="connsiteY93" fmla="*/ 126086 h 966346"/>
                  <a:gd name="connsiteX94" fmla="*/ 457584 w 1106314"/>
                  <a:gd name="connsiteY94" fmla="*/ 70481 h 966346"/>
                  <a:gd name="connsiteX95" fmla="*/ 476120 w 1106314"/>
                  <a:gd name="connsiteY95" fmla="*/ 58124 h 966346"/>
                  <a:gd name="connsiteX96" fmla="*/ 519368 w 1106314"/>
                  <a:gd name="connsiteY96" fmla="*/ 8697 h 966346"/>
                  <a:gd name="connsiteX97" fmla="*/ 537903 w 1106314"/>
                  <a:gd name="connsiteY97" fmla="*/ 2519 h 966346"/>
                  <a:gd name="connsiteX98" fmla="*/ 624401 w 1106314"/>
                  <a:gd name="connsiteY98" fmla="*/ 8697 h 966346"/>
                  <a:gd name="connsiteX99" fmla="*/ 618222 w 1106314"/>
                  <a:gd name="connsiteY99" fmla="*/ 58124 h 966346"/>
                  <a:gd name="connsiteX100" fmla="*/ 599687 w 1106314"/>
                  <a:gd name="connsiteY100" fmla="*/ 64303 h 966346"/>
                  <a:gd name="connsiteX101" fmla="*/ 525547 w 1106314"/>
                  <a:gd name="connsiteY101" fmla="*/ 70481 h 966346"/>
                  <a:gd name="connsiteX102" fmla="*/ 507011 w 1106314"/>
                  <a:gd name="connsiteY102" fmla="*/ 82838 h 966346"/>
                  <a:gd name="connsiteX103" fmla="*/ 482298 w 1106314"/>
                  <a:gd name="connsiteY103" fmla="*/ 138443 h 966346"/>
                  <a:gd name="connsiteX104" fmla="*/ 476120 w 1106314"/>
                  <a:gd name="connsiteY104" fmla="*/ 156978 h 966346"/>
                  <a:gd name="connsiteX105" fmla="*/ 469941 w 1106314"/>
                  <a:gd name="connsiteY105" fmla="*/ 175513 h 966346"/>
                  <a:gd name="connsiteX106" fmla="*/ 463763 w 1106314"/>
                  <a:gd name="connsiteY106" fmla="*/ 237297 h 966346"/>
                  <a:gd name="connsiteX107" fmla="*/ 457584 w 1106314"/>
                  <a:gd name="connsiteY107" fmla="*/ 286724 h 966346"/>
                  <a:gd name="connsiteX108" fmla="*/ 463763 w 1106314"/>
                  <a:gd name="connsiteY108" fmla="*/ 379400 h 966346"/>
                  <a:gd name="connsiteX109" fmla="*/ 476120 w 1106314"/>
                  <a:gd name="connsiteY109" fmla="*/ 416470 h 966346"/>
                  <a:gd name="connsiteX110" fmla="*/ 488476 w 1106314"/>
                  <a:gd name="connsiteY110" fmla="*/ 459719 h 96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106314" h="966346">
                    <a:moveTo>
                      <a:pt x="488476" y="459719"/>
                    </a:moveTo>
                    <a:cubicBezTo>
                      <a:pt x="507011" y="445303"/>
                      <a:pt x="523080" y="426972"/>
                      <a:pt x="544082" y="416470"/>
                    </a:cubicBezTo>
                    <a:cubicBezTo>
                      <a:pt x="575436" y="400792"/>
                      <a:pt x="561132" y="409222"/>
                      <a:pt x="587330" y="391757"/>
                    </a:cubicBezTo>
                    <a:cubicBezTo>
                      <a:pt x="591449" y="385578"/>
                      <a:pt x="594436" y="378472"/>
                      <a:pt x="599687" y="373221"/>
                    </a:cubicBezTo>
                    <a:cubicBezTo>
                      <a:pt x="604937" y="367971"/>
                      <a:pt x="613332" y="366453"/>
                      <a:pt x="618222" y="360865"/>
                    </a:cubicBezTo>
                    <a:cubicBezTo>
                      <a:pt x="628002" y="349688"/>
                      <a:pt x="636294" y="337077"/>
                      <a:pt x="642936" y="323794"/>
                    </a:cubicBezTo>
                    <a:cubicBezTo>
                      <a:pt x="651174" y="307318"/>
                      <a:pt x="661823" y="291842"/>
                      <a:pt x="667649" y="274367"/>
                    </a:cubicBezTo>
                    <a:cubicBezTo>
                      <a:pt x="669709" y="268189"/>
                      <a:pt x="671263" y="261818"/>
                      <a:pt x="673828" y="255832"/>
                    </a:cubicBezTo>
                    <a:cubicBezTo>
                      <a:pt x="677456" y="247367"/>
                      <a:pt x="682764" y="239670"/>
                      <a:pt x="686184" y="231119"/>
                    </a:cubicBezTo>
                    <a:cubicBezTo>
                      <a:pt x="704899" y="184331"/>
                      <a:pt x="685417" y="202797"/>
                      <a:pt x="717076" y="181692"/>
                    </a:cubicBezTo>
                    <a:cubicBezTo>
                      <a:pt x="725314" y="183751"/>
                      <a:pt x="734195" y="184072"/>
                      <a:pt x="741790" y="187870"/>
                    </a:cubicBezTo>
                    <a:cubicBezTo>
                      <a:pt x="755073" y="194512"/>
                      <a:pt x="778860" y="212584"/>
                      <a:pt x="778860" y="212584"/>
                    </a:cubicBezTo>
                    <a:lnTo>
                      <a:pt x="791217" y="249654"/>
                    </a:lnTo>
                    <a:lnTo>
                      <a:pt x="797395" y="268189"/>
                    </a:lnTo>
                    <a:cubicBezTo>
                      <a:pt x="791844" y="290393"/>
                      <a:pt x="788957" y="300278"/>
                      <a:pt x="785038" y="323794"/>
                    </a:cubicBezTo>
                    <a:cubicBezTo>
                      <a:pt x="782644" y="338159"/>
                      <a:pt x="781074" y="352650"/>
                      <a:pt x="778860" y="367043"/>
                    </a:cubicBezTo>
                    <a:cubicBezTo>
                      <a:pt x="776955" y="379424"/>
                      <a:pt x="774741" y="391756"/>
                      <a:pt x="772682" y="404113"/>
                    </a:cubicBezTo>
                    <a:cubicBezTo>
                      <a:pt x="774741" y="422648"/>
                      <a:pt x="775794" y="441323"/>
                      <a:pt x="778860" y="459719"/>
                    </a:cubicBezTo>
                    <a:cubicBezTo>
                      <a:pt x="779931" y="466143"/>
                      <a:pt x="780970" y="473169"/>
                      <a:pt x="785038" y="478254"/>
                    </a:cubicBezTo>
                    <a:cubicBezTo>
                      <a:pt x="790611" y="485221"/>
                      <a:pt x="812650" y="496158"/>
                      <a:pt x="822109" y="496789"/>
                    </a:cubicBezTo>
                    <a:cubicBezTo>
                      <a:pt x="877629" y="500490"/>
                      <a:pt x="933320" y="500908"/>
                      <a:pt x="988925" y="502967"/>
                    </a:cubicBezTo>
                    <a:cubicBezTo>
                      <a:pt x="997163" y="509146"/>
                      <a:pt x="1005202" y="515598"/>
                      <a:pt x="1013638" y="521503"/>
                    </a:cubicBezTo>
                    <a:cubicBezTo>
                      <a:pt x="1025804" y="530020"/>
                      <a:pt x="1050709" y="546216"/>
                      <a:pt x="1050709" y="546216"/>
                    </a:cubicBezTo>
                    <a:cubicBezTo>
                      <a:pt x="1054828" y="552394"/>
                      <a:pt x="1057268" y="560112"/>
                      <a:pt x="1063066" y="564751"/>
                    </a:cubicBezTo>
                    <a:cubicBezTo>
                      <a:pt x="1068151" y="568819"/>
                      <a:pt x="1076996" y="566325"/>
                      <a:pt x="1081601" y="570930"/>
                    </a:cubicBezTo>
                    <a:cubicBezTo>
                      <a:pt x="1092102" y="581431"/>
                      <a:pt x="1106314" y="608000"/>
                      <a:pt x="1106314" y="608000"/>
                    </a:cubicBezTo>
                    <a:cubicBezTo>
                      <a:pt x="1102195" y="626535"/>
                      <a:pt x="1102448" y="646622"/>
                      <a:pt x="1093957" y="663605"/>
                    </a:cubicBezTo>
                    <a:cubicBezTo>
                      <a:pt x="1091044" y="669430"/>
                      <a:pt x="1081895" y="670503"/>
                      <a:pt x="1075422" y="669784"/>
                    </a:cubicBezTo>
                    <a:cubicBezTo>
                      <a:pt x="1062477" y="668346"/>
                      <a:pt x="1038352" y="657427"/>
                      <a:pt x="1038352" y="657427"/>
                    </a:cubicBezTo>
                    <a:cubicBezTo>
                      <a:pt x="1032174" y="653308"/>
                      <a:pt x="1025521" y="649824"/>
                      <a:pt x="1019817" y="645070"/>
                    </a:cubicBezTo>
                    <a:cubicBezTo>
                      <a:pt x="1013105" y="639476"/>
                      <a:pt x="1008392" y="631614"/>
                      <a:pt x="1001282" y="626535"/>
                    </a:cubicBezTo>
                    <a:cubicBezTo>
                      <a:pt x="993787" y="621182"/>
                      <a:pt x="985120" y="617599"/>
                      <a:pt x="976568" y="614178"/>
                    </a:cubicBezTo>
                    <a:cubicBezTo>
                      <a:pt x="976551" y="614171"/>
                      <a:pt x="930240" y="598735"/>
                      <a:pt x="920963" y="595643"/>
                    </a:cubicBezTo>
                    <a:lnTo>
                      <a:pt x="865357" y="577108"/>
                    </a:lnTo>
                    <a:lnTo>
                      <a:pt x="846822" y="570930"/>
                    </a:lnTo>
                    <a:cubicBezTo>
                      <a:pt x="815421" y="572674"/>
                      <a:pt x="749058" y="557482"/>
                      <a:pt x="717076" y="589465"/>
                    </a:cubicBezTo>
                    <a:cubicBezTo>
                      <a:pt x="711826" y="594716"/>
                      <a:pt x="708839" y="601822"/>
                      <a:pt x="704720" y="608000"/>
                    </a:cubicBezTo>
                    <a:cubicBezTo>
                      <a:pt x="700285" y="625736"/>
                      <a:pt x="693704" y="654744"/>
                      <a:pt x="686184" y="669784"/>
                    </a:cubicBezTo>
                    <a:cubicBezTo>
                      <a:pt x="682065" y="678022"/>
                      <a:pt x="677456" y="686032"/>
                      <a:pt x="673828" y="694497"/>
                    </a:cubicBezTo>
                    <a:cubicBezTo>
                      <a:pt x="671263" y="700483"/>
                      <a:pt x="670562" y="707207"/>
                      <a:pt x="667649" y="713032"/>
                    </a:cubicBezTo>
                    <a:cubicBezTo>
                      <a:pt x="661109" y="726113"/>
                      <a:pt x="643762" y="745074"/>
                      <a:pt x="636757" y="756281"/>
                    </a:cubicBezTo>
                    <a:cubicBezTo>
                      <a:pt x="631876" y="764091"/>
                      <a:pt x="628970" y="772997"/>
                      <a:pt x="624401" y="780994"/>
                    </a:cubicBezTo>
                    <a:cubicBezTo>
                      <a:pt x="620717" y="787441"/>
                      <a:pt x="616163" y="793351"/>
                      <a:pt x="612044" y="799530"/>
                    </a:cubicBezTo>
                    <a:cubicBezTo>
                      <a:pt x="607925" y="811887"/>
                      <a:pt x="606912" y="825762"/>
                      <a:pt x="599687" y="836600"/>
                    </a:cubicBezTo>
                    <a:cubicBezTo>
                      <a:pt x="591449" y="848957"/>
                      <a:pt x="579671" y="859581"/>
                      <a:pt x="574974" y="873670"/>
                    </a:cubicBezTo>
                    <a:cubicBezTo>
                      <a:pt x="566375" y="899464"/>
                      <a:pt x="565064" y="912605"/>
                      <a:pt x="531725" y="929275"/>
                    </a:cubicBezTo>
                    <a:cubicBezTo>
                      <a:pt x="523487" y="933394"/>
                      <a:pt x="515477" y="938004"/>
                      <a:pt x="507011" y="941632"/>
                    </a:cubicBezTo>
                    <a:cubicBezTo>
                      <a:pt x="501025" y="944198"/>
                      <a:pt x="494301" y="944898"/>
                      <a:pt x="488476" y="947811"/>
                    </a:cubicBezTo>
                    <a:cubicBezTo>
                      <a:pt x="440568" y="971765"/>
                      <a:pt x="497995" y="950815"/>
                      <a:pt x="451406" y="966346"/>
                    </a:cubicBezTo>
                    <a:cubicBezTo>
                      <a:pt x="445228" y="964286"/>
                      <a:pt x="434284" y="966525"/>
                      <a:pt x="432871" y="960167"/>
                    </a:cubicBezTo>
                    <a:cubicBezTo>
                      <a:pt x="425180" y="925557"/>
                      <a:pt x="436453" y="914634"/>
                      <a:pt x="451406" y="892205"/>
                    </a:cubicBezTo>
                    <a:cubicBezTo>
                      <a:pt x="466096" y="848134"/>
                      <a:pt x="445266" y="901415"/>
                      <a:pt x="476120" y="855135"/>
                    </a:cubicBezTo>
                    <a:cubicBezTo>
                      <a:pt x="511889" y="801482"/>
                      <a:pt x="441699" y="877199"/>
                      <a:pt x="500833" y="818065"/>
                    </a:cubicBezTo>
                    <a:cubicBezTo>
                      <a:pt x="502892" y="811887"/>
                      <a:pt x="504099" y="805355"/>
                      <a:pt x="507011" y="799530"/>
                    </a:cubicBezTo>
                    <a:cubicBezTo>
                      <a:pt x="515613" y="782325"/>
                      <a:pt x="524238" y="776124"/>
                      <a:pt x="537903" y="762459"/>
                    </a:cubicBezTo>
                    <a:cubicBezTo>
                      <a:pt x="553434" y="715870"/>
                      <a:pt x="532484" y="773297"/>
                      <a:pt x="556438" y="725389"/>
                    </a:cubicBezTo>
                    <a:cubicBezTo>
                      <a:pt x="582013" y="674239"/>
                      <a:pt x="539567" y="741428"/>
                      <a:pt x="574974" y="688319"/>
                    </a:cubicBezTo>
                    <a:cubicBezTo>
                      <a:pt x="572914" y="680081"/>
                      <a:pt x="574799" y="669609"/>
                      <a:pt x="568795" y="663605"/>
                    </a:cubicBezTo>
                    <a:cubicBezTo>
                      <a:pt x="562791" y="657601"/>
                      <a:pt x="552246" y="659760"/>
                      <a:pt x="544082" y="657427"/>
                    </a:cubicBezTo>
                    <a:cubicBezTo>
                      <a:pt x="537820" y="655638"/>
                      <a:pt x="531725" y="653308"/>
                      <a:pt x="525547" y="651248"/>
                    </a:cubicBezTo>
                    <a:cubicBezTo>
                      <a:pt x="521065" y="651995"/>
                      <a:pt x="480079" y="656846"/>
                      <a:pt x="469941" y="663605"/>
                    </a:cubicBezTo>
                    <a:cubicBezTo>
                      <a:pt x="462671" y="668452"/>
                      <a:pt x="458118" y="676546"/>
                      <a:pt x="451406" y="682140"/>
                    </a:cubicBezTo>
                    <a:cubicBezTo>
                      <a:pt x="445702" y="686894"/>
                      <a:pt x="438421" y="689564"/>
                      <a:pt x="432871" y="694497"/>
                    </a:cubicBezTo>
                    <a:cubicBezTo>
                      <a:pt x="382861" y="738951"/>
                      <a:pt x="415485" y="725005"/>
                      <a:pt x="377266" y="737746"/>
                    </a:cubicBezTo>
                    <a:cubicBezTo>
                      <a:pt x="371087" y="743924"/>
                      <a:pt x="366000" y="751434"/>
                      <a:pt x="358730" y="756281"/>
                    </a:cubicBezTo>
                    <a:cubicBezTo>
                      <a:pt x="353311" y="759893"/>
                      <a:pt x="346181" y="759894"/>
                      <a:pt x="340195" y="762459"/>
                    </a:cubicBezTo>
                    <a:cubicBezTo>
                      <a:pt x="331730" y="766087"/>
                      <a:pt x="323380" y="770077"/>
                      <a:pt x="315482" y="774816"/>
                    </a:cubicBezTo>
                    <a:cubicBezTo>
                      <a:pt x="302747" y="782457"/>
                      <a:pt x="290768" y="791292"/>
                      <a:pt x="278411" y="799530"/>
                    </a:cubicBezTo>
                    <a:cubicBezTo>
                      <a:pt x="272233" y="803649"/>
                      <a:pt x="266920" y="809538"/>
                      <a:pt x="259876" y="811886"/>
                    </a:cubicBezTo>
                    <a:cubicBezTo>
                      <a:pt x="192268" y="834425"/>
                      <a:pt x="294679" y="798478"/>
                      <a:pt x="222806" y="830421"/>
                    </a:cubicBezTo>
                    <a:cubicBezTo>
                      <a:pt x="210903" y="835711"/>
                      <a:pt x="185736" y="842778"/>
                      <a:pt x="185736" y="842778"/>
                    </a:cubicBezTo>
                    <a:cubicBezTo>
                      <a:pt x="161022" y="840719"/>
                      <a:pt x="133366" y="848475"/>
                      <a:pt x="111595" y="836600"/>
                    </a:cubicBezTo>
                    <a:cubicBezTo>
                      <a:pt x="99395" y="829945"/>
                      <a:pt x="125975" y="792160"/>
                      <a:pt x="130130" y="787173"/>
                    </a:cubicBezTo>
                    <a:cubicBezTo>
                      <a:pt x="150714" y="762473"/>
                      <a:pt x="145557" y="772180"/>
                      <a:pt x="173379" y="756281"/>
                    </a:cubicBezTo>
                    <a:cubicBezTo>
                      <a:pt x="179826" y="752597"/>
                      <a:pt x="185129" y="746940"/>
                      <a:pt x="191914" y="743924"/>
                    </a:cubicBezTo>
                    <a:cubicBezTo>
                      <a:pt x="224053" y="729640"/>
                      <a:pt x="237049" y="730415"/>
                      <a:pt x="272233" y="725389"/>
                    </a:cubicBezTo>
                    <a:lnTo>
                      <a:pt x="309303" y="713032"/>
                    </a:lnTo>
                    <a:lnTo>
                      <a:pt x="327838" y="706854"/>
                    </a:lnTo>
                    <a:cubicBezTo>
                      <a:pt x="334017" y="702735"/>
                      <a:pt x="340669" y="699251"/>
                      <a:pt x="346374" y="694497"/>
                    </a:cubicBezTo>
                    <a:cubicBezTo>
                      <a:pt x="393952" y="654850"/>
                      <a:pt x="337420" y="694289"/>
                      <a:pt x="383444" y="663605"/>
                    </a:cubicBezTo>
                    <a:cubicBezTo>
                      <a:pt x="392023" y="637869"/>
                      <a:pt x="405386" y="617052"/>
                      <a:pt x="389622" y="589465"/>
                    </a:cubicBezTo>
                    <a:cubicBezTo>
                      <a:pt x="386391" y="583810"/>
                      <a:pt x="377349" y="585075"/>
                      <a:pt x="371087" y="583286"/>
                    </a:cubicBezTo>
                    <a:cubicBezTo>
                      <a:pt x="362923" y="580953"/>
                      <a:pt x="354507" y="579548"/>
                      <a:pt x="346374" y="577108"/>
                    </a:cubicBezTo>
                    <a:cubicBezTo>
                      <a:pt x="253661" y="549294"/>
                      <a:pt x="361129" y="567004"/>
                      <a:pt x="167201" y="558573"/>
                    </a:cubicBezTo>
                    <a:cubicBezTo>
                      <a:pt x="150725" y="556513"/>
                      <a:pt x="134185" y="554919"/>
                      <a:pt x="117774" y="552394"/>
                    </a:cubicBezTo>
                    <a:cubicBezTo>
                      <a:pt x="107395" y="550797"/>
                      <a:pt x="97278" y="547701"/>
                      <a:pt x="86882" y="546216"/>
                    </a:cubicBezTo>
                    <a:cubicBezTo>
                      <a:pt x="68420" y="543579"/>
                      <a:pt x="49811" y="542097"/>
                      <a:pt x="31276" y="540038"/>
                    </a:cubicBezTo>
                    <a:cubicBezTo>
                      <a:pt x="25098" y="537978"/>
                      <a:pt x="17826" y="537927"/>
                      <a:pt x="12741" y="533859"/>
                    </a:cubicBezTo>
                    <a:cubicBezTo>
                      <a:pt x="1363" y="524756"/>
                      <a:pt x="-5991" y="509343"/>
                      <a:pt x="6563" y="496789"/>
                    </a:cubicBezTo>
                    <a:cubicBezTo>
                      <a:pt x="11168" y="492184"/>
                      <a:pt x="18920" y="492670"/>
                      <a:pt x="25098" y="490611"/>
                    </a:cubicBezTo>
                    <a:cubicBezTo>
                      <a:pt x="126615" y="422931"/>
                      <a:pt x="26710" y="484432"/>
                      <a:pt x="340195" y="484432"/>
                    </a:cubicBezTo>
                    <a:cubicBezTo>
                      <a:pt x="367047" y="484432"/>
                      <a:pt x="393741" y="480313"/>
                      <a:pt x="420514" y="478254"/>
                    </a:cubicBezTo>
                    <a:cubicBezTo>
                      <a:pt x="444635" y="442074"/>
                      <a:pt x="426693" y="477912"/>
                      <a:pt x="426693" y="416470"/>
                    </a:cubicBezTo>
                    <a:cubicBezTo>
                      <a:pt x="426693" y="319653"/>
                      <a:pt x="427400" y="222748"/>
                      <a:pt x="432871" y="126086"/>
                    </a:cubicBezTo>
                    <a:cubicBezTo>
                      <a:pt x="433605" y="113120"/>
                      <a:pt x="445968" y="82097"/>
                      <a:pt x="457584" y="70481"/>
                    </a:cubicBezTo>
                    <a:cubicBezTo>
                      <a:pt x="462835" y="65230"/>
                      <a:pt x="469941" y="62243"/>
                      <a:pt x="476120" y="58124"/>
                    </a:cubicBezTo>
                    <a:cubicBezTo>
                      <a:pt x="494654" y="30323"/>
                      <a:pt x="493626" y="21568"/>
                      <a:pt x="519368" y="8697"/>
                    </a:cubicBezTo>
                    <a:cubicBezTo>
                      <a:pt x="525193" y="5785"/>
                      <a:pt x="531725" y="4578"/>
                      <a:pt x="537903" y="2519"/>
                    </a:cubicBezTo>
                    <a:cubicBezTo>
                      <a:pt x="566736" y="4578"/>
                      <a:pt x="600635" y="-7757"/>
                      <a:pt x="624401" y="8697"/>
                    </a:cubicBezTo>
                    <a:cubicBezTo>
                      <a:pt x="638053" y="18148"/>
                      <a:pt x="624966" y="42951"/>
                      <a:pt x="618222" y="58124"/>
                    </a:cubicBezTo>
                    <a:cubicBezTo>
                      <a:pt x="615577" y="64075"/>
                      <a:pt x="606142" y="63442"/>
                      <a:pt x="599687" y="64303"/>
                    </a:cubicBezTo>
                    <a:cubicBezTo>
                      <a:pt x="575106" y="67581"/>
                      <a:pt x="550260" y="68422"/>
                      <a:pt x="525547" y="70481"/>
                    </a:cubicBezTo>
                    <a:cubicBezTo>
                      <a:pt x="519368" y="74600"/>
                      <a:pt x="512262" y="77587"/>
                      <a:pt x="507011" y="82838"/>
                    </a:cubicBezTo>
                    <a:cubicBezTo>
                      <a:pt x="492327" y="97522"/>
                      <a:pt x="488414" y="120094"/>
                      <a:pt x="482298" y="138443"/>
                    </a:cubicBezTo>
                    <a:lnTo>
                      <a:pt x="476120" y="156978"/>
                    </a:lnTo>
                    <a:lnTo>
                      <a:pt x="469941" y="175513"/>
                    </a:lnTo>
                    <a:cubicBezTo>
                      <a:pt x="467882" y="196108"/>
                      <a:pt x="466049" y="216726"/>
                      <a:pt x="463763" y="237297"/>
                    </a:cubicBezTo>
                    <a:cubicBezTo>
                      <a:pt x="461929" y="253799"/>
                      <a:pt x="457584" y="270120"/>
                      <a:pt x="457584" y="286724"/>
                    </a:cubicBezTo>
                    <a:cubicBezTo>
                      <a:pt x="457584" y="317685"/>
                      <a:pt x="459384" y="348751"/>
                      <a:pt x="463763" y="379400"/>
                    </a:cubicBezTo>
                    <a:cubicBezTo>
                      <a:pt x="465605" y="392294"/>
                      <a:pt x="472961" y="403834"/>
                      <a:pt x="476120" y="416470"/>
                    </a:cubicBezTo>
                    <a:lnTo>
                      <a:pt x="488476" y="45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2BBB3123-3B72-41F8-A5F3-E8F8186E4A92}"/>
                  </a:ext>
                </a:extLst>
              </p:cNvPr>
              <p:cNvSpPr/>
              <p:nvPr/>
            </p:nvSpPr>
            <p:spPr>
              <a:xfrm>
                <a:off x="2900555" y="1810265"/>
                <a:ext cx="114494" cy="1334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C2B8A0F-5442-4A1C-B5EA-6E6285FB2706}"/>
                </a:ext>
              </a:extLst>
            </p:cNvPr>
            <p:cNvSpPr txBox="1"/>
            <p:nvPr/>
          </p:nvSpPr>
          <p:spPr>
            <a:xfrm rot="16200000">
              <a:off x="874770" y="1022929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C00000"/>
                  </a:solidFill>
                </a:rPr>
                <a:t>Y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3896FB7-1CB2-4F33-B4CA-59DCBD0A330F}"/>
                </a:ext>
              </a:extLst>
            </p:cNvPr>
            <p:cNvGrpSpPr/>
            <p:nvPr/>
          </p:nvGrpSpPr>
          <p:grpSpPr>
            <a:xfrm>
              <a:off x="701299" y="1050179"/>
              <a:ext cx="338554" cy="284052"/>
              <a:chOff x="2797827" y="1444700"/>
              <a:chExt cx="338554" cy="284052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91263D8-793B-44F2-A7E0-489827C1DB0B}"/>
                  </a:ext>
                </a:extLst>
              </p:cNvPr>
              <p:cNvSpPr txBox="1"/>
              <p:nvPr/>
            </p:nvSpPr>
            <p:spPr>
              <a:xfrm rot="5400000">
                <a:off x="2825078" y="1417449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0070C0"/>
                    </a:solidFill>
                  </a:rPr>
                  <a:t>Y</a:t>
                </a:r>
                <a:endParaRPr kumimoji="1" lang="ja-JP" altLang="en-US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6A5F8096-08D0-468E-83C2-E5C51DCEC21E}"/>
                  </a:ext>
                </a:extLst>
              </p:cNvPr>
              <p:cNvSpPr/>
              <p:nvPr/>
            </p:nvSpPr>
            <p:spPr>
              <a:xfrm>
                <a:off x="3015050" y="156386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A085FE-F53C-4B5A-9BCB-69D78894322C}"/>
              </a:ext>
            </a:extLst>
          </p:cNvPr>
          <p:cNvSpPr txBox="1"/>
          <p:nvPr/>
        </p:nvSpPr>
        <p:spPr>
          <a:xfrm>
            <a:off x="2179760" y="116279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N</a:t>
            </a:r>
            <a:endParaRPr kumimoji="1" lang="ja-JP" altLang="en-US" baseline="-2500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326238C-5677-4BF2-9A45-64D41544AE9C}"/>
              </a:ext>
            </a:extLst>
          </p:cNvPr>
          <p:cNvGrpSpPr/>
          <p:nvPr/>
        </p:nvGrpSpPr>
        <p:grpSpPr>
          <a:xfrm>
            <a:off x="3390632" y="1467415"/>
            <a:ext cx="637341" cy="513900"/>
            <a:chOff x="6095261" y="4909721"/>
            <a:chExt cx="637341" cy="51390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8327778-EF6C-4169-8004-8C5E41E31D59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23" name="楕円 67">
                <a:extLst>
                  <a:ext uri="{FF2B5EF4-FFF2-40B4-BE49-F238E27FC236}">
                    <a16:creationId xmlns:a16="http://schemas.microsoft.com/office/drawing/2014/main" id="{4FBAAA28-FADE-4DAE-A5CB-43C6BE0730E7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68">
                <a:extLst>
                  <a:ext uri="{FF2B5EF4-FFF2-40B4-BE49-F238E27FC236}">
                    <a16:creationId xmlns:a16="http://schemas.microsoft.com/office/drawing/2014/main" id="{216E255B-1DD2-4761-BC8B-BED19AD51EC7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81">
              <a:extLst>
                <a:ext uri="{FF2B5EF4-FFF2-40B4-BE49-F238E27FC236}">
                  <a16:creationId xmlns:a16="http://schemas.microsoft.com/office/drawing/2014/main" id="{40829E6E-0E1F-42AA-BFCB-E8DFDC1B9B0B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2">
              <a:extLst>
                <a:ext uri="{FF2B5EF4-FFF2-40B4-BE49-F238E27FC236}">
                  <a16:creationId xmlns:a16="http://schemas.microsoft.com/office/drawing/2014/main" id="{A50BBA5B-FE66-49AC-8DC5-8FB7B9323FFF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83">
              <a:extLst>
                <a:ext uri="{FF2B5EF4-FFF2-40B4-BE49-F238E27FC236}">
                  <a16:creationId xmlns:a16="http://schemas.microsoft.com/office/drawing/2014/main" id="{E0ABA71B-09C7-44DA-AE3F-FD550D284732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184">
              <a:extLst>
                <a:ext uri="{FF2B5EF4-FFF2-40B4-BE49-F238E27FC236}">
                  <a16:creationId xmlns:a16="http://schemas.microsoft.com/office/drawing/2014/main" id="{392E548E-4A31-4726-9995-DAA2EADBDCFE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185">
              <a:extLst>
                <a:ext uri="{FF2B5EF4-FFF2-40B4-BE49-F238E27FC236}">
                  <a16:creationId xmlns:a16="http://schemas.microsoft.com/office/drawing/2014/main" id="{655EBABA-3D20-4B70-92E1-E0C55C641760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7CDAA0F-73EC-40B3-B5B9-14BA78FC5C73}"/>
              </a:ext>
            </a:extLst>
          </p:cNvPr>
          <p:cNvCxnSpPr>
            <a:cxnSpLocks/>
          </p:cNvCxnSpPr>
          <p:nvPr/>
        </p:nvCxnSpPr>
        <p:spPr>
          <a:xfrm flipV="1">
            <a:off x="2687594" y="1734984"/>
            <a:ext cx="561410" cy="5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D02A2C-0F96-4270-9142-EB51637810C3}"/>
              </a:ext>
            </a:extLst>
          </p:cNvPr>
          <p:cNvSpPr txBox="1"/>
          <p:nvPr/>
        </p:nvSpPr>
        <p:spPr>
          <a:xfrm>
            <a:off x="3552194" y="1144925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A732734-93B9-4114-9095-064CC149D342}"/>
              </a:ext>
            </a:extLst>
          </p:cNvPr>
          <p:cNvCxnSpPr>
            <a:cxnSpLocks/>
          </p:cNvCxnSpPr>
          <p:nvPr/>
        </p:nvCxnSpPr>
        <p:spPr>
          <a:xfrm flipV="1">
            <a:off x="4114034" y="1259073"/>
            <a:ext cx="756888" cy="347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81AEF49-06DA-4C23-8F9C-7DF981B184CB}"/>
              </a:ext>
            </a:extLst>
          </p:cNvPr>
          <p:cNvCxnSpPr>
            <a:cxnSpLocks/>
          </p:cNvCxnSpPr>
          <p:nvPr/>
        </p:nvCxnSpPr>
        <p:spPr>
          <a:xfrm>
            <a:off x="4123797" y="1765662"/>
            <a:ext cx="794066" cy="14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01D073F-B1D1-4DB4-9031-7BA13D600720}"/>
              </a:ext>
            </a:extLst>
          </p:cNvPr>
          <p:cNvGrpSpPr/>
          <p:nvPr/>
        </p:nvGrpSpPr>
        <p:grpSpPr>
          <a:xfrm>
            <a:off x="5166525" y="1718744"/>
            <a:ext cx="424304" cy="384470"/>
            <a:chOff x="1392537" y="1019102"/>
            <a:chExt cx="771310" cy="729429"/>
          </a:xfrm>
        </p:grpSpPr>
        <p:sp>
          <p:nvSpPr>
            <p:cNvPr id="39" name="楕円 67">
              <a:extLst>
                <a:ext uri="{FF2B5EF4-FFF2-40B4-BE49-F238E27FC236}">
                  <a16:creationId xmlns:a16="http://schemas.microsoft.com/office/drawing/2014/main" id="{1118464E-3B84-40C4-AB65-E6B8F9C62A6C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68">
              <a:extLst>
                <a:ext uri="{FF2B5EF4-FFF2-40B4-BE49-F238E27FC236}">
                  <a16:creationId xmlns:a16="http://schemas.microsoft.com/office/drawing/2014/main" id="{6890786A-530E-4844-92F3-7127E64D8364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F4F8655-E0EF-4915-A088-1937C2C5D0C2}"/>
              </a:ext>
            </a:extLst>
          </p:cNvPr>
          <p:cNvGrpSpPr/>
          <p:nvPr/>
        </p:nvGrpSpPr>
        <p:grpSpPr>
          <a:xfrm>
            <a:off x="5041648" y="1048265"/>
            <a:ext cx="637341" cy="384470"/>
            <a:chOff x="6097412" y="4998353"/>
            <a:chExt cx="637341" cy="384470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D5DB65C-6E47-4BA5-99DE-4C68C4A02281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48" name="楕円 67">
                <a:extLst>
                  <a:ext uri="{FF2B5EF4-FFF2-40B4-BE49-F238E27FC236}">
                    <a16:creationId xmlns:a16="http://schemas.microsoft.com/office/drawing/2014/main" id="{BDF4A43B-162B-451D-9CDE-A4B3D9C51A47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68">
                <a:extLst>
                  <a:ext uri="{FF2B5EF4-FFF2-40B4-BE49-F238E27FC236}">
                    <a16:creationId xmlns:a16="http://schemas.microsoft.com/office/drawing/2014/main" id="{4B986C08-F63D-4CAA-90A4-72EFF357AD9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円/楕円 173">
              <a:extLst>
                <a:ext uri="{FF2B5EF4-FFF2-40B4-BE49-F238E27FC236}">
                  <a16:creationId xmlns:a16="http://schemas.microsoft.com/office/drawing/2014/main" id="{3E74B57D-C64A-49BB-ABEC-E3C9D77CB697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174">
              <a:extLst>
                <a:ext uri="{FF2B5EF4-FFF2-40B4-BE49-F238E27FC236}">
                  <a16:creationId xmlns:a16="http://schemas.microsoft.com/office/drawing/2014/main" id="{7C2E954B-6154-45FC-930A-58689D981EB3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175">
              <a:extLst>
                <a:ext uri="{FF2B5EF4-FFF2-40B4-BE49-F238E27FC236}">
                  <a16:creationId xmlns:a16="http://schemas.microsoft.com/office/drawing/2014/main" id="{6A1902AB-B7A0-4F0B-BD65-BB5C575FCDCA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176">
              <a:extLst>
                <a:ext uri="{FF2B5EF4-FFF2-40B4-BE49-F238E27FC236}">
                  <a16:creationId xmlns:a16="http://schemas.microsoft.com/office/drawing/2014/main" id="{010E705F-82CE-4B85-BD20-500C8A87D032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177">
              <a:extLst>
                <a:ext uri="{FF2B5EF4-FFF2-40B4-BE49-F238E27FC236}">
                  <a16:creationId xmlns:a16="http://schemas.microsoft.com/office/drawing/2014/main" id="{2922BBF0-F337-467A-BC8C-00AB675B66A2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7664434-DE99-4A57-A8C1-CD97EF950E2B}"/>
              </a:ext>
            </a:extLst>
          </p:cNvPr>
          <p:cNvSpPr txBox="1"/>
          <p:nvPr/>
        </p:nvSpPr>
        <p:spPr>
          <a:xfrm>
            <a:off x="5315225" y="75482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EM</a:t>
            </a:r>
            <a:endParaRPr kumimoji="1" lang="ja-JP" altLang="en-US" baseline="-250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F76E86E-19EB-4367-B1C8-EA3341B7AC91}"/>
              </a:ext>
            </a:extLst>
          </p:cNvPr>
          <p:cNvSpPr txBox="1"/>
          <p:nvPr/>
        </p:nvSpPr>
        <p:spPr>
          <a:xfrm>
            <a:off x="5243608" y="1428222"/>
            <a:ext cx="50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CM</a:t>
            </a:r>
            <a:endParaRPr kumimoji="1" lang="ja-JP" altLang="en-US" baseline="-250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5BA6565-2753-4DBA-BD7F-683A042D0DC5}"/>
              </a:ext>
            </a:extLst>
          </p:cNvPr>
          <p:cNvSpPr txBox="1"/>
          <p:nvPr/>
        </p:nvSpPr>
        <p:spPr>
          <a:xfrm>
            <a:off x="1283148" y="116279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APC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C5E1AE4-84E4-4554-8107-2A6E26EABE9A}"/>
              </a:ext>
            </a:extLst>
          </p:cNvPr>
          <p:cNvSpPr txBox="1"/>
          <p:nvPr/>
        </p:nvSpPr>
        <p:spPr>
          <a:xfrm>
            <a:off x="5864608" y="1048265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Peripheral tissue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06488FA-0006-48CF-8518-33EE079046EC}"/>
              </a:ext>
            </a:extLst>
          </p:cNvPr>
          <p:cNvSpPr txBox="1"/>
          <p:nvPr/>
        </p:nvSpPr>
        <p:spPr>
          <a:xfrm>
            <a:off x="5893080" y="1630398"/>
            <a:ext cx="16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Lymphoid organ</a:t>
            </a:r>
            <a:endParaRPr kumimoji="1" lang="ja-JP" altLang="en-US" dirty="0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E9C7140-4EF0-42A8-B117-D7FAF67C041D}"/>
              </a:ext>
            </a:extLst>
          </p:cNvPr>
          <p:cNvGrpSpPr/>
          <p:nvPr/>
        </p:nvGrpSpPr>
        <p:grpSpPr>
          <a:xfrm>
            <a:off x="1369139" y="3159121"/>
            <a:ext cx="1142097" cy="637687"/>
            <a:chOff x="358790" y="841475"/>
            <a:chExt cx="1142097" cy="637687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AA59E785-C79A-4BBB-BE3D-59F2B305C5AF}"/>
                </a:ext>
              </a:extLst>
            </p:cNvPr>
            <p:cNvGrpSpPr/>
            <p:nvPr/>
          </p:nvGrpSpPr>
          <p:grpSpPr>
            <a:xfrm>
              <a:off x="1076583" y="1006968"/>
              <a:ext cx="424304" cy="384470"/>
              <a:chOff x="1392537" y="1019102"/>
              <a:chExt cx="771310" cy="729429"/>
            </a:xfrm>
          </p:grpSpPr>
          <p:sp>
            <p:nvSpPr>
              <p:cNvPr id="64" name="楕円 67">
                <a:extLst>
                  <a:ext uri="{FF2B5EF4-FFF2-40B4-BE49-F238E27FC236}">
                    <a16:creationId xmlns:a16="http://schemas.microsoft.com/office/drawing/2014/main" id="{9FC2CC66-2058-4736-8892-31B026EA540F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8">
                <a:extLst>
                  <a:ext uri="{FF2B5EF4-FFF2-40B4-BE49-F238E27FC236}">
                    <a16:creationId xmlns:a16="http://schemas.microsoft.com/office/drawing/2014/main" id="{5C7A1DD2-DE40-4749-B8DF-0B69DBC979C6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4FB75738-17D5-4702-957E-83A7FB514C91}"/>
                </a:ext>
              </a:extLst>
            </p:cNvPr>
            <p:cNvGrpSpPr/>
            <p:nvPr/>
          </p:nvGrpSpPr>
          <p:grpSpPr>
            <a:xfrm rot="1478299">
              <a:off x="358790" y="841475"/>
              <a:ext cx="655293" cy="637687"/>
              <a:chOff x="2606891" y="1526058"/>
              <a:chExt cx="655293" cy="637687"/>
            </a:xfrm>
          </p:grpSpPr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AB8B87B1-36C4-4E4F-8EB5-C6EF6BC8BE2A}"/>
                  </a:ext>
                </a:extLst>
              </p:cNvPr>
              <p:cNvSpPr/>
              <p:nvPr/>
            </p:nvSpPr>
            <p:spPr>
              <a:xfrm>
                <a:off x="2606891" y="1526058"/>
                <a:ext cx="655293" cy="637687"/>
              </a:xfrm>
              <a:custGeom>
                <a:avLst/>
                <a:gdLst>
                  <a:gd name="connsiteX0" fmla="*/ 488476 w 1106314"/>
                  <a:gd name="connsiteY0" fmla="*/ 459719 h 966346"/>
                  <a:gd name="connsiteX1" fmla="*/ 544082 w 1106314"/>
                  <a:gd name="connsiteY1" fmla="*/ 416470 h 966346"/>
                  <a:gd name="connsiteX2" fmla="*/ 587330 w 1106314"/>
                  <a:gd name="connsiteY2" fmla="*/ 391757 h 966346"/>
                  <a:gd name="connsiteX3" fmla="*/ 599687 w 1106314"/>
                  <a:gd name="connsiteY3" fmla="*/ 373221 h 966346"/>
                  <a:gd name="connsiteX4" fmla="*/ 618222 w 1106314"/>
                  <a:gd name="connsiteY4" fmla="*/ 360865 h 966346"/>
                  <a:gd name="connsiteX5" fmla="*/ 642936 w 1106314"/>
                  <a:gd name="connsiteY5" fmla="*/ 323794 h 966346"/>
                  <a:gd name="connsiteX6" fmla="*/ 667649 w 1106314"/>
                  <a:gd name="connsiteY6" fmla="*/ 274367 h 966346"/>
                  <a:gd name="connsiteX7" fmla="*/ 673828 w 1106314"/>
                  <a:gd name="connsiteY7" fmla="*/ 255832 h 966346"/>
                  <a:gd name="connsiteX8" fmla="*/ 686184 w 1106314"/>
                  <a:gd name="connsiteY8" fmla="*/ 231119 h 966346"/>
                  <a:gd name="connsiteX9" fmla="*/ 717076 w 1106314"/>
                  <a:gd name="connsiteY9" fmla="*/ 181692 h 966346"/>
                  <a:gd name="connsiteX10" fmla="*/ 741790 w 1106314"/>
                  <a:gd name="connsiteY10" fmla="*/ 187870 h 966346"/>
                  <a:gd name="connsiteX11" fmla="*/ 778860 w 1106314"/>
                  <a:gd name="connsiteY11" fmla="*/ 212584 h 966346"/>
                  <a:gd name="connsiteX12" fmla="*/ 791217 w 1106314"/>
                  <a:gd name="connsiteY12" fmla="*/ 249654 h 966346"/>
                  <a:gd name="connsiteX13" fmla="*/ 797395 w 1106314"/>
                  <a:gd name="connsiteY13" fmla="*/ 268189 h 966346"/>
                  <a:gd name="connsiteX14" fmla="*/ 785038 w 1106314"/>
                  <a:gd name="connsiteY14" fmla="*/ 323794 h 966346"/>
                  <a:gd name="connsiteX15" fmla="*/ 778860 w 1106314"/>
                  <a:gd name="connsiteY15" fmla="*/ 367043 h 966346"/>
                  <a:gd name="connsiteX16" fmla="*/ 772682 w 1106314"/>
                  <a:gd name="connsiteY16" fmla="*/ 404113 h 966346"/>
                  <a:gd name="connsiteX17" fmla="*/ 778860 w 1106314"/>
                  <a:gd name="connsiteY17" fmla="*/ 459719 h 966346"/>
                  <a:gd name="connsiteX18" fmla="*/ 785038 w 1106314"/>
                  <a:gd name="connsiteY18" fmla="*/ 478254 h 966346"/>
                  <a:gd name="connsiteX19" fmla="*/ 822109 w 1106314"/>
                  <a:gd name="connsiteY19" fmla="*/ 496789 h 966346"/>
                  <a:gd name="connsiteX20" fmla="*/ 988925 w 1106314"/>
                  <a:gd name="connsiteY20" fmla="*/ 502967 h 966346"/>
                  <a:gd name="connsiteX21" fmla="*/ 1013638 w 1106314"/>
                  <a:gd name="connsiteY21" fmla="*/ 521503 h 966346"/>
                  <a:gd name="connsiteX22" fmla="*/ 1050709 w 1106314"/>
                  <a:gd name="connsiteY22" fmla="*/ 546216 h 966346"/>
                  <a:gd name="connsiteX23" fmla="*/ 1063066 w 1106314"/>
                  <a:gd name="connsiteY23" fmla="*/ 564751 h 966346"/>
                  <a:gd name="connsiteX24" fmla="*/ 1081601 w 1106314"/>
                  <a:gd name="connsiteY24" fmla="*/ 570930 h 966346"/>
                  <a:gd name="connsiteX25" fmla="*/ 1106314 w 1106314"/>
                  <a:gd name="connsiteY25" fmla="*/ 608000 h 966346"/>
                  <a:gd name="connsiteX26" fmla="*/ 1093957 w 1106314"/>
                  <a:gd name="connsiteY26" fmla="*/ 663605 h 966346"/>
                  <a:gd name="connsiteX27" fmla="*/ 1075422 w 1106314"/>
                  <a:gd name="connsiteY27" fmla="*/ 669784 h 966346"/>
                  <a:gd name="connsiteX28" fmla="*/ 1038352 w 1106314"/>
                  <a:gd name="connsiteY28" fmla="*/ 657427 h 966346"/>
                  <a:gd name="connsiteX29" fmla="*/ 1019817 w 1106314"/>
                  <a:gd name="connsiteY29" fmla="*/ 645070 h 966346"/>
                  <a:gd name="connsiteX30" fmla="*/ 1001282 w 1106314"/>
                  <a:gd name="connsiteY30" fmla="*/ 626535 h 966346"/>
                  <a:gd name="connsiteX31" fmla="*/ 976568 w 1106314"/>
                  <a:gd name="connsiteY31" fmla="*/ 614178 h 966346"/>
                  <a:gd name="connsiteX32" fmla="*/ 920963 w 1106314"/>
                  <a:gd name="connsiteY32" fmla="*/ 595643 h 966346"/>
                  <a:gd name="connsiteX33" fmla="*/ 865357 w 1106314"/>
                  <a:gd name="connsiteY33" fmla="*/ 577108 h 966346"/>
                  <a:gd name="connsiteX34" fmla="*/ 846822 w 1106314"/>
                  <a:gd name="connsiteY34" fmla="*/ 570930 h 966346"/>
                  <a:gd name="connsiteX35" fmla="*/ 717076 w 1106314"/>
                  <a:gd name="connsiteY35" fmla="*/ 589465 h 966346"/>
                  <a:gd name="connsiteX36" fmla="*/ 704720 w 1106314"/>
                  <a:gd name="connsiteY36" fmla="*/ 608000 h 966346"/>
                  <a:gd name="connsiteX37" fmla="*/ 686184 w 1106314"/>
                  <a:gd name="connsiteY37" fmla="*/ 669784 h 966346"/>
                  <a:gd name="connsiteX38" fmla="*/ 673828 w 1106314"/>
                  <a:gd name="connsiteY38" fmla="*/ 694497 h 966346"/>
                  <a:gd name="connsiteX39" fmla="*/ 667649 w 1106314"/>
                  <a:gd name="connsiteY39" fmla="*/ 713032 h 966346"/>
                  <a:gd name="connsiteX40" fmla="*/ 636757 w 1106314"/>
                  <a:gd name="connsiteY40" fmla="*/ 756281 h 966346"/>
                  <a:gd name="connsiteX41" fmla="*/ 624401 w 1106314"/>
                  <a:gd name="connsiteY41" fmla="*/ 780994 h 966346"/>
                  <a:gd name="connsiteX42" fmla="*/ 612044 w 1106314"/>
                  <a:gd name="connsiteY42" fmla="*/ 799530 h 966346"/>
                  <a:gd name="connsiteX43" fmla="*/ 599687 w 1106314"/>
                  <a:gd name="connsiteY43" fmla="*/ 836600 h 966346"/>
                  <a:gd name="connsiteX44" fmla="*/ 574974 w 1106314"/>
                  <a:gd name="connsiteY44" fmla="*/ 873670 h 966346"/>
                  <a:gd name="connsiteX45" fmla="*/ 531725 w 1106314"/>
                  <a:gd name="connsiteY45" fmla="*/ 929275 h 966346"/>
                  <a:gd name="connsiteX46" fmla="*/ 507011 w 1106314"/>
                  <a:gd name="connsiteY46" fmla="*/ 941632 h 966346"/>
                  <a:gd name="connsiteX47" fmla="*/ 488476 w 1106314"/>
                  <a:gd name="connsiteY47" fmla="*/ 947811 h 966346"/>
                  <a:gd name="connsiteX48" fmla="*/ 451406 w 1106314"/>
                  <a:gd name="connsiteY48" fmla="*/ 966346 h 966346"/>
                  <a:gd name="connsiteX49" fmla="*/ 432871 w 1106314"/>
                  <a:gd name="connsiteY49" fmla="*/ 960167 h 966346"/>
                  <a:gd name="connsiteX50" fmla="*/ 451406 w 1106314"/>
                  <a:gd name="connsiteY50" fmla="*/ 892205 h 966346"/>
                  <a:gd name="connsiteX51" fmla="*/ 476120 w 1106314"/>
                  <a:gd name="connsiteY51" fmla="*/ 855135 h 966346"/>
                  <a:gd name="connsiteX52" fmla="*/ 500833 w 1106314"/>
                  <a:gd name="connsiteY52" fmla="*/ 818065 h 966346"/>
                  <a:gd name="connsiteX53" fmla="*/ 507011 w 1106314"/>
                  <a:gd name="connsiteY53" fmla="*/ 799530 h 966346"/>
                  <a:gd name="connsiteX54" fmla="*/ 537903 w 1106314"/>
                  <a:gd name="connsiteY54" fmla="*/ 762459 h 966346"/>
                  <a:gd name="connsiteX55" fmla="*/ 556438 w 1106314"/>
                  <a:gd name="connsiteY55" fmla="*/ 725389 h 966346"/>
                  <a:gd name="connsiteX56" fmla="*/ 574974 w 1106314"/>
                  <a:gd name="connsiteY56" fmla="*/ 688319 h 966346"/>
                  <a:gd name="connsiteX57" fmla="*/ 568795 w 1106314"/>
                  <a:gd name="connsiteY57" fmla="*/ 663605 h 966346"/>
                  <a:gd name="connsiteX58" fmla="*/ 544082 w 1106314"/>
                  <a:gd name="connsiteY58" fmla="*/ 657427 h 966346"/>
                  <a:gd name="connsiteX59" fmla="*/ 525547 w 1106314"/>
                  <a:gd name="connsiteY59" fmla="*/ 651248 h 966346"/>
                  <a:gd name="connsiteX60" fmla="*/ 469941 w 1106314"/>
                  <a:gd name="connsiteY60" fmla="*/ 663605 h 966346"/>
                  <a:gd name="connsiteX61" fmla="*/ 451406 w 1106314"/>
                  <a:gd name="connsiteY61" fmla="*/ 682140 h 966346"/>
                  <a:gd name="connsiteX62" fmla="*/ 432871 w 1106314"/>
                  <a:gd name="connsiteY62" fmla="*/ 694497 h 966346"/>
                  <a:gd name="connsiteX63" fmla="*/ 377266 w 1106314"/>
                  <a:gd name="connsiteY63" fmla="*/ 737746 h 966346"/>
                  <a:gd name="connsiteX64" fmla="*/ 358730 w 1106314"/>
                  <a:gd name="connsiteY64" fmla="*/ 756281 h 966346"/>
                  <a:gd name="connsiteX65" fmla="*/ 340195 w 1106314"/>
                  <a:gd name="connsiteY65" fmla="*/ 762459 h 966346"/>
                  <a:gd name="connsiteX66" fmla="*/ 315482 w 1106314"/>
                  <a:gd name="connsiteY66" fmla="*/ 774816 h 966346"/>
                  <a:gd name="connsiteX67" fmla="*/ 278411 w 1106314"/>
                  <a:gd name="connsiteY67" fmla="*/ 799530 h 966346"/>
                  <a:gd name="connsiteX68" fmla="*/ 259876 w 1106314"/>
                  <a:gd name="connsiteY68" fmla="*/ 811886 h 966346"/>
                  <a:gd name="connsiteX69" fmla="*/ 222806 w 1106314"/>
                  <a:gd name="connsiteY69" fmla="*/ 830421 h 966346"/>
                  <a:gd name="connsiteX70" fmla="*/ 185736 w 1106314"/>
                  <a:gd name="connsiteY70" fmla="*/ 842778 h 966346"/>
                  <a:gd name="connsiteX71" fmla="*/ 111595 w 1106314"/>
                  <a:gd name="connsiteY71" fmla="*/ 836600 h 966346"/>
                  <a:gd name="connsiteX72" fmla="*/ 130130 w 1106314"/>
                  <a:gd name="connsiteY72" fmla="*/ 787173 h 966346"/>
                  <a:gd name="connsiteX73" fmla="*/ 173379 w 1106314"/>
                  <a:gd name="connsiteY73" fmla="*/ 756281 h 966346"/>
                  <a:gd name="connsiteX74" fmla="*/ 191914 w 1106314"/>
                  <a:gd name="connsiteY74" fmla="*/ 743924 h 966346"/>
                  <a:gd name="connsiteX75" fmla="*/ 272233 w 1106314"/>
                  <a:gd name="connsiteY75" fmla="*/ 725389 h 966346"/>
                  <a:gd name="connsiteX76" fmla="*/ 309303 w 1106314"/>
                  <a:gd name="connsiteY76" fmla="*/ 713032 h 966346"/>
                  <a:gd name="connsiteX77" fmla="*/ 327838 w 1106314"/>
                  <a:gd name="connsiteY77" fmla="*/ 706854 h 966346"/>
                  <a:gd name="connsiteX78" fmla="*/ 346374 w 1106314"/>
                  <a:gd name="connsiteY78" fmla="*/ 694497 h 966346"/>
                  <a:gd name="connsiteX79" fmla="*/ 383444 w 1106314"/>
                  <a:gd name="connsiteY79" fmla="*/ 663605 h 966346"/>
                  <a:gd name="connsiteX80" fmla="*/ 389622 w 1106314"/>
                  <a:gd name="connsiteY80" fmla="*/ 589465 h 966346"/>
                  <a:gd name="connsiteX81" fmla="*/ 371087 w 1106314"/>
                  <a:gd name="connsiteY81" fmla="*/ 583286 h 966346"/>
                  <a:gd name="connsiteX82" fmla="*/ 346374 w 1106314"/>
                  <a:gd name="connsiteY82" fmla="*/ 577108 h 966346"/>
                  <a:gd name="connsiteX83" fmla="*/ 167201 w 1106314"/>
                  <a:gd name="connsiteY83" fmla="*/ 558573 h 966346"/>
                  <a:gd name="connsiteX84" fmla="*/ 117774 w 1106314"/>
                  <a:gd name="connsiteY84" fmla="*/ 552394 h 966346"/>
                  <a:gd name="connsiteX85" fmla="*/ 86882 w 1106314"/>
                  <a:gd name="connsiteY85" fmla="*/ 546216 h 966346"/>
                  <a:gd name="connsiteX86" fmla="*/ 31276 w 1106314"/>
                  <a:gd name="connsiteY86" fmla="*/ 540038 h 966346"/>
                  <a:gd name="connsiteX87" fmla="*/ 12741 w 1106314"/>
                  <a:gd name="connsiteY87" fmla="*/ 533859 h 966346"/>
                  <a:gd name="connsiteX88" fmla="*/ 6563 w 1106314"/>
                  <a:gd name="connsiteY88" fmla="*/ 496789 h 966346"/>
                  <a:gd name="connsiteX89" fmla="*/ 25098 w 1106314"/>
                  <a:gd name="connsiteY89" fmla="*/ 490611 h 966346"/>
                  <a:gd name="connsiteX90" fmla="*/ 340195 w 1106314"/>
                  <a:gd name="connsiteY90" fmla="*/ 484432 h 966346"/>
                  <a:gd name="connsiteX91" fmla="*/ 420514 w 1106314"/>
                  <a:gd name="connsiteY91" fmla="*/ 478254 h 966346"/>
                  <a:gd name="connsiteX92" fmla="*/ 426693 w 1106314"/>
                  <a:gd name="connsiteY92" fmla="*/ 416470 h 966346"/>
                  <a:gd name="connsiteX93" fmla="*/ 432871 w 1106314"/>
                  <a:gd name="connsiteY93" fmla="*/ 126086 h 966346"/>
                  <a:gd name="connsiteX94" fmla="*/ 457584 w 1106314"/>
                  <a:gd name="connsiteY94" fmla="*/ 70481 h 966346"/>
                  <a:gd name="connsiteX95" fmla="*/ 476120 w 1106314"/>
                  <a:gd name="connsiteY95" fmla="*/ 58124 h 966346"/>
                  <a:gd name="connsiteX96" fmla="*/ 519368 w 1106314"/>
                  <a:gd name="connsiteY96" fmla="*/ 8697 h 966346"/>
                  <a:gd name="connsiteX97" fmla="*/ 537903 w 1106314"/>
                  <a:gd name="connsiteY97" fmla="*/ 2519 h 966346"/>
                  <a:gd name="connsiteX98" fmla="*/ 624401 w 1106314"/>
                  <a:gd name="connsiteY98" fmla="*/ 8697 h 966346"/>
                  <a:gd name="connsiteX99" fmla="*/ 618222 w 1106314"/>
                  <a:gd name="connsiteY99" fmla="*/ 58124 h 966346"/>
                  <a:gd name="connsiteX100" fmla="*/ 599687 w 1106314"/>
                  <a:gd name="connsiteY100" fmla="*/ 64303 h 966346"/>
                  <a:gd name="connsiteX101" fmla="*/ 525547 w 1106314"/>
                  <a:gd name="connsiteY101" fmla="*/ 70481 h 966346"/>
                  <a:gd name="connsiteX102" fmla="*/ 507011 w 1106314"/>
                  <a:gd name="connsiteY102" fmla="*/ 82838 h 966346"/>
                  <a:gd name="connsiteX103" fmla="*/ 482298 w 1106314"/>
                  <a:gd name="connsiteY103" fmla="*/ 138443 h 966346"/>
                  <a:gd name="connsiteX104" fmla="*/ 476120 w 1106314"/>
                  <a:gd name="connsiteY104" fmla="*/ 156978 h 966346"/>
                  <a:gd name="connsiteX105" fmla="*/ 469941 w 1106314"/>
                  <a:gd name="connsiteY105" fmla="*/ 175513 h 966346"/>
                  <a:gd name="connsiteX106" fmla="*/ 463763 w 1106314"/>
                  <a:gd name="connsiteY106" fmla="*/ 237297 h 966346"/>
                  <a:gd name="connsiteX107" fmla="*/ 457584 w 1106314"/>
                  <a:gd name="connsiteY107" fmla="*/ 286724 h 966346"/>
                  <a:gd name="connsiteX108" fmla="*/ 463763 w 1106314"/>
                  <a:gd name="connsiteY108" fmla="*/ 379400 h 966346"/>
                  <a:gd name="connsiteX109" fmla="*/ 476120 w 1106314"/>
                  <a:gd name="connsiteY109" fmla="*/ 416470 h 966346"/>
                  <a:gd name="connsiteX110" fmla="*/ 488476 w 1106314"/>
                  <a:gd name="connsiteY110" fmla="*/ 459719 h 96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106314" h="966346">
                    <a:moveTo>
                      <a:pt x="488476" y="459719"/>
                    </a:moveTo>
                    <a:cubicBezTo>
                      <a:pt x="507011" y="445303"/>
                      <a:pt x="523080" y="426972"/>
                      <a:pt x="544082" y="416470"/>
                    </a:cubicBezTo>
                    <a:cubicBezTo>
                      <a:pt x="575436" y="400792"/>
                      <a:pt x="561132" y="409222"/>
                      <a:pt x="587330" y="391757"/>
                    </a:cubicBezTo>
                    <a:cubicBezTo>
                      <a:pt x="591449" y="385578"/>
                      <a:pt x="594436" y="378472"/>
                      <a:pt x="599687" y="373221"/>
                    </a:cubicBezTo>
                    <a:cubicBezTo>
                      <a:pt x="604937" y="367971"/>
                      <a:pt x="613332" y="366453"/>
                      <a:pt x="618222" y="360865"/>
                    </a:cubicBezTo>
                    <a:cubicBezTo>
                      <a:pt x="628002" y="349688"/>
                      <a:pt x="636294" y="337077"/>
                      <a:pt x="642936" y="323794"/>
                    </a:cubicBezTo>
                    <a:cubicBezTo>
                      <a:pt x="651174" y="307318"/>
                      <a:pt x="661823" y="291842"/>
                      <a:pt x="667649" y="274367"/>
                    </a:cubicBezTo>
                    <a:cubicBezTo>
                      <a:pt x="669709" y="268189"/>
                      <a:pt x="671263" y="261818"/>
                      <a:pt x="673828" y="255832"/>
                    </a:cubicBezTo>
                    <a:cubicBezTo>
                      <a:pt x="677456" y="247367"/>
                      <a:pt x="682764" y="239670"/>
                      <a:pt x="686184" y="231119"/>
                    </a:cubicBezTo>
                    <a:cubicBezTo>
                      <a:pt x="704899" y="184331"/>
                      <a:pt x="685417" y="202797"/>
                      <a:pt x="717076" y="181692"/>
                    </a:cubicBezTo>
                    <a:cubicBezTo>
                      <a:pt x="725314" y="183751"/>
                      <a:pt x="734195" y="184072"/>
                      <a:pt x="741790" y="187870"/>
                    </a:cubicBezTo>
                    <a:cubicBezTo>
                      <a:pt x="755073" y="194512"/>
                      <a:pt x="778860" y="212584"/>
                      <a:pt x="778860" y="212584"/>
                    </a:cubicBezTo>
                    <a:lnTo>
                      <a:pt x="791217" y="249654"/>
                    </a:lnTo>
                    <a:lnTo>
                      <a:pt x="797395" y="268189"/>
                    </a:lnTo>
                    <a:cubicBezTo>
                      <a:pt x="791844" y="290393"/>
                      <a:pt x="788957" y="300278"/>
                      <a:pt x="785038" y="323794"/>
                    </a:cubicBezTo>
                    <a:cubicBezTo>
                      <a:pt x="782644" y="338159"/>
                      <a:pt x="781074" y="352650"/>
                      <a:pt x="778860" y="367043"/>
                    </a:cubicBezTo>
                    <a:cubicBezTo>
                      <a:pt x="776955" y="379424"/>
                      <a:pt x="774741" y="391756"/>
                      <a:pt x="772682" y="404113"/>
                    </a:cubicBezTo>
                    <a:cubicBezTo>
                      <a:pt x="774741" y="422648"/>
                      <a:pt x="775794" y="441323"/>
                      <a:pt x="778860" y="459719"/>
                    </a:cubicBezTo>
                    <a:cubicBezTo>
                      <a:pt x="779931" y="466143"/>
                      <a:pt x="780970" y="473169"/>
                      <a:pt x="785038" y="478254"/>
                    </a:cubicBezTo>
                    <a:cubicBezTo>
                      <a:pt x="790611" y="485221"/>
                      <a:pt x="812650" y="496158"/>
                      <a:pt x="822109" y="496789"/>
                    </a:cubicBezTo>
                    <a:cubicBezTo>
                      <a:pt x="877629" y="500490"/>
                      <a:pt x="933320" y="500908"/>
                      <a:pt x="988925" y="502967"/>
                    </a:cubicBezTo>
                    <a:cubicBezTo>
                      <a:pt x="997163" y="509146"/>
                      <a:pt x="1005202" y="515598"/>
                      <a:pt x="1013638" y="521503"/>
                    </a:cubicBezTo>
                    <a:cubicBezTo>
                      <a:pt x="1025804" y="530020"/>
                      <a:pt x="1050709" y="546216"/>
                      <a:pt x="1050709" y="546216"/>
                    </a:cubicBezTo>
                    <a:cubicBezTo>
                      <a:pt x="1054828" y="552394"/>
                      <a:pt x="1057268" y="560112"/>
                      <a:pt x="1063066" y="564751"/>
                    </a:cubicBezTo>
                    <a:cubicBezTo>
                      <a:pt x="1068151" y="568819"/>
                      <a:pt x="1076996" y="566325"/>
                      <a:pt x="1081601" y="570930"/>
                    </a:cubicBezTo>
                    <a:cubicBezTo>
                      <a:pt x="1092102" y="581431"/>
                      <a:pt x="1106314" y="608000"/>
                      <a:pt x="1106314" y="608000"/>
                    </a:cubicBezTo>
                    <a:cubicBezTo>
                      <a:pt x="1102195" y="626535"/>
                      <a:pt x="1102448" y="646622"/>
                      <a:pt x="1093957" y="663605"/>
                    </a:cubicBezTo>
                    <a:cubicBezTo>
                      <a:pt x="1091044" y="669430"/>
                      <a:pt x="1081895" y="670503"/>
                      <a:pt x="1075422" y="669784"/>
                    </a:cubicBezTo>
                    <a:cubicBezTo>
                      <a:pt x="1062477" y="668346"/>
                      <a:pt x="1038352" y="657427"/>
                      <a:pt x="1038352" y="657427"/>
                    </a:cubicBezTo>
                    <a:cubicBezTo>
                      <a:pt x="1032174" y="653308"/>
                      <a:pt x="1025521" y="649824"/>
                      <a:pt x="1019817" y="645070"/>
                    </a:cubicBezTo>
                    <a:cubicBezTo>
                      <a:pt x="1013105" y="639476"/>
                      <a:pt x="1008392" y="631614"/>
                      <a:pt x="1001282" y="626535"/>
                    </a:cubicBezTo>
                    <a:cubicBezTo>
                      <a:pt x="993787" y="621182"/>
                      <a:pt x="985120" y="617599"/>
                      <a:pt x="976568" y="614178"/>
                    </a:cubicBezTo>
                    <a:cubicBezTo>
                      <a:pt x="976551" y="614171"/>
                      <a:pt x="930240" y="598735"/>
                      <a:pt x="920963" y="595643"/>
                    </a:cubicBezTo>
                    <a:lnTo>
                      <a:pt x="865357" y="577108"/>
                    </a:lnTo>
                    <a:lnTo>
                      <a:pt x="846822" y="570930"/>
                    </a:lnTo>
                    <a:cubicBezTo>
                      <a:pt x="815421" y="572674"/>
                      <a:pt x="749058" y="557482"/>
                      <a:pt x="717076" y="589465"/>
                    </a:cubicBezTo>
                    <a:cubicBezTo>
                      <a:pt x="711826" y="594716"/>
                      <a:pt x="708839" y="601822"/>
                      <a:pt x="704720" y="608000"/>
                    </a:cubicBezTo>
                    <a:cubicBezTo>
                      <a:pt x="700285" y="625736"/>
                      <a:pt x="693704" y="654744"/>
                      <a:pt x="686184" y="669784"/>
                    </a:cubicBezTo>
                    <a:cubicBezTo>
                      <a:pt x="682065" y="678022"/>
                      <a:pt x="677456" y="686032"/>
                      <a:pt x="673828" y="694497"/>
                    </a:cubicBezTo>
                    <a:cubicBezTo>
                      <a:pt x="671263" y="700483"/>
                      <a:pt x="670562" y="707207"/>
                      <a:pt x="667649" y="713032"/>
                    </a:cubicBezTo>
                    <a:cubicBezTo>
                      <a:pt x="661109" y="726113"/>
                      <a:pt x="643762" y="745074"/>
                      <a:pt x="636757" y="756281"/>
                    </a:cubicBezTo>
                    <a:cubicBezTo>
                      <a:pt x="631876" y="764091"/>
                      <a:pt x="628970" y="772997"/>
                      <a:pt x="624401" y="780994"/>
                    </a:cubicBezTo>
                    <a:cubicBezTo>
                      <a:pt x="620717" y="787441"/>
                      <a:pt x="616163" y="793351"/>
                      <a:pt x="612044" y="799530"/>
                    </a:cubicBezTo>
                    <a:cubicBezTo>
                      <a:pt x="607925" y="811887"/>
                      <a:pt x="606912" y="825762"/>
                      <a:pt x="599687" y="836600"/>
                    </a:cubicBezTo>
                    <a:cubicBezTo>
                      <a:pt x="591449" y="848957"/>
                      <a:pt x="579671" y="859581"/>
                      <a:pt x="574974" y="873670"/>
                    </a:cubicBezTo>
                    <a:cubicBezTo>
                      <a:pt x="566375" y="899464"/>
                      <a:pt x="565064" y="912605"/>
                      <a:pt x="531725" y="929275"/>
                    </a:cubicBezTo>
                    <a:cubicBezTo>
                      <a:pt x="523487" y="933394"/>
                      <a:pt x="515477" y="938004"/>
                      <a:pt x="507011" y="941632"/>
                    </a:cubicBezTo>
                    <a:cubicBezTo>
                      <a:pt x="501025" y="944198"/>
                      <a:pt x="494301" y="944898"/>
                      <a:pt x="488476" y="947811"/>
                    </a:cubicBezTo>
                    <a:cubicBezTo>
                      <a:pt x="440568" y="971765"/>
                      <a:pt x="497995" y="950815"/>
                      <a:pt x="451406" y="966346"/>
                    </a:cubicBezTo>
                    <a:cubicBezTo>
                      <a:pt x="445228" y="964286"/>
                      <a:pt x="434284" y="966525"/>
                      <a:pt x="432871" y="960167"/>
                    </a:cubicBezTo>
                    <a:cubicBezTo>
                      <a:pt x="425180" y="925557"/>
                      <a:pt x="436453" y="914634"/>
                      <a:pt x="451406" y="892205"/>
                    </a:cubicBezTo>
                    <a:cubicBezTo>
                      <a:pt x="466096" y="848134"/>
                      <a:pt x="445266" y="901415"/>
                      <a:pt x="476120" y="855135"/>
                    </a:cubicBezTo>
                    <a:cubicBezTo>
                      <a:pt x="511889" y="801482"/>
                      <a:pt x="441699" y="877199"/>
                      <a:pt x="500833" y="818065"/>
                    </a:cubicBezTo>
                    <a:cubicBezTo>
                      <a:pt x="502892" y="811887"/>
                      <a:pt x="504099" y="805355"/>
                      <a:pt x="507011" y="799530"/>
                    </a:cubicBezTo>
                    <a:cubicBezTo>
                      <a:pt x="515613" y="782325"/>
                      <a:pt x="524238" y="776124"/>
                      <a:pt x="537903" y="762459"/>
                    </a:cubicBezTo>
                    <a:cubicBezTo>
                      <a:pt x="553434" y="715870"/>
                      <a:pt x="532484" y="773297"/>
                      <a:pt x="556438" y="725389"/>
                    </a:cubicBezTo>
                    <a:cubicBezTo>
                      <a:pt x="582013" y="674239"/>
                      <a:pt x="539567" y="741428"/>
                      <a:pt x="574974" y="688319"/>
                    </a:cubicBezTo>
                    <a:cubicBezTo>
                      <a:pt x="572914" y="680081"/>
                      <a:pt x="574799" y="669609"/>
                      <a:pt x="568795" y="663605"/>
                    </a:cubicBezTo>
                    <a:cubicBezTo>
                      <a:pt x="562791" y="657601"/>
                      <a:pt x="552246" y="659760"/>
                      <a:pt x="544082" y="657427"/>
                    </a:cubicBezTo>
                    <a:cubicBezTo>
                      <a:pt x="537820" y="655638"/>
                      <a:pt x="531725" y="653308"/>
                      <a:pt x="525547" y="651248"/>
                    </a:cubicBezTo>
                    <a:cubicBezTo>
                      <a:pt x="521065" y="651995"/>
                      <a:pt x="480079" y="656846"/>
                      <a:pt x="469941" y="663605"/>
                    </a:cubicBezTo>
                    <a:cubicBezTo>
                      <a:pt x="462671" y="668452"/>
                      <a:pt x="458118" y="676546"/>
                      <a:pt x="451406" y="682140"/>
                    </a:cubicBezTo>
                    <a:cubicBezTo>
                      <a:pt x="445702" y="686894"/>
                      <a:pt x="438421" y="689564"/>
                      <a:pt x="432871" y="694497"/>
                    </a:cubicBezTo>
                    <a:cubicBezTo>
                      <a:pt x="382861" y="738951"/>
                      <a:pt x="415485" y="725005"/>
                      <a:pt x="377266" y="737746"/>
                    </a:cubicBezTo>
                    <a:cubicBezTo>
                      <a:pt x="371087" y="743924"/>
                      <a:pt x="366000" y="751434"/>
                      <a:pt x="358730" y="756281"/>
                    </a:cubicBezTo>
                    <a:cubicBezTo>
                      <a:pt x="353311" y="759893"/>
                      <a:pt x="346181" y="759894"/>
                      <a:pt x="340195" y="762459"/>
                    </a:cubicBezTo>
                    <a:cubicBezTo>
                      <a:pt x="331730" y="766087"/>
                      <a:pt x="323380" y="770077"/>
                      <a:pt x="315482" y="774816"/>
                    </a:cubicBezTo>
                    <a:cubicBezTo>
                      <a:pt x="302747" y="782457"/>
                      <a:pt x="290768" y="791292"/>
                      <a:pt x="278411" y="799530"/>
                    </a:cubicBezTo>
                    <a:cubicBezTo>
                      <a:pt x="272233" y="803649"/>
                      <a:pt x="266920" y="809538"/>
                      <a:pt x="259876" y="811886"/>
                    </a:cubicBezTo>
                    <a:cubicBezTo>
                      <a:pt x="192268" y="834425"/>
                      <a:pt x="294679" y="798478"/>
                      <a:pt x="222806" y="830421"/>
                    </a:cubicBezTo>
                    <a:cubicBezTo>
                      <a:pt x="210903" y="835711"/>
                      <a:pt x="185736" y="842778"/>
                      <a:pt x="185736" y="842778"/>
                    </a:cubicBezTo>
                    <a:cubicBezTo>
                      <a:pt x="161022" y="840719"/>
                      <a:pt x="133366" y="848475"/>
                      <a:pt x="111595" y="836600"/>
                    </a:cubicBezTo>
                    <a:cubicBezTo>
                      <a:pt x="99395" y="829945"/>
                      <a:pt x="125975" y="792160"/>
                      <a:pt x="130130" y="787173"/>
                    </a:cubicBezTo>
                    <a:cubicBezTo>
                      <a:pt x="150714" y="762473"/>
                      <a:pt x="145557" y="772180"/>
                      <a:pt x="173379" y="756281"/>
                    </a:cubicBezTo>
                    <a:cubicBezTo>
                      <a:pt x="179826" y="752597"/>
                      <a:pt x="185129" y="746940"/>
                      <a:pt x="191914" y="743924"/>
                    </a:cubicBezTo>
                    <a:cubicBezTo>
                      <a:pt x="224053" y="729640"/>
                      <a:pt x="237049" y="730415"/>
                      <a:pt x="272233" y="725389"/>
                    </a:cubicBezTo>
                    <a:lnTo>
                      <a:pt x="309303" y="713032"/>
                    </a:lnTo>
                    <a:lnTo>
                      <a:pt x="327838" y="706854"/>
                    </a:lnTo>
                    <a:cubicBezTo>
                      <a:pt x="334017" y="702735"/>
                      <a:pt x="340669" y="699251"/>
                      <a:pt x="346374" y="694497"/>
                    </a:cubicBezTo>
                    <a:cubicBezTo>
                      <a:pt x="393952" y="654850"/>
                      <a:pt x="337420" y="694289"/>
                      <a:pt x="383444" y="663605"/>
                    </a:cubicBezTo>
                    <a:cubicBezTo>
                      <a:pt x="392023" y="637869"/>
                      <a:pt x="405386" y="617052"/>
                      <a:pt x="389622" y="589465"/>
                    </a:cubicBezTo>
                    <a:cubicBezTo>
                      <a:pt x="386391" y="583810"/>
                      <a:pt x="377349" y="585075"/>
                      <a:pt x="371087" y="583286"/>
                    </a:cubicBezTo>
                    <a:cubicBezTo>
                      <a:pt x="362923" y="580953"/>
                      <a:pt x="354507" y="579548"/>
                      <a:pt x="346374" y="577108"/>
                    </a:cubicBezTo>
                    <a:cubicBezTo>
                      <a:pt x="253661" y="549294"/>
                      <a:pt x="361129" y="567004"/>
                      <a:pt x="167201" y="558573"/>
                    </a:cubicBezTo>
                    <a:cubicBezTo>
                      <a:pt x="150725" y="556513"/>
                      <a:pt x="134185" y="554919"/>
                      <a:pt x="117774" y="552394"/>
                    </a:cubicBezTo>
                    <a:cubicBezTo>
                      <a:pt x="107395" y="550797"/>
                      <a:pt x="97278" y="547701"/>
                      <a:pt x="86882" y="546216"/>
                    </a:cubicBezTo>
                    <a:cubicBezTo>
                      <a:pt x="68420" y="543579"/>
                      <a:pt x="49811" y="542097"/>
                      <a:pt x="31276" y="540038"/>
                    </a:cubicBezTo>
                    <a:cubicBezTo>
                      <a:pt x="25098" y="537978"/>
                      <a:pt x="17826" y="537927"/>
                      <a:pt x="12741" y="533859"/>
                    </a:cubicBezTo>
                    <a:cubicBezTo>
                      <a:pt x="1363" y="524756"/>
                      <a:pt x="-5991" y="509343"/>
                      <a:pt x="6563" y="496789"/>
                    </a:cubicBezTo>
                    <a:cubicBezTo>
                      <a:pt x="11168" y="492184"/>
                      <a:pt x="18920" y="492670"/>
                      <a:pt x="25098" y="490611"/>
                    </a:cubicBezTo>
                    <a:cubicBezTo>
                      <a:pt x="126615" y="422931"/>
                      <a:pt x="26710" y="484432"/>
                      <a:pt x="340195" y="484432"/>
                    </a:cubicBezTo>
                    <a:cubicBezTo>
                      <a:pt x="367047" y="484432"/>
                      <a:pt x="393741" y="480313"/>
                      <a:pt x="420514" y="478254"/>
                    </a:cubicBezTo>
                    <a:cubicBezTo>
                      <a:pt x="444635" y="442074"/>
                      <a:pt x="426693" y="477912"/>
                      <a:pt x="426693" y="416470"/>
                    </a:cubicBezTo>
                    <a:cubicBezTo>
                      <a:pt x="426693" y="319653"/>
                      <a:pt x="427400" y="222748"/>
                      <a:pt x="432871" y="126086"/>
                    </a:cubicBezTo>
                    <a:cubicBezTo>
                      <a:pt x="433605" y="113120"/>
                      <a:pt x="445968" y="82097"/>
                      <a:pt x="457584" y="70481"/>
                    </a:cubicBezTo>
                    <a:cubicBezTo>
                      <a:pt x="462835" y="65230"/>
                      <a:pt x="469941" y="62243"/>
                      <a:pt x="476120" y="58124"/>
                    </a:cubicBezTo>
                    <a:cubicBezTo>
                      <a:pt x="494654" y="30323"/>
                      <a:pt x="493626" y="21568"/>
                      <a:pt x="519368" y="8697"/>
                    </a:cubicBezTo>
                    <a:cubicBezTo>
                      <a:pt x="525193" y="5785"/>
                      <a:pt x="531725" y="4578"/>
                      <a:pt x="537903" y="2519"/>
                    </a:cubicBezTo>
                    <a:cubicBezTo>
                      <a:pt x="566736" y="4578"/>
                      <a:pt x="600635" y="-7757"/>
                      <a:pt x="624401" y="8697"/>
                    </a:cubicBezTo>
                    <a:cubicBezTo>
                      <a:pt x="638053" y="18148"/>
                      <a:pt x="624966" y="42951"/>
                      <a:pt x="618222" y="58124"/>
                    </a:cubicBezTo>
                    <a:cubicBezTo>
                      <a:pt x="615577" y="64075"/>
                      <a:pt x="606142" y="63442"/>
                      <a:pt x="599687" y="64303"/>
                    </a:cubicBezTo>
                    <a:cubicBezTo>
                      <a:pt x="575106" y="67581"/>
                      <a:pt x="550260" y="68422"/>
                      <a:pt x="525547" y="70481"/>
                    </a:cubicBezTo>
                    <a:cubicBezTo>
                      <a:pt x="519368" y="74600"/>
                      <a:pt x="512262" y="77587"/>
                      <a:pt x="507011" y="82838"/>
                    </a:cubicBezTo>
                    <a:cubicBezTo>
                      <a:pt x="492327" y="97522"/>
                      <a:pt x="488414" y="120094"/>
                      <a:pt x="482298" y="138443"/>
                    </a:cubicBezTo>
                    <a:lnTo>
                      <a:pt x="476120" y="156978"/>
                    </a:lnTo>
                    <a:lnTo>
                      <a:pt x="469941" y="175513"/>
                    </a:lnTo>
                    <a:cubicBezTo>
                      <a:pt x="467882" y="196108"/>
                      <a:pt x="466049" y="216726"/>
                      <a:pt x="463763" y="237297"/>
                    </a:cubicBezTo>
                    <a:cubicBezTo>
                      <a:pt x="461929" y="253799"/>
                      <a:pt x="457584" y="270120"/>
                      <a:pt x="457584" y="286724"/>
                    </a:cubicBezTo>
                    <a:cubicBezTo>
                      <a:pt x="457584" y="317685"/>
                      <a:pt x="459384" y="348751"/>
                      <a:pt x="463763" y="379400"/>
                    </a:cubicBezTo>
                    <a:cubicBezTo>
                      <a:pt x="465605" y="392294"/>
                      <a:pt x="472961" y="403834"/>
                      <a:pt x="476120" y="416470"/>
                    </a:cubicBezTo>
                    <a:lnTo>
                      <a:pt x="488476" y="45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3" name="楕円 62">
                <a:extLst>
                  <a:ext uri="{FF2B5EF4-FFF2-40B4-BE49-F238E27FC236}">
                    <a16:creationId xmlns:a16="http://schemas.microsoft.com/office/drawing/2014/main" id="{EB92A832-D40A-4FA7-A682-B6317C409F31}"/>
                  </a:ext>
                </a:extLst>
              </p:cNvPr>
              <p:cNvSpPr/>
              <p:nvPr/>
            </p:nvSpPr>
            <p:spPr>
              <a:xfrm>
                <a:off x="2900555" y="1810265"/>
                <a:ext cx="114494" cy="1334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F4959532-BDFD-45A6-8752-E170F42116FC}"/>
                </a:ext>
              </a:extLst>
            </p:cNvPr>
            <p:cNvSpPr txBox="1"/>
            <p:nvPr/>
          </p:nvSpPr>
          <p:spPr>
            <a:xfrm rot="16200000">
              <a:off x="874770" y="1022929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C00000"/>
                  </a:solidFill>
                </a:rPr>
                <a:t>Y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1698B5CE-D96D-43B8-9296-E842F5D17F1E}"/>
                </a:ext>
              </a:extLst>
            </p:cNvPr>
            <p:cNvGrpSpPr/>
            <p:nvPr/>
          </p:nvGrpSpPr>
          <p:grpSpPr>
            <a:xfrm>
              <a:off x="701299" y="1050179"/>
              <a:ext cx="338554" cy="284052"/>
              <a:chOff x="2797827" y="1444700"/>
              <a:chExt cx="338554" cy="284052"/>
            </a:xfrm>
          </p:grpSpPr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8A492B9-BD78-4C8B-BA2B-9A4338B9F599}"/>
                  </a:ext>
                </a:extLst>
              </p:cNvPr>
              <p:cNvSpPr txBox="1"/>
              <p:nvPr/>
            </p:nvSpPr>
            <p:spPr>
              <a:xfrm rot="5400000">
                <a:off x="2825078" y="1417449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0070C0"/>
                    </a:solidFill>
                  </a:rPr>
                  <a:t>Y</a:t>
                </a:r>
                <a:endParaRPr kumimoji="1" lang="ja-JP" altLang="en-US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74AF94F2-0DC8-4360-9DBD-55F1FA948998}"/>
                  </a:ext>
                </a:extLst>
              </p:cNvPr>
              <p:cNvSpPr/>
              <p:nvPr/>
            </p:nvSpPr>
            <p:spPr>
              <a:xfrm>
                <a:off x="3015050" y="156386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733F94-4295-4335-981B-E48DE23A76AC}"/>
              </a:ext>
            </a:extLst>
          </p:cNvPr>
          <p:cNvSpPr txBox="1"/>
          <p:nvPr/>
        </p:nvSpPr>
        <p:spPr>
          <a:xfrm>
            <a:off x="2121250" y="29552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N</a:t>
            </a:r>
            <a:endParaRPr kumimoji="1" lang="ja-JP" altLang="en-US" baseline="-25000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9F454CA0-D8A0-4A56-BB37-C3D54435F4BC}"/>
              </a:ext>
            </a:extLst>
          </p:cNvPr>
          <p:cNvGrpSpPr/>
          <p:nvPr/>
        </p:nvGrpSpPr>
        <p:grpSpPr>
          <a:xfrm>
            <a:off x="3254612" y="3254190"/>
            <a:ext cx="637341" cy="513900"/>
            <a:chOff x="6095261" y="4909721"/>
            <a:chExt cx="637341" cy="513900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FA253754-3AE3-49A8-89F0-584244C45907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74" name="楕円 67">
                <a:extLst>
                  <a:ext uri="{FF2B5EF4-FFF2-40B4-BE49-F238E27FC236}">
                    <a16:creationId xmlns:a16="http://schemas.microsoft.com/office/drawing/2014/main" id="{3A2AAD4B-2E5D-42C0-AE8F-87A3E311EE2D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68">
                <a:extLst>
                  <a:ext uri="{FF2B5EF4-FFF2-40B4-BE49-F238E27FC236}">
                    <a16:creationId xmlns:a16="http://schemas.microsoft.com/office/drawing/2014/main" id="{1DC22B9C-F2A3-409D-B9D5-B6150B546B97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" name="円/楕円 181">
              <a:extLst>
                <a:ext uri="{FF2B5EF4-FFF2-40B4-BE49-F238E27FC236}">
                  <a16:creationId xmlns:a16="http://schemas.microsoft.com/office/drawing/2014/main" id="{A12E8F9C-6F5B-4172-88C2-487E1C2DAFE7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182">
              <a:extLst>
                <a:ext uri="{FF2B5EF4-FFF2-40B4-BE49-F238E27FC236}">
                  <a16:creationId xmlns:a16="http://schemas.microsoft.com/office/drawing/2014/main" id="{A08AD232-DC81-41F6-8B44-13EE09985B15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183">
              <a:extLst>
                <a:ext uri="{FF2B5EF4-FFF2-40B4-BE49-F238E27FC236}">
                  <a16:creationId xmlns:a16="http://schemas.microsoft.com/office/drawing/2014/main" id="{524A97E1-39ED-4455-9CDB-1416A311B992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184">
              <a:extLst>
                <a:ext uri="{FF2B5EF4-FFF2-40B4-BE49-F238E27FC236}">
                  <a16:creationId xmlns:a16="http://schemas.microsoft.com/office/drawing/2014/main" id="{7BEC0882-9277-4066-BCD3-FECD09F59A10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185">
              <a:extLst>
                <a:ext uri="{FF2B5EF4-FFF2-40B4-BE49-F238E27FC236}">
                  <a16:creationId xmlns:a16="http://schemas.microsoft.com/office/drawing/2014/main" id="{468117EA-65B8-4FF9-B19F-223C14E9C14A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163FA978-5E03-49F7-AACE-2462D57F0621}"/>
              </a:ext>
            </a:extLst>
          </p:cNvPr>
          <p:cNvCxnSpPr>
            <a:cxnSpLocks/>
          </p:cNvCxnSpPr>
          <p:nvPr/>
        </p:nvCxnSpPr>
        <p:spPr>
          <a:xfrm flipV="1">
            <a:off x="2629084" y="3527468"/>
            <a:ext cx="561410" cy="5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BC6F558-F45B-4665-B662-5BAC38C313FD}"/>
              </a:ext>
            </a:extLst>
          </p:cNvPr>
          <p:cNvSpPr txBox="1"/>
          <p:nvPr/>
        </p:nvSpPr>
        <p:spPr>
          <a:xfrm>
            <a:off x="3416174" y="29317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DC64FF59-0032-4726-B742-238AA2FB2A3B}"/>
              </a:ext>
            </a:extLst>
          </p:cNvPr>
          <p:cNvCxnSpPr>
            <a:cxnSpLocks/>
          </p:cNvCxnSpPr>
          <p:nvPr/>
        </p:nvCxnSpPr>
        <p:spPr>
          <a:xfrm flipV="1">
            <a:off x="5140078" y="3494604"/>
            <a:ext cx="359832" cy="6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80213FCC-68BA-4AFE-95A2-CC6366DEB9BD}"/>
              </a:ext>
            </a:extLst>
          </p:cNvPr>
          <p:cNvGrpSpPr/>
          <p:nvPr/>
        </p:nvGrpSpPr>
        <p:grpSpPr>
          <a:xfrm>
            <a:off x="3334032" y="4225223"/>
            <a:ext cx="424304" cy="384470"/>
            <a:chOff x="1392537" y="1019102"/>
            <a:chExt cx="771310" cy="729429"/>
          </a:xfrm>
        </p:grpSpPr>
        <p:sp>
          <p:nvSpPr>
            <p:cNvPr id="81" name="楕円 67">
              <a:extLst>
                <a:ext uri="{FF2B5EF4-FFF2-40B4-BE49-F238E27FC236}">
                  <a16:creationId xmlns:a16="http://schemas.microsoft.com/office/drawing/2014/main" id="{4E8D723B-80E1-4201-878F-AB921D42D444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68">
              <a:extLst>
                <a:ext uri="{FF2B5EF4-FFF2-40B4-BE49-F238E27FC236}">
                  <a16:creationId xmlns:a16="http://schemas.microsoft.com/office/drawing/2014/main" id="{D54A3E56-1547-4345-9900-8A6086FF002D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D0A8916B-A172-404E-AC5A-3A856A422921}"/>
              </a:ext>
            </a:extLst>
          </p:cNvPr>
          <p:cNvGrpSpPr/>
          <p:nvPr/>
        </p:nvGrpSpPr>
        <p:grpSpPr>
          <a:xfrm>
            <a:off x="4354970" y="4252312"/>
            <a:ext cx="637341" cy="384470"/>
            <a:chOff x="6097412" y="4998353"/>
            <a:chExt cx="637341" cy="384470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DA4D5554-9437-4CC1-814D-38CF7AE4DF8E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90" name="楕円 67">
                <a:extLst>
                  <a:ext uri="{FF2B5EF4-FFF2-40B4-BE49-F238E27FC236}">
                    <a16:creationId xmlns:a16="http://schemas.microsoft.com/office/drawing/2014/main" id="{0E426C94-F436-441B-ACF1-42B0CB66B566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楕円 68">
                <a:extLst>
                  <a:ext uri="{FF2B5EF4-FFF2-40B4-BE49-F238E27FC236}">
                    <a16:creationId xmlns:a16="http://schemas.microsoft.com/office/drawing/2014/main" id="{D7456C25-867F-4172-A939-295836DD2E04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5" name="円/楕円 173">
              <a:extLst>
                <a:ext uri="{FF2B5EF4-FFF2-40B4-BE49-F238E27FC236}">
                  <a16:creationId xmlns:a16="http://schemas.microsoft.com/office/drawing/2014/main" id="{7AFC2D72-BD34-4BA8-9F4B-E5D96B324FD8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174">
              <a:extLst>
                <a:ext uri="{FF2B5EF4-FFF2-40B4-BE49-F238E27FC236}">
                  <a16:creationId xmlns:a16="http://schemas.microsoft.com/office/drawing/2014/main" id="{05B06227-FBF5-4453-809F-418689FE1891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175">
              <a:extLst>
                <a:ext uri="{FF2B5EF4-FFF2-40B4-BE49-F238E27FC236}">
                  <a16:creationId xmlns:a16="http://schemas.microsoft.com/office/drawing/2014/main" id="{29F00D7A-5715-4603-AD59-4AA7BB017B27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176">
              <a:extLst>
                <a:ext uri="{FF2B5EF4-FFF2-40B4-BE49-F238E27FC236}">
                  <a16:creationId xmlns:a16="http://schemas.microsoft.com/office/drawing/2014/main" id="{19BE987A-E697-4DEE-A63F-A22165E7D62D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77">
              <a:extLst>
                <a:ext uri="{FF2B5EF4-FFF2-40B4-BE49-F238E27FC236}">
                  <a16:creationId xmlns:a16="http://schemas.microsoft.com/office/drawing/2014/main" id="{DA141CBD-C409-455F-B748-DE7F1A6DA29E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CA069494-3E3E-441F-9634-D98D00241019}"/>
              </a:ext>
            </a:extLst>
          </p:cNvPr>
          <p:cNvSpPr txBox="1"/>
          <p:nvPr/>
        </p:nvSpPr>
        <p:spPr>
          <a:xfrm>
            <a:off x="4531198" y="392869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EM</a:t>
            </a:r>
            <a:endParaRPr kumimoji="1" lang="ja-JP" altLang="en-US" baseline="-25000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CB80B92-4924-48FD-BBC4-3123CD81B1AD}"/>
              </a:ext>
            </a:extLst>
          </p:cNvPr>
          <p:cNvSpPr txBox="1"/>
          <p:nvPr/>
        </p:nvSpPr>
        <p:spPr>
          <a:xfrm>
            <a:off x="3315547" y="3896614"/>
            <a:ext cx="50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CM</a:t>
            </a:r>
            <a:endParaRPr kumimoji="1" lang="ja-JP" altLang="en-US" baseline="-25000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30649F8-71D7-4871-B08B-47A808C7F6CC}"/>
              </a:ext>
            </a:extLst>
          </p:cNvPr>
          <p:cNvSpPr txBox="1"/>
          <p:nvPr/>
        </p:nvSpPr>
        <p:spPr>
          <a:xfrm>
            <a:off x="1224638" y="295528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APC</a:t>
            </a:r>
            <a:endParaRPr kumimoji="1" lang="ja-JP" altLang="en-US" dirty="0"/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D05A2BC4-1503-4DA6-8AB8-F5863054DC39}"/>
              </a:ext>
            </a:extLst>
          </p:cNvPr>
          <p:cNvGrpSpPr/>
          <p:nvPr/>
        </p:nvGrpSpPr>
        <p:grpSpPr>
          <a:xfrm>
            <a:off x="4422143" y="3258823"/>
            <a:ext cx="637341" cy="513900"/>
            <a:chOff x="6095261" y="4909721"/>
            <a:chExt cx="637341" cy="513900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ED13A731-DA47-48A4-B3D8-96018BF2544F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102" name="楕円 67">
                <a:extLst>
                  <a:ext uri="{FF2B5EF4-FFF2-40B4-BE49-F238E27FC236}">
                    <a16:creationId xmlns:a16="http://schemas.microsoft.com/office/drawing/2014/main" id="{7E01E4DC-C11A-4D19-8938-804BD17F8E3E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楕円 68">
                <a:extLst>
                  <a:ext uri="{FF2B5EF4-FFF2-40B4-BE49-F238E27FC236}">
                    <a16:creationId xmlns:a16="http://schemas.microsoft.com/office/drawing/2014/main" id="{050EA892-2BFB-431F-919E-C7DAF7EE7085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円/楕円 181">
              <a:extLst>
                <a:ext uri="{FF2B5EF4-FFF2-40B4-BE49-F238E27FC236}">
                  <a16:creationId xmlns:a16="http://schemas.microsoft.com/office/drawing/2014/main" id="{3E7341D8-71D9-4B18-A249-987B207175C3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182">
              <a:extLst>
                <a:ext uri="{FF2B5EF4-FFF2-40B4-BE49-F238E27FC236}">
                  <a16:creationId xmlns:a16="http://schemas.microsoft.com/office/drawing/2014/main" id="{FF44A3AB-BFB7-48E5-A8DC-66A233AE5BAA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183">
              <a:extLst>
                <a:ext uri="{FF2B5EF4-FFF2-40B4-BE49-F238E27FC236}">
                  <a16:creationId xmlns:a16="http://schemas.microsoft.com/office/drawing/2014/main" id="{CC5A2B57-FCB8-4443-88D0-A754A9A9377D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184">
              <a:extLst>
                <a:ext uri="{FF2B5EF4-FFF2-40B4-BE49-F238E27FC236}">
                  <a16:creationId xmlns:a16="http://schemas.microsoft.com/office/drawing/2014/main" id="{789743FC-B0EB-4C71-BF82-EC3594EB2E83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85">
              <a:extLst>
                <a:ext uri="{FF2B5EF4-FFF2-40B4-BE49-F238E27FC236}">
                  <a16:creationId xmlns:a16="http://schemas.microsoft.com/office/drawing/2014/main" id="{799E1408-49F0-457C-B197-8054953029DE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8C0A119-D36E-4D61-80FF-5D04309791BD}"/>
              </a:ext>
            </a:extLst>
          </p:cNvPr>
          <p:cNvSpPr txBox="1"/>
          <p:nvPr/>
        </p:nvSpPr>
        <p:spPr>
          <a:xfrm>
            <a:off x="4583705" y="293633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4DF3E14C-84E8-487C-B9B0-DDD34CFABDC9}"/>
              </a:ext>
            </a:extLst>
          </p:cNvPr>
          <p:cNvGrpSpPr/>
          <p:nvPr/>
        </p:nvGrpSpPr>
        <p:grpSpPr>
          <a:xfrm>
            <a:off x="5631365" y="3277358"/>
            <a:ext cx="637341" cy="513900"/>
            <a:chOff x="6095261" y="4909721"/>
            <a:chExt cx="637341" cy="513900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19F00087-4598-4F89-9893-37C8EE07CAF8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112" name="楕円 67">
                <a:extLst>
                  <a:ext uri="{FF2B5EF4-FFF2-40B4-BE49-F238E27FC236}">
                    <a16:creationId xmlns:a16="http://schemas.microsoft.com/office/drawing/2014/main" id="{37BFD80A-6CE2-4C9E-9AD8-73F196DED0F1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楕円 68">
                <a:extLst>
                  <a:ext uri="{FF2B5EF4-FFF2-40B4-BE49-F238E27FC236}">
                    <a16:creationId xmlns:a16="http://schemas.microsoft.com/office/drawing/2014/main" id="{3C19C172-E2D2-4934-B082-FCD6AA631C23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7" name="円/楕円 181">
              <a:extLst>
                <a:ext uri="{FF2B5EF4-FFF2-40B4-BE49-F238E27FC236}">
                  <a16:creationId xmlns:a16="http://schemas.microsoft.com/office/drawing/2014/main" id="{FCF5C5A1-BDBC-4418-999F-725B143BA0EA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82">
              <a:extLst>
                <a:ext uri="{FF2B5EF4-FFF2-40B4-BE49-F238E27FC236}">
                  <a16:creationId xmlns:a16="http://schemas.microsoft.com/office/drawing/2014/main" id="{B7A7255E-EE88-43A2-8214-EF85A954F4AA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83">
              <a:extLst>
                <a:ext uri="{FF2B5EF4-FFF2-40B4-BE49-F238E27FC236}">
                  <a16:creationId xmlns:a16="http://schemas.microsoft.com/office/drawing/2014/main" id="{885C7845-7716-49D7-A8DA-C11B85024F68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84">
              <a:extLst>
                <a:ext uri="{FF2B5EF4-FFF2-40B4-BE49-F238E27FC236}">
                  <a16:creationId xmlns:a16="http://schemas.microsoft.com/office/drawing/2014/main" id="{B97A74E1-A0C0-4B9A-9470-B5F3BA1B9989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85">
              <a:extLst>
                <a:ext uri="{FF2B5EF4-FFF2-40B4-BE49-F238E27FC236}">
                  <a16:creationId xmlns:a16="http://schemas.microsoft.com/office/drawing/2014/main" id="{F358C499-F4EE-4239-B8B6-EE2E5030BD52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8FC3ED6-5FB0-4B6B-84B5-FF1CA46B067A}"/>
              </a:ext>
            </a:extLst>
          </p:cNvPr>
          <p:cNvSpPr txBox="1"/>
          <p:nvPr/>
        </p:nvSpPr>
        <p:spPr>
          <a:xfrm>
            <a:off x="5792927" y="29548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1C751247-E4C2-46BC-9066-727E280DAEF0}"/>
              </a:ext>
            </a:extLst>
          </p:cNvPr>
          <p:cNvGrpSpPr/>
          <p:nvPr/>
        </p:nvGrpSpPr>
        <p:grpSpPr>
          <a:xfrm>
            <a:off x="1369139" y="5539121"/>
            <a:ext cx="1142097" cy="637687"/>
            <a:chOff x="358790" y="841475"/>
            <a:chExt cx="1142097" cy="637687"/>
          </a:xfrm>
        </p:grpSpPr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27BDDBBA-0EED-4D6F-957C-BFE538115921}"/>
                </a:ext>
              </a:extLst>
            </p:cNvPr>
            <p:cNvGrpSpPr/>
            <p:nvPr/>
          </p:nvGrpSpPr>
          <p:grpSpPr>
            <a:xfrm>
              <a:off x="1076583" y="1006968"/>
              <a:ext cx="424304" cy="384470"/>
              <a:chOff x="1392537" y="1019102"/>
              <a:chExt cx="771310" cy="729429"/>
            </a:xfrm>
          </p:grpSpPr>
          <p:sp>
            <p:nvSpPr>
              <p:cNvPr id="125" name="楕円 67">
                <a:extLst>
                  <a:ext uri="{FF2B5EF4-FFF2-40B4-BE49-F238E27FC236}">
                    <a16:creationId xmlns:a16="http://schemas.microsoft.com/office/drawing/2014/main" id="{8C2593F1-10E8-4C40-8670-8B29B4E480B4}"/>
                  </a:ext>
                </a:extLst>
              </p:cNvPr>
              <p:cNvSpPr/>
              <p:nvPr/>
            </p:nvSpPr>
            <p:spPr>
              <a:xfrm>
                <a:off x="1392537" y="1019102"/>
                <a:ext cx="771310" cy="729429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accent4">
                      <a:lumMod val="20000"/>
                      <a:lumOff val="80000"/>
                    </a:schemeClr>
                  </a:gs>
                  <a:gs pos="79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楕円 68">
                <a:extLst>
                  <a:ext uri="{FF2B5EF4-FFF2-40B4-BE49-F238E27FC236}">
                    <a16:creationId xmlns:a16="http://schemas.microsoft.com/office/drawing/2014/main" id="{33554B2B-C7AC-4E6F-8E67-A056D2822970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683E30A6-A106-49F8-970F-08A1152D69B3}"/>
                </a:ext>
              </a:extLst>
            </p:cNvPr>
            <p:cNvGrpSpPr/>
            <p:nvPr/>
          </p:nvGrpSpPr>
          <p:grpSpPr>
            <a:xfrm rot="1478299">
              <a:off x="358790" y="841475"/>
              <a:ext cx="655293" cy="637687"/>
              <a:chOff x="2606891" y="1526058"/>
              <a:chExt cx="655293" cy="637687"/>
            </a:xfrm>
          </p:grpSpPr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3D0D30F9-2E6F-4C67-A60A-63E23B8CD853}"/>
                  </a:ext>
                </a:extLst>
              </p:cNvPr>
              <p:cNvSpPr/>
              <p:nvPr/>
            </p:nvSpPr>
            <p:spPr>
              <a:xfrm>
                <a:off x="2606891" y="1526058"/>
                <a:ext cx="655293" cy="637687"/>
              </a:xfrm>
              <a:custGeom>
                <a:avLst/>
                <a:gdLst>
                  <a:gd name="connsiteX0" fmla="*/ 488476 w 1106314"/>
                  <a:gd name="connsiteY0" fmla="*/ 459719 h 966346"/>
                  <a:gd name="connsiteX1" fmla="*/ 544082 w 1106314"/>
                  <a:gd name="connsiteY1" fmla="*/ 416470 h 966346"/>
                  <a:gd name="connsiteX2" fmla="*/ 587330 w 1106314"/>
                  <a:gd name="connsiteY2" fmla="*/ 391757 h 966346"/>
                  <a:gd name="connsiteX3" fmla="*/ 599687 w 1106314"/>
                  <a:gd name="connsiteY3" fmla="*/ 373221 h 966346"/>
                  <a:gd name="connsiteX4" fmla="*/ 618222 w 1106314"/>
                  <a:gd name="connsiteY4" fmla="*/ 360865 h 966346"/>
                  <a:gd name="connsiteX5" fmla="*/ 642936 w 1106314"/>
                  <a:gd name="connsiteY5" fmla="*/ 323794 h 966346"/>
                  <a:gd name="connsiteX6" fmla="*/ 667649 w 1106314"/>
                  <a:gd name="connsiteY6" fmla="*/ 274367 h 966346"/>
                  <a:gd name="connsiteX7" fmla="*/ 673828 w 1106314"/>
                  <a:gd name="connsiteY7" fmla="*/ 255832 h 966346"/>
                  <a:gd name="connsiteX8" fmla="*/ 686184 w 1106314"/>
                  <a:gd name="connsiteY8" fmla="*/ 231119 h 966346"/>
                  <a:gd name="connsiteX9" fmla="*/ 717076 w 1106314"/>
                  <a:gd name="connsiteY9" fmla="*/ 181692 h 966346"/>
                  <a:gd name="connsiteX10" fmla="*/ 741790 w 1106314"/>
                  <a:gd name="connsiteY10" fmla="*/ 187870 h 966346"/>
                  <a:gd name="connsiteX11" fmla="*/ 778860 w 1106314"/>
                  <a:gd name="connsiteY11" fmla="*/ 212584 h 966346"/>
                  <a:gd name="connsiteX12" fmla="*/ 791217 w 1106314"/>
                  <a:gd name="connsiteY12" fmla="*/ 249654 h 966346"/>
                  <a:gd name="connsiteX13" fmla="*/ 797395 w 1106314"/>
                  <a:gd name="connsiteY13" fmla="*/ 268189 h 966346"/>
                  <a:gd name="connsiteX14" fmla="*/ 785038 w 1106314"/>
                  <a:gd name="connsiteY14" fmla="*/ 323794 h 966346"/>
                  <a:gd name="connsiteX15" fmla="*/ 778860 w 1106314"/>
                  <a:gd name="connsiteY15" fmla="*/ 367043 h 966346"/>
                  <a:gd name="connsiteX16" fmla="*/ 772682 w 1106314"/>
                  <a:gd name="connsiteY16" fmla="*/ 404113 h 966346"/>
                  <a:gd name="connsiteX17" fmla="*/ 778860 w 1106314"/>
                  <a:gd name="connsiteY17" fmla="*/ 459719 h 966346"/>
                  <a:gd name="connsiteX18" fmla="*/ 785038 w 1106314"/>
                  <a:gd name="connsiteY18" fmla="*/ 478254 h 966346"/>
                  <a:gd name="connsiteX19" fmla="*/ 822109 w 1106314"/>
                  <a:gd name="connsiteY19" fmla="*/ 496789 h 966346"/>
                  <a:gd name="connsiteX20" fmla="*/ 988925 w 1106314"/>
                  <a:gd name="connsiteY20" fmla="*/ 502967 h 966346"/>
                  <a:gd name="connsiteX21" fmla="*/ 1013638 w 1106314"/>
                  <a:gd name="connsiteY21" fmla="*/ 521503 h 966346"/>
                  <a:gd name="connsiteX22" fmla="*/ 1050709 w 1106314"/>
                  <a:gd name="connsiteY22" fmla="*/ 546216 h 966346"/>
                  <a:gd name="connsiteX23" fmla="*/ 1063066 w 1106314"/>
                  <a:gd name="connsiteY23" fmla="*/ 564751 h 966346"/>
                  <a:gd name="connsiteX24" fmla="*/ 1081601 w 1106314"/>
                  <a:gd name="connsiteY24" fmla="*/ 570930 h 966346"/>
                  <a:gd name="connsiteX25" fmla="*/ 1106314 w 1106314"/>
                  <a:gd name="connsiteY25" fmla="*/ 608000 h 966346"/>
                  <a:gd name="connsiteX26" fmla="*/ 1093957 w 1106314"/>
                  <a:gd name="connsiteY26" fmla="*/ 663605 h 966346"/>
                  <a:gd name="connsiteX27" fmla="*/ 1075422 w 1106314"/>
                  <a:gd name="connsiteY27" fmla="*/ 669784 h 966346"/>
                  <a:gd name="connsiteX28" fmla="*/ 1038352 w 1106314"/>
                  <a:gd name="connsiteY28" fmla="*/ 657427 h 966346"/>
                  <a:gd name="connsiteX29" fmla="*/ 1019817 w 1106314"/>
                  <a:gd name="connsiteY29" fmla="*/ 645070 h 966346"/>
                  <a:gd name="connsiteX30" fmla="*/ 1001282 w 1106314"/>
                  <a:gd name="connsiteY30" fmla="*/ 626535 h 966346"/>
                  <a:gd name="connsiteX31" fmla="*/ 976568 w 1106314"/>
                  <a:gd name="connsiteY31" fmla="*/ 614178 h 966346"/>
                  <a:gd name="connsiteX32" fmla="*/ 920963 w 1106314"/>
                  <a:gd name="connsiteY32" fmla="*/ 595643 h 966346"/>
                  <a:gd name="connsiteX33" fmla="*/ 865357 w 1106314"/>
                  <a:gd name="connsiteY33" fmla="*/ 577108 h 966346"/>
                  <a:gd name="connsiteX34" fmla="*/ 846822 w 1106314"/>
                  <a:gd name="connsiteY34" fmla="*/ 570930 h 966346"/>
                  <a:gd name="connsiteX35" fmla="*/ 717076 w 1106314"/>
                  <a:gd name="connsiteY35" fmla="*/ 589465 h 966346"/>
                  <a:gd name="connsiteX36" fmla="*/ 704720 w 1106314"/>
                  <a:gd name="connsiteY36" fmla="*/ 608000 h 966346"/>
                  <a:gd name="connsiteX37" fmla="*/ 686184 w 1106314"/>
                  <a:gd name="connsiteY37" fmla="*/ 669784 h 966346"/>
                  <a:gd name="connsiteX38" fmla="*/ 673828 w 1106314"/>
                  <a:gd name="connsiteY38" fmla="*/ 694497 h 966346"/>
                  <a:gd name="connsiteX39" fmla="*/ 667649 w 1106314"/>
                  <a:gd name="connsiteY39" fmla="*/ 713032 h 966346"/>
                  <a:gd name="connsiteX40" fmla="*/ 636757 w 1106314"/>
                  <a:gd name="connsiteY40" fmla="*/ 756281 h 966346"/>
                  <a:gd name="connsiteX41" fmla="*/ 624401 w 1106314"/>
                  <a:gd name="connsiteY41" fmla="*/ 780994 h 966346"/>
                  <a:gd name="connsiteX42" fmla="*/ 612044 w 1106314"/>
                  <a:gd name="connsiteY42" fmla="*/ 799530 h 966346"/>
                  <a:gd name="connsiteX43" fmla="*/ 599687 w 1106314"/>
                  <a:gd name="connsiteY43" fmla="*/ 836600 h 966346"/>
                  <a:gd name="connsiteX44" fmla="*/ 574974 w 1106314"/>
                  <a:gd name="connsiteY44" fmla="*/ 873670 h 966346"/>
                  <a:gd name="connsiteX45" fmla="*/ 531725 w 1106314"/>
                  <a:gd name="connsiteY45" fmla="*/ 929275 h 966346"/>
                  <a:gd name="connsiteX46" fmla="*/ 507011 w 1106314"/>
                  <a:gd name="connsiteY46" fmla="*/ 941632 h 966346"/>
                  <a:gd name="connsiteX47" fmla="*/ 488476 w 1106314"/>
                  <a:gd name="connsiteY47" fmla="*/ 947811 h 966346"/>
                  <a:gd name="connsiteX48" fmla="*/ 451406 w 1106314"/>
                  <a:gd name="connsiteY48" fmla="*/ 966346 h 966346"/>
                  <a:gd name="connsiteX49" fmla="*/ 432871 w 1106314"/>
                  <a:gd name="connsiteY49" fmla="*/ 960167 h 966346"/>
                  <a:gd name="connsiteX50" fmla="*/ 451406 w 1106314"/>
                  <a:gd name="connsiteY50" fmla="*/ 892205 h 966346"/>
                  <a:gd name="connsiteX51" fmla="*/ 476120 w 1106314"/>
                  <a:gd name="connsiteY51" fmla="*/ 855135 h 966346"/>
                  <a:gd name="connsiteX52" fmla="*/ 500833 w 1106314"/>
                  <a:gd name="connsiteY52" fmla="*/ 818065 h 966346"/>
                  <a:gd name="connsiteX53" fmla="*/ 507011 w 1106314"/>
                  <a:gd name="connsiteY53" fmla="*/ 799530 h 966346"/>
                  <a:gd name="connsiteX54" fmla="*/ 537903 w 1106314"/>
                  <a:gd name="connsiteY54" fmla="*/ 762459 h 966346"/>
                  <a:gd name="connsiteX55" fmla="*/ 556438 w 1106314"/>
                  <a:gd name="connsiteY55" fmla="*/ 725389 h 966346"/>
                  <a:gd name="connsiteX56" fmla="*/ 574974 w 1106314"/>
                  <a:gd name="connsiteY56" fmla="*/ 688319 h 966346"/>
                  <a:gd name="connsiteX57" fmla="*/ 568795 w 1106314"/>
                  <a:gd name="connsiteY57" fmla="*/ 663605 h 966346"/>
                  <a:gd name="connsiteX58" fmla="*/ 544082 w 1106314"/>
                  <a:gd name="connsiteY58" fmla="*/ 657427 h 966346"/>
                  <a:gd name="connsiteX59" fmla="*/ 525547 w 1106314"/>
                  <a:gd name="connsiteY59" fmla="*/ 651248 h 966346"/>
                  <a:gd name="connsiteX60" fmla="*/ 469941 w 1106314"/>
                  <a:gd name="connsiteY60" fmla="*/ 663605 h 966346"/>
                  <a:gd name="connsiteX61" fmla="*/ 451406 w 1106314"/>
                  <a:gd name="connsiteY61" fmla="*/ 682140 h 966346"/>
                  <a:gd name="connsiteX62" fmla="*/ 432871 w 1106314"/>
                  <a:gd name="connsiteY62" fmla="*/ 694497 h 966346"/>
                  <a:gd name="connsiteX63" fmla="*/ 377266 w 1106314"/>
                  <a:gd name="connsiteY63" fmla="*/ 737746 h 966346"/>
                  <a:gd name="connsiteX64" fmla="*/ 358730 w 1106314"/>
                  <a:gd name="connsiteY64" fmla="*/ 756281 h 966346"/>
                  <a:gd name="connsiteX65" fmla="*/ 340195 w 1106314"/>
                  <a:gd name="connsiteY65" fmla="*/ 762459 h 966346"/>
                  <a:gd name="connsiteX66" fmla="*/ 315482 w 1106314"/>
                  <a:gd name="connsiteY66" fmla="*/ 774816 h 966346"/>
                  <a:gd name="connsiteX67" fmla="*/ 278411 w 1106314"/>
                  <a:gd name="connsiteY67" fmla="*/ 799530 h 966346"/>
                  <a:gd name="connsiteX68" fmla="*/ 259876 w 1106314"/>
                  <a:gd name="connsiteY68" fmla="*/ 811886 h 966346"/>
                  <a:gd name="connsiteX69" fmla="*/ 222806 w 1106314"/>
                  <a:gd name="connsiteY69" fmla="*/ 830421 h 966346"/>
                  <a:gd name="connsiteX70" fmla="*/ 185736 w 1106314"/>
                  <a:gd name="connsiteY70" fmla="*/ 842778 h 966346"/>
                  <a:gd name="connsiteX71" fmla="*/ 111595 w 1106314"/>
                  <a:gd name="connsiteY71" fmla="*/ 836600 h 966346"/>
                  <a:gd name="connsiteX72" fmla="*/ 130130 w 1106314"/>
                  <a:gd name="connsiteY72" fmla="*/ 787173 h 966346"/>
                  <a:gd name="connsiteX73" fmla="*/ 173379 w 1106314"/>
                  <a:gd name="connsiteY73" fmla="*/ 756281 h 966346"/>
                  <a:gd name="connsiteX74" fmla="*/ 191914 w 1106314"/>
                  <a:gd name="connsiteY74" fmla="*/ 743924 h 966346"/>
                  <a:gd name="connsiteX75" fmla="*/ 272233 w 1106314"/>
                  <a:gd name="connsiteY75" fmla="*/ 725389 h 966346"/>
                  <a:gd name="connsiteX76" fmla="*/ 309303 w 1106314"/>
                  <a:gd name="connsiteY76" fmla="*/ 713032 h 966346"/>
                  <a:gd name="connsiteX77" fmla="*/ 327838 w 1106314"/>
                  <a:gd name="connsiteY77" fmla="*/ 706854 h 966346"/>
                  <a:gd name="connsiteX78" fmla="*/ 346374 w 1106314"/>
                  <a:gd name="connsiteY78" fmla="*/ 694497 h 966346"/>
                  <a:gd name="connsiteX79" fmla="*/ 383444 w 1106314"/>
                  <a:gd name="connsiteY79" fmla="*/ 663605 h 966346"/>
                  <a:gd name="connsiteX80" fmla="*/ 389622 w 1106314"/>
                  <a:gd name="connsiteY80" fmla="*/ 589465 h 966346"/>
                  <a:gd name="connsiteX81" fmla="*/ 371087 w 1106314"/>
                  <a:gd name="connsiteY81" fmla="*/ 583286 h 966346"/>
                  <a:gd name="connsiteX82" fmla="*/ 346374 w 1106314"/>
                  <a:gd name="connsiteY82" fmla="*/ 577108 h 966346"/>
                  <a:gd name="connsiteX83" fmla="*/ 167201 w 1106314"/>
                  <a:gd name="connsiteY83" fmla="*/ 558573 h 966346"/>
                  <a:gd name="connsiteX84" fmla="*/ 117774 w 1106314"/>
                  <a:gd name="connsiteY84" fmla="*/ 552394 h 966346"/>
                  <a:gd name="connsiteX85" fmla="*/ 86882 w 1106314"/>
                  <a:gd name="connsiteY85" fmla="*/ 546216 h 966346"/>
                  <a:gd name="connsiteX86" fmla="*/ 31276 w 1106314"/>
                  <a:gd name="connsiteY86" fmla="*/ 540038 h 966346"/>
                  <a:gd name="connsiteX87" fmla="*/ 12741 w 1106314"/>
                  <a:gd name="connsiteY87" fmla="*/ 533859 h 966346"/>
                  <a:gd name="connsiteX88" fmla="*/ 6563 w 1106314"/>
                  <a:gd name="connsiteY88" fmla="*/ 496789 h 966346"/>
                  <a:gd name="connsiteX89" fmla="*/ 25098 w 1106314"/>
                  <a:gd name="connsiteY89" fmla="*/ 490611 h 966346"/>
                  <a:gd name="connsiteX90" fmla="*/ 340195 w 1106314"/>
                  <a:gd name="connsiteY90" fmla="*/ 484432 h 966346"/>
                  <a:gd name="connsiteX91" fmla="*/ 420514 w 1106314"/>
                  <a:gd name="connsiteY91" fmla="*/ 478254 h 966346"/>
                  <a:gd name="connsiteX92" fmla="*/ 426693 w 1106314"/>
                  <a:gd name="connsiteY92" fmla="*/ 416470 h 966346"/>
                  <a:gd name="connsiteX93" fmla="*/ 432871 w 1106314"/>
                  <a:gd name="connsiteY93" fmla="*/ 126086 h 966346"/>
                  <a:gd name="connsiteX94" fmla="*/ 457584 w 1106314"/>
                  <a:gd name="connsiteY94" fmla="*/ 70481 h 966346"/>
                  <a:gd name="connsiteX95" fmla="*/ 476120 w 1106314"/>
                  <a:gd name="connsiteY95" fmla="*/ 58124 h 966346"/>
                  <a:gd name="connsiteX96" fmla="*/ 519368 w 1106314"/>
                  <a:gd name="connsiteY96" fmla="*/ 8697 h 966346"/>
                  <a:gd name="connsiteX97" fmla="*/ 537903 w 1106314"/>
                  <a:gd name="connsiteY97" fmla="*/ 2519 h 966346"/>
                  <a:gd name="connsiteX98" fmla="*/ 624401 w 1106314"/>
                  <a:gd name="connsiteY98" fmla="*/ 8697 h 966346"/>
                  <a:gd name="connsiteX99" fmla="*/ 618222 w 1106314"/>
                  <a:gd name="connsiteY99" fmla="*/ 58124 h 966346"/>
                  <a:gd name="connsiteX100" fmla="*/ 599687 w 1106314"/>
                  <a:gd name="connsiteY100" fmla="*/ 64303 h 966346"/>
                  <a:gd name="connsiteX101" fmla="*/ 525547 w 1106314"/>
                  <a:gd name="connsiteY101" fmla="*/ 70481 h 966346"/>
                  <a:gd name="connsiteX102" fmla="*/ 507011 w 1106314"/>
                  <a:gd name="connsiteY102" fmla="*/ 82838 h 966346"/>
                  <a:gd name="connsiteX103" fmla="*/ 482298 w 1106314"/>
                  <a:gd name="connsiteY103" fmla="*/ 138443 h 966346"/>
                  <a:gd name="connsiteX104" fmla="*/ 476120 w 1106314"/>
                  <a:gd name="connsiteY104" fmla="*/ 156978 h 966346"/>
                  <a:gd name="connsiteX105" fmla="*/ 469941 w 1106314"/>
                  <a:gd name="connsiteY105" fmla="*/ 175513 h 966346"/>
                  <a:gd name="connsiteX106" fmla="*/ 463763 w 1106314"/>
                  <a:gd name="connsiteY106" fmla="*/ 237297 h 966346"/>
                  <a:gd name="connsiteX107" fmla="*/ 457584 w 1106314"/>
                  <a:gd name="connsiteY107" fmla="*/ 286724 h 966346"/>
                  <a:gd name="connsiteX108" fmla="*/ 463763 w 1106314"/>
                  <a:gd name="connsiteY108" fmla="*/ 379400 h 966346"/>
                  <a:gd name="connsiteX109" fmla="*/ 476120 w 1106314"/>
                  <a:gd name="connsiteY109" fmla="*/ 416470 h 966346"/>
                  <a:gd name="connsiteX110" fmla="*/ 488476 w 1106314"/>
                  <a:gd name="connsiteY110" fmla="*/ 459719 h 96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106314" h="966346">
                    <a:moveTo>
                      <a:pt x="488476" y="459719"/>
                    </a:moveTo>
                    <a:cubicBezTo>
                      <a:pt x="507011" y="445303"/>
                      <a:pt x="523080" y="426972"/>
                      <a:pt x="544082" y="416470"/>
                    </a:cubicBezTo>
                    <a:cubicBezTo>
                      <a:pt x="575436" y="400792"/>
                      <a:pt x="561132" y="409222"/>
                      <a:pt x="587330" y="391757"/>
                    </a:cubicBezTo>
                    <a:cubicBezTo>
                      <a:pt x="591449" y="385578"/>
                      <a:pt x="594436" y="378472"/>
                      <a:pt x="599687" y="373221"/>
                    </a:cubicBezTo>
                    <a:cubicBezTo>
                      <a:pt x="604937" y="367971"/>
                      <a:pt x="613332" y="366453"/>
                      <a:pt x="618222" y="360865"/>
                    </a:cubicBezTo>
                    <a:cubicBezTo>
                      <a:pt x="628002" y="349688"/>
                      <a:pt x="636294" y="337077"/>
                      <a:pt x="642936" y="323794"/>
                    </a:cubicBezTo>
                    <a:cubicBezTo>
                      <a:pt x="651174" y="307318"/>
                      <a:pt x="661823" y="291842"/>
                      <a:pt x="667649" y="274367"/>
                    </a:cubicBezTo>
                    <a:cubicBezTo>
                      <a:pt x="669709" y="268189"/>
                      <a:pt x="671263" y="261818"/>
                      <a:pt x="673828" y="255832"/>
                    </a:cubicBezTo>
                    <a:cubicBezTo>
                      <a:pt x="677456" y="247367"/>
                      <a:pt x="682764" y="239670"/>
                      <a:pt x="686184" y="231119"/>
                    </a:cubicBezTo>
                    <a:cubicBezTo>
                      <a:pt x="704899" y="184331"/>
                      <a:pt x="685417" y="202797"/>
                      <a:pt x="717076" y="181692"/>
                    </a:cubicBezTo>
                    <a:cubicBezTo>
                      <a:pt x="725314" y="183751"/>
                      <a:pt x="734195" y="184072"/>
                      <a:pt x="741790" y="187870"/>
                    </a:cubicBezTo>
                    <a:cubicBezTo>
                      <a:pt x="755073" y="194512"/>
                      <a:pt x="778860" y="212584"/>
                      <a:pt x="778860" y="212584"/>
                    </a:cubicBezTo>
                    <a:lnTo>
                      <a:pt x="791217" y="249654"/>
                    </a:lnTo>
                    <a:lnTo>
                      <a:pt x="797395" y="268189"/>
                    </a:lnTo>
                    <a:cubicBezTo>
                      <a:pt x="791844" y="290393"/>
                      <a:pt x="788957" y="300278"/>
                      <a:pt x="785038" y="323794"/>
                    </a:cubicBezTo>
                    <a:cubicBezTo>
                      <a:pt x="782644" y="338159"/>
                      <a:pt x="781074" y="352650"/>
                      <a:pt x="778860" y="367043"/>
                    </a:cubicBezTo>
                    <a:cubicBezTo>
                      <a:pt x="776955" y="379424"/>
                      <a:pt x="774741" y="391756"/>
                      <a:pt x="772682" y="404113"/>
                    </a:cubicBezTo>
                    <a:cubicBezTo>
                      <a:pt x="774741" y="422648"/>
                      <a:pt x="775794" y="441323"/>
                      <a:pt x="778860" y="459719"/>
                    </a:cubicBezTo>
                    <a:cubicBezTo>
                      <a:pt x="779931" y="466143"/>
                      <a:pt x="780970" y="473169"/>
                      <a:pt x="785038" y="478254"/>
                    </a:cubicBezTo>
                    <a:cubicBezTo>
                      <a:pt x="790611" y="485221"/>
                      <a:pt x="812650" y="496158"/>
                      <a:pt x="822109" y="496789"/>
                    </a:cubicBezTo>
                    <a:cubicBezTo>
                      <a:pt x="877629" y="500490"/>
                      <a:pt x="933320" y="500908"/>
                      <a:pt x="988925" y="502967"/>
                    </a:cubicBezTo>
                    <a:cubicBezTo>
                      <a:pt x="997163" y="509146"/>
                      <a:pt x="1005202" y="515598"/>
                      <a:pt x="1013638" y="521503"/>
                    </a:cubicBezTo>
                    <a:cubicBezTo>
                      <a:pt x="1025804" y="530020"/>
                      <a:pt x="1050709" y="546216"/>
                      <a:pt x="1050709" y="546216"/>
                    </a:cubicBezTo>
                    <a:cubicBezTo>
                      <a:pt x="1054828" y="552394"/>
                      <a:pt x="1057268" y="560112"/>
                      <a:pt x="1063066" y="564751"/>
                    </a:cubicBezTo>
                    <a:cubicBezTo>
                      <a:pt x="1068151" y="568819"/>
                      <a:pt x="1076996" y="566325"/>
                      <a:pt x="1081601" y="570930"/>
                    </a:cubicBezTo>
                    <a:cubicBezTo>
                      <a:pt x="1092102" y="581431"/>
                      <a:pt x="1106314" y="608000"/>
                      <a:pt x="1106314" y="608000"/>
                    </a:cubicBezTo>
                    <a:cubicBezTo>
                      <a:pt x="1102195" y="626535"/>
                      <a:pt x="1102448" y="646622"/>
                      <a:pt x="1093957" y="663605"/>
                    </a:cubicBezTo>
                    <a:cubicBezTo>
                      <a:pt x="1091044" y="669430"/>
                      <a:pt x="1081895" y="670503"/>
                      <a:pt x="1075422" y="669784"/>
                    </a:cubicBezTo>
                    <a:cubicBezTo>
                      <a:pt x="1062477" y="668346"/>
                      <a:pt x="1038352" y="657427"/>
                      <a:pt x="1038352" y="657427"/>
                    </a:cubicBezTo>
                    <a:cubicBezTo>
                      <a:pt x="1032174" y="653308"/>
                      <a:pt x="1025521" y="649824"/>
                      <a:pt x="1019817" y="645070"/>
                    </a:cubicBezTo>
                    <a:cubicBezTo>
                      <a:pt x="1013105" y="639476"/>
                      <a:pt x="1008392" y="631614"/>
                      <a:pt x="1001282" y="626535"/>
                    </a:cubicBezTo>
                    <a:cubicBezTo>
                      <a:pt x="993787" y="621182"/>
                      <a:pt x="985120" y="617599"/>
                      <a:pt x="976568" y="614178"/>
                    </a:cubicBezTo>
                    <a:cubicBezTo>
                      <a:pt x="976551" y="614171"/>
                      <a:pt x="930240" y="598735"/>
                      <a:pt x="920963" y="595643"/>
                    </a:cubicBezTo>
                    <a:lnTo>
                      <a:pt x="865357" y="577108"/>
                    </a:lnTo>
                    <a:lnTo>
                      <a:pt x="846822" y="570930"/>
                    </a:lnTo>
                    <a:cubicBezTo>
                      <a:pt x="815421" y="572674"/>
                      <a:pt x="749058" y="557482"/>
                      <a:pt x="717076" y="589465"/>
                    </a:cubicBezTo>
                    <a:cubicBezTo>
                      <a:pt x="711826" y="594716"/>
                      <a:pt x="708839" y="601822"/>
                      <a:pt x="704720" y="608000"/>
                    </a:cubicBezTo>
                    <a:cubicBezTo>
                      <a:pt x="700285" y="625736"/>
                      <a:pt x="693704" y="654744"/>
                      <a:pt x="686184" y="669784"/>
                    </a:cubicBezTo>
                    <a:cubicBezTo>
                      <a:pt x="682065" y="678022"/>
                      <a:pt x="677456" y="686032"/>
                      <a:pt x="673828" y="694497"/>
                    </a:cubicBezTo>
                    <a:cubicBezTo>
                      <a:pt x="671263" y="700483"/>
                      <a:pt x="670562" y="707207"/>
                      <a:pt x="667649" y="713032"/>
                    </a:cubicBezTo>
                    <a:cubicBezTo>
                      <a:pt x="661109" y="726113"/>
                      <a:pt x="643762" y="745074"/>
                      <a:pt x="636757" y="756281"/>
                    </a:cubicBezTo>
                    <a:cubicBezTo>
                      <a:pt x="631876" y="764091"/>
                      <a:pt x="628970" y="772997"/>
                      <a:pt x="624401" y="780994"/>
                    </a:cubicBezTo>
                    <a:cubicBezTo>
                      <a:pt x="620717" y="787441"/>
                      <a:pt x="616163" y="793351"/>
                      <a:pt x="612044" y="799530"/>
                    </a:cubicBezTo>
                    <a:cubicBezTo>
                      <a:pt x="607925" y="811887"/>
                      <a:pt x="606912" y="825762"/>
                      <a:pt x="599687" y="836600"/>
                    </a:cubicBezTo>
                    <a:cubicBezTo>
                      <a:pt x="591449" y="848957"/>
                      <a:pt x="579671" y="859581"/>
                      <a:pt x="574974" y="873670"/>
                    </a:cubicBezTo>
                    <a:cubicBezTo>
                      <a:pt x="566375" y="899464"/>
                      <a:pt x="565064" y="912605"/>
                      <a:pt x="531725" y="929275"/>
                    </a:cubicBezTo>
                    <a:cubicBezTo>
                      <a:pt x="523487" y="933394"/>
                      <a:pt x="515477" y="938004"/>
                      <a:pt x="507011" y="941632"/>
                    </a:cubicBezTo>
                    <a:cubicBezTo>
                      <a:pt x="501025" y="944198"/>
                      <a:pt x="494301" y="944898"/>
                      <a:pt x="488476" y="947811"/>
                    </a:cubicBezTo>
                    <a:cubicBezTo>
                      <a:pt x="440568" y="971765"/>
                      <a:pt x="497995" y="950815"/>
                      <a:pt x="451406" y="966346"/>
                    </a:cubicBezTo>
                    <a:cubicBezTo>
                      <a:pt x="445228" y="964286"/>
                      <a:pt x="434284" y="966525"/>
                      <a:pt x="432871" y="960167"/>
                    </a:cubicBezTo>
                    <a:cubicBezTo>
                      <a:pt x="425180" y="925557"/>
                      <a:pt x="436453" y="914634"/>
                      <a:pt x="451406" y="892205"/>
                    </a:cubicBezTo>
                    <a:cubicBezTo>
                      <a:pt x="466096" y="848134"/>
                      <a:pt x="445266" y="901415"/>
                      <a:pt x="476120" y="855135"/>
                    </a:cubicBezTo>
                    <a:cubicBezTo>
                      <a:pt x="511889" y="801482"/>
                      <a:pt x="441699" y="877199"/>
                      <a:pt x="500833" y="818065"/>
                    </a:cubicBezTo>
                    <a:cubicBezTo>
                      <a:pt x="502892" y="811887"/>
                      <a:pt x="504099" y="805355"/>
                      <a:pt x="507011" y="799530"/>
                    </a:cubicBezTo>
                    <a:cubicBezTo>
                      <a:pt x="515613" y="782325"/>
                      <a:pt x="524238" y="776124"/>
                      <a:pt x="537903" y="762459"/>
                    </a:cubicBezTo>
                    <a:cubicBezTo>
                      <a:pt x="553434" y="715870"/>
                      <a:pt x="532484" y="773297"/>
                      <a:pt x="556438" y="725389"/>
                    </a:cubicBezTo>
                    <a:cubicBezTo>
                      <a:pt x="582013" y="674239"/>
                      <a:pt x="539567" y="741428"/>
                      <a:pt x="574974" y="688319"/>
                    </a:cubicBezTo>
                    <a:cubicBezTo>
                      <a:pt x="572914" y="680081"/>
                      <a:pt x="574799" y="669609"/>
                      <a:pt x="568795" y="663605"/>
                    </a:cubicBezTo>
                    <a:cubicBezTo>
                      <a:pt x="562791" y="657601"/>
                      <a:pt x="552246" y="659760"/>
                      <a:pt x="544082" y="657427"/>
                    </a:cubicBezTo>
                    <a:cubicBezTo>
                      <a:pt x="537820" y="655638"/>
                      <a:pt x="531725" y="653308"/>
                      <a:pt x="525547" y="651248"/>
                    </a:cubicBezTo>
                    <a:cubicBezTo>
                      <a:pt x="521065" y="651995"/>
                      <a:pt x="480079" y="656846"/>
                      <a:pt x="469941" y="663605"/>
                    </a:cubicBezTo>
                    <a:cubicBezTo>
                      <a:pt x="462671" y="668452"/>
                      <a:pt x="458118" y="676546"/>
                      <a:pt x="451406" y="682140"/>
                    </a:cubicBezTo>
                    <a:cubicBezTo>
                      <a:pt x="445702" y="686894"/>
                      <a:pt x="438421" y="689564"/>
                      <a:pt x="432871" y="694497"/>
                    </a:cubicBezTo>
                    <a:cubicBezTo>
                      <a:pt x="382861" y="738951"/>
                      <a:pt x="415485" y="725005"/>
                      <a:pt x="377266" y="737746"/>
                    </a:cubicBezTo>
                    <a:cubicBezTo>
                      <a:pt x="371087" y="743924"/>
                      <a:pt x="366000" y="751434"/>
                      <a:pt x="358730" y="756281"/>
                    </a:cubicBezTo>
                    <a:cubicBezTo>
                      <a:pt x="353311" y="759893"/>
                      <a:pt x="346181" y="759894"/>
                      <a:pt x="340195" y="762459"/>
                    </a:cubicBezTo>
                    <a:cubicBezTo>
                      <a:pt x="331730" y="766087"/>
                      <a:pt x="323380" y="770077"/>
                      <a:pt x="315482" y="774816"/>
                    </a:cubicBezTo>
                    <a:cubicBezTo>
                      <a:pt x="302747" y="782457"/>
                      <a:pt x="290768" y="791292"/>
                      <a:pt x="278411" y="799530"/>
                    </a:cubicBezTo>
                    <a:cubicBezTo>
                      <a:pt x="272233" y="803649"/>
                      <a:pt x="266920" y="809538"/>
                      <a:pt x="259876" y="811886"/>
                    </a:cubicBezTo>
                    <a:cubicBezTo>
                      <a:pt x="192268" y="834425"/>
                      <a:pt x="294679" y="798478"/>
                      <a:pt x="222806" y="830421"/>
                    </a:cubicBezTo>
                    <a:cubicBezTo>
                      <a:pt x="210903" y="835711"/>
                      <a:pt x="185736" y="842778"/>
                      <a:pt x="185736" y="842778"/>
                    </a:cubicBezTo>
                    <a:cubicBezTo>
                      <a:pt x="161022" y="840719"/>
                      <a:pt x="133366" y="848475"/>
                      <a:pt x="111595" y="836600"/>
                    </a:cubicBezTo>
                    <a:cubicBezTo>
                      <a:pt x="99395" y="829945"/>
                      <a:pt x="125975" y="792160"/>
                      <a:pt x="130130" y="787173"/>
                    </a:cubicBezTo>
                    <a:cubicBezTo>
                      <a:pt x="150714" y="762473"/>
                      <a:pt x="145557" y="772180"/>
                      <a:pt x="173379" y="756281"/>
                    </a:cubicBezTo>
                    <a:cubicBezTo>
                      <a:pt x="179826" y="752597"/>
                      <a:pt x="185129" y="746940"/>
                      <a:pt x="191914" y="743924"/>
                    </a:cubicBezTo>
                    <a:cubicBezTo>
                      <a:pt x="224053" y="729640"/>
                      <a:pt x="237049" y="730415"/>
                      <a:pt x="272233" y="725389"/>
                    </a:cubicBezTo>
                    <a:lnTo>
                      <a:pt x="309303" y="713032"/>
                    </a:lnTo>
                    <a:lnTo>
                      <a:pt x="327838" y="706854"/>
                    </a:lnTo>
                    <a:cubicBezTo>
                      <a:pt x="334017" y="702735"/>
                      <a:pt x="340669" y="699251"/>
                      <a:pt x="346374" y="694497"/>
                    </a:cubicBezTo>
                    <a:cubicBezTo>
                      <a:pt x="393952" y="654850"/>
                      <a:pt x="337420" y="694289"/>
                      <a:pt x="383444" y="663605"/>
                    </a:cubicBezTo>
                    <a:cubicBezTo>
                      <a:pt x="392023" y="637869"/>
                      <a:pt x="405386" y="617052"/>
                      <a:pt x="389622" y="589465"/>
                    </a:cubicBezTo>
                    <a:cubicBezTo>
                      <a:pt x="386391" y="583810"/>
                      <a:pt x="377349" y="585075"/>
                      <a:pt x="371087" y="583286"/>
                    </a:cubicBezTo>
                    <a:cubicBezTo>
                      <a:pt x="362923" y="580953"/>
                      <a:pt x="354507" y="579548"/>
                      <a:pt x="346374" y="577108"/>
                    </a:cubicBezTo>
                    <a:cubicBezTo>
                      <a:pt x="253661" y="549294"/>
                      <a:pt x="361129" y="567004"/>
                      <a:pt x="167201" y="558573"/>
                    </a:cubicBezTo>
                    <a:cubicBezTo>
                      <a:pt x="150725" y="556513"/>
                      <a:pt x="134185" y="554919"/>
                      <a:pt x="117774" y="552394"/>
                    </a:cubicBezTo>
                    <a:cubicBezTo>
                      <a:pt x="107395" y="550797"/>
                      <a:pt x="97278" y="547701"/>
                      <a:pt x="86882" y="546216"/>
                    </a:cubicBezTo>
                    <a:cubicBezTo>
                      <a:pt x="68420" y="543579"/>
                      <a:pt x="49811" y="542097"/>
                      <a:pt x="31276" y="540038"/>
                    </a:cubicBezTo>
                    <a:cubicBezTo>
                      <a:pt x="25098" y="537978"/>
                      <a:pt x="17826" y="537927"/>
                      <a:pt x="12741" y="533859"/>
                    </a:cubicBezTo>
                    <a:cubicBezTo>
                      <a:pt x="1363" y="524756"/>
                      <a:pt x="-5991" y="509343"/>
                      <a:pt x="6563" y="496789"/>
                    </a:cubicBezTo>
                    <a:cubicBezTo>
                      <a:pt x="11168" y="492184"/>
                      <a:pt x="18920" y="492670"/>
                      <a:pt x="25098" y="490611"/>
                    </a:cubicBezTo>
                    <a:cubicBezTo>
                      <a:pt x="126615" y="422931"/>
                      <a:pt x="26710" y="484432"/>
                      <a:pt x="340195" y="484432"/>
                    </a:cubicBezTo>
                    <a:cubicBezTo>
                      <a:pt x="367047" y="484432"/>
                      <a:pt x="393741" y="480313"/>
                      <a:pt x="420514" y="478254"/>
                    </a:cubicBezTo>
                    <a:cubicBezTo>
                      <a:pt x="444635" y="442074"/>
                      <a:pt x="426693" y="477912"/>
                      <a:pt x="426693" y="416470"/>
                    </a:cubicBezTo>
                    <a:cubicBezTo>
                      <a:pt x="426693" y="319653"/>
                      <a:pt x="427400" y="222748"/>
                      <a:pt x="432871" y="126086"/>
                    </a:cubicBezTo>
                    <a:cubicBezTo>
                      <a:pt x="433605" y="113120"/>
                      <a:pt x="445968" y="82097"/>
                      <a:pt x="457584" y="70481"/>
                    </a:cubicBezTo>
                    <a:cubicBezTo>
                      <a:pt x="462835" y="65230"/>
                      <a:pt x="469941" y="62243"/>
                      <a:pt x="476120" y="58124"/>
                    </a:cubicBezTo>
                    <a:cubicBezTo>
                      <a:pt x="494654" y="30323"/>
                      <a:pt x="493626" y="21568"/>
                      <a:pt x="519368" y="8697"/>
                    </a:cubicBezTo>
                    <a:cubicBezTo>
                      <a:pt x="525193" y="5785"/>
                      <a:pt x="531725" y="4578"/>
                      <a:pt x="537903" y="2519"/>
                    </a:cubicBezTo>
                    <a:cubicBezTo>
                      <a:pt x="566736" y="4578"/>
                      <a:pt x="600635" y="-7757"/>
                      <a:pt x="624401" y="8697"/>
                    </a:cubicBezTo>
                    <a:cubicBezTo>
                      <a:pt x="638053" y="18148"/>
                      <a:pt x="624966" y="42951"/>
                      <a:pt x="618222" y="58124"/>
                    </a:cubicBezTo>
                    <a:cubicBezTo>
                      <a:pt x="615577" y="64075"/>
                      <a:pt x="606142" y="63442"/>
                      <a:pt x="599687" y="64303"/>
                    </a:cubicBezTo>
                    <a:cubicBezTo>
                      <a:pt x="575106" y="67581"/>
                      <a:pt x="550260" y="68422"/>
                      <a:pt x="525547" y="70481"/>
                    </a:cubicBezTo>
                    <a:cubicBezTo>
                      <a:pt x="519368" y="74600"/>
                      <a:pt x="512262" y="77587"/>
                      <a:pt x="507011" y="82838"/>
                    </a:cubicBezTo>
                    <a:cubicBezTo>
                      <a:pt x="492327" y="97522"/>
                      <a:pt x="488414" y="120094"/>
                      <a:pt x="482298" y="138443"/>
                    </a:cubicBezTo>
                    <a:lnTo>
                      <a:pt x="476120" y="156978"/>
                    </a:lnTo>
                    <a:lnTo>
                      <a:pt x="469941" y="175513"/>
                    </a:lnTo>
                    <a:cubicBezTo>
                      <a:pt x="467882" y="196108"/>
                      <a:pt x="466049" y="216726"/>
                      <a:pt x="463763" y="237297"/>
                    </a:cubicBezTo>
                    <a:cubicBezTo>
                      <a:pt x="461929" y="253799"/>
                      <a:pt x="457584" y="270120"/>
                      <a:pt x="457584" y="286724"/>
                    </a:cubicBezTo>
                    <a:cubicBezTo>
                      <a:pt x="457584" y="317685"/>
                      <a:pt x="459384" y="348751"/>
                      <a:pt x="463763" y="379400"/>
                    </a:cubicBezTo>
                    <a:cubicBezTo>
                      <a:pt x="465605" y="392294"/>
                      <a:pt x="472961" y="403834"/>
                      <a:pt x="476120" y="416470"/>
                    </a:cubicBezTo>
                    <a:lnTo>
                      <a:pt x="488476" y="45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4" name="楕円 123">
                <a:extLst>
                  <a:ext uri="{FF2B5EF4-FFF2-40B4-BE49-F238E27FC236}">
                    <a16:creationId xmlns:a16="http://schemas.microsoft.com/office/drawing/2014/main" id="{E1350C7D-B782-4949-8135-7750D0482AFB}"/>
                  </a:ext>
                </a:extLst>
              </p:cNvPr>
              <p:cNvSpPr/>
              <p:nvPr/>
            </p:nvSpPr>
            <p:spPr>
              <a:xfrm>
                <a:off x="2900555" y="1810265"/>
                <a:ext cx="114494" cy="1334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0D746DBD-2069-4D02-86E6-B2684F80A029}"/>
                </a:ext>
              </a:extLst>
            </p:cNvPr>
            <p:cNvSpPr txBox="1"/>
            <p:nvPr/>
          </p:nvSpPr>
          <p:spPr>
            <a:xfrm rot="16200000">
              <a:off x="874770" y="1022929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C00000"/>
                  </a:solidFill>
                </a:rPr>
                <a:t>Y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AB381EEC-FC5D-47F9-87E4-1A946C1561DC}"/>
                </a:ext>
              </a:extLst>
            </p:cNvPr>
            <p:cNvGrpSpPr/>
            <p:nvPr/>
          </p:nvGrpSpPr>
          <p:grpSpPr>
            <a:xfrm>
              <a:off x="701299" y="1050179"/>
              <a:ext cx="338554" cy="284052"/>
              <a:chOff x="2797827" y="1444700"/>
              <a:chExt cx="338554" cy="284052"/>
            </a:xfrm>
          </p:grpSpPr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1AAFE4E7-D0C0-4365-8D18-9C4B3230AFF6}"/>
                  </a:ext>
                </a:extLst>
              </p:cNvPr>
              <p:cNvSpPr txBox="1"/>
              <p:nvPr/>
            </p:nvSpPr>
            <p:spPr>
              <a:xfrm rot="5400000">
                <a:off x="2825078" y="1417449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0070C0"/>
                    </a:solidFill>
                  </a:rPr>
                  <a:t>Y</a:t>
                </a:r>
                <a:endParaRPr kumimoji="1" lang="ja-JP" altLang="en-US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2" name="楕円 121">
                <a:extLst>
                  <a:ext uri="{FF2B5EF4-FFF2-40B4-BE49-F238E27FC236}">
                    <a16:creationId xmlns:a16="http://schemas.microsoft.com/office/drawing/2014/main" id="{BD7F3B28-9250-4826-ACDA-590D9BB9E66F}"/>
                  </a:ext>
                </a:extLst>
              </p:cNvPr>
              <p:cNvSpPr/>
              <p:nvPr/>
            </p:nvSpPr>
            <p:spPr>
              <a:xfrm>
                <a:off x="3015050" y="156386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7E56706A-ECED-480A-999D-94F2B23245AA}"/>
              </a:ext>
            </a:extLst>
          </p:cNvPr>
          <p:cNvSpPr txBox="1"/>
          <p:nvPr/>
        </p:nvSpPr>
        <p:spPr>
          <a:xfrm>
            <a:off x="2121250" y="53352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N</a:t>
            </a:r>
            <a:endParaRPr kumimoji="1" lang="ja-JP" altLang="en-US" baseline="-25000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688B0EE-F998-4B12-B91E-4104922F0C52}"/>
              </a:ext>
            </a:extLst>
          </p:cNvPr>
          <p:cNvSpPr txBox="1"/>
          <p:nvPr/>
        </p:nvSpPr>
        <p:spPr>
          <a:xfrm>
            <a:off x="1224638" y="533528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APC</a:t>
            </a:r>
            <a:endParaRPr kumimoji="1" lang="ja-JP" altLang="en-US" dirty="0"/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DA305056-484B-4900-A89D-665E15A74340}"/>
              </a:ext>
            </a:extLst>
          </p:cNvPr>
          <p:cNvCxnSpPr>
            <a:cxnSpLocks/>
          </p:cNvCxnSpPr>
          <p:nvPr/>
        </p:nvCxnSpPr>
        <p:spPr>
          <a:xfrm>
            <a:off x="3573282" y="3785830"/>
            <a:ext cx="0" cy="237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FA2B6540-38CA-40A3-8047-0D5B88E5ECAF}"/>
              </a:ext>
            </a:extLst>
          </p:cNvPr>
          <p:cNvCxnSpPr>
            <a:cxnSpLocks/>
          </p:cNvCxnSpPr>
          <p:nvPr/>
        </p:nvCxnSpPr>
        <p:spPr>
          <a:xfrm>
            <a:off x="4747395" y="3791258"/>
            <a:ext cx="0" cy="237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E1179064-C036-4923-BEEA-5B4F83473552}"/>
              </a:ext>
            </a:extLst>
          </p:cNvPr>
          <p:cNvCxnSpPr>
            <a:cxnSpLocks/>
          </p:cNvCxnSpPr>
          <p:nvPr/>
        </p:nvCxnSpPr>
        <p:spPr>
          <a:xfrm>
            <a:off x="3956071" y="3499846"/>
            <a:ext cx="392588" cy="36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216BC0FC-7B97-4320-89B9-67162CF8E658}"/>
              </a:ext>
            </a:extLst>
          </p:cNvPr>
          <p:cNvCxnSpPr>
            <a:cxnSpLocks/>
          </p:cNvCxnSpPr>
          <p:nvPr/>
        </p:nvCxnSpPr>
        <p:spPr>
          <a:xfrm flipV="1">
            <a:off x="6463361" y="3491294"/>
            <a:ext cx="359832" cy="6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07C861F6-438D-49CA-B9A1-191EC0F28D63}"/>
              </a:ext>
            </a:extLst>
          </p:cNvPr>
          <p:cNvCxnSpPr>
            <a:cxnSpLocks/>
          </p:cNvCxnSpPr>
          <p:nvPr/>
        </p:nvCxnSpPr>
        <p:spPr>
          <a:xfrm flipH="1">
            <a:off x="3840633" y="4444547"/>
            <a:ext cx="428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楕円 149">
            <a:extLst>
              <a:ext uri="{FF2B5EF4-FFF2-40B4-BE49-F238E27FC236}">
                <a16:creationId xmlns:a16="http://schemas.microsoft.com/office/drawing/2014/main" id="{2ED6D18A-3943-497D-BCA8-F7AFF17D70D5}"/>
              </a:ext>
            </a:extLst>
          </p:cNvPr>
          <p:cNvSpPr/>
          <p:nvPr/>
        </p:nvSpPr>
        <p:spPr>
          <a:xfrm>
            <a:off x="7026399" y="3309593"/>
            <a:ext cx="230436" cy="940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楕円 151">
            <a:extLst>
              <a:ext uri="{FF2B5EF4-FFF2-40B4-BE49-F238E27FC236}">
                <a16:creationId xmlns:a16="http://schemas.microsoft.com/office/drawing/2014/main" id="{6ABBDCB3-D2C7-4601-B5EF-1677E3641790}"/>
              </a:ext>
            </a:extLst>
          </p:cNvPr>
          <p:cNvSpPr/>
          <p:nvPr/>
        </p:nvSpPr>
        <p:spPr>
          <a:xfrm>
            <a:off x="7120669" y="3461557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4877B9F4-0517-4A43-B83F-34D01735D5D7}"/>
              </a:ext>
            </a:extLst>
          </p:cNvPr>
          <p:cNvSpPr/>
          <p:nvPr/>
        </p:nvSpPr>
        <p:spPr>
          <a:xfrm>
            <a:off x="7254172" y="3421891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楕円 153">
            <a:extLst>
              <a:ext uri="{FF2B5EF4-FFF2-40B4-BE49-F238E27FC236}">
                <a16:creationId xmlns:a16="http://schemas.microsoft.com/office/drawing/2014/main" id="{282A5F3A-F666-4D0B-9F94-FE940902478D}"/>
              </a:ext>
            </a:extLst>
          </p:cNvPr>
          <p:cNvSpPr/>
          <p:nvPr/>
        </p:nvSpPr>
        <p:spPr>
          <a:xfrm rot="5400000">
            <a:off x="6981308" y="3513592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楕円 154">
            <a:extLst>
              <a:ext uri="{FF2B5EF4-FFF2-40B4-BE49-F238E27FC236}">
                <a16:creationId xmlns:a16="http://schemas.microsoft.com/office/drawing/2014/main" id="{B408CD7D-7029-4A7D-B006-D4A1ADFCE768}"/>
              </a:ext>
            </a:extLst>
          </p:cNvPr>
          <p:cNvSpPr/>
          <p:nvPr/>
        </p:nvSpPr>
        <p:spPr>
          <a:xfrm>
            <a:off x="7206601" y="3613015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C23BB72B-AE1B-4D35-B90D-0A2213F52E30}"/>
              </a:ext>
            </a:extLst>
          </p:cNvPr>
          <p:cNvSpPr txBox="1"/>
          <p:nvPr/>
        </p:nvSpPr>
        <p:spPr>
          <a:xfrm>
            <a:off x="7452186" y="3299039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baseline="-25000" dirty="0"/>
          </a:p>
        </p:txBody>
      </p:sp>
      <p:cxnSp>
        <p:nvCxnSpPr>
          <p:cNvPr id="158" name="直線矢印コネクタ 157">
            <a:extLst>
              <a:ext uri="{FF2B5EF4-FFF2-40B4-BE49-F238E27FC236}">
                <a16:creationId xmlns:a16="http://schemas.microsoft.com/office/drawing/2014/main" id="{1C46A4C1-7D8D-4F66-B63A-19550DA7D78A}"/>
              </a:ext>
            </a:extLst>
          </p:cNvPr>
          <p:cNvCxnSpPr>
            <a:cxnSpLocks/>
          </p:cNvCxnSpPr>
          <p:nvPr/>
        </p:nvCxnSpPr>
        <p:spPr>
          <a:xfrm>
            <a:off x="4085308" y="1948335"/>
            <a:ext cx="822792" cy="396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楕円 163">
            <a:extLst>
              <a:ext uri="{FF2B5EF4-FFF2-40B4-BE49-F238E27FC236}">
                <a16:creationId xmlns:a16="http://schemas.microsoft.com/office/drawing/2014/main" id="{3B68F9AA-C5E8-44CB-A9F7-C059D590559F}"/>
              </a:ext>
            </a:extLst>
          </p:cNvPr>
          <p:cNvSpPr/>
          <p:nvPr/>
        </p:nvSpPr>
        <p:spPr>
          <a:xfrm>
            <a:off x="5253202" y="2270130"/>
            <a:ext cx="230436" cy="940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楕円 164">
            <a:extLst>
              <a:ext uri="{FF2B5EF4-FFF2-40B4-BE49-F238E27FC236}">
                <a16:creationId xmlns:a16="http://schemas.microsoft.com/office/drawing/2014/main" id="{831D9560-8931-4F02-8877-864E55C29138}"/>
              </a:ext>
            </a:extLst>
          </p:cNvPr>
          <p:cNvSpPr/>
          <p:nvPr/>
        </p:nvSpPr>
        <p:spPr>
          <a:xfrm>
            <a:off x="5347472" y="2422094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楕円 165">
            <a:extLst>
              <a:ext uri="{FF2B5EF4-FFF2-40B4-BE49-F238E27FC236}">
                <a16:creationId xmlns:a16="http://schemas.microsoft.com/office/drawing/2014/main" id="{28A84C16-7B66-4943-9247-23F507E963A9}"/>
              </a:ext>
            </a:extLst>
          </p:cNvPr>
          <p:cNvSpPr/>
          <p:nvPr/>
        </p:nvSpPr>
        <p:spPr>
          <a:xfrm>
            <a:off x="5480975" y="2382428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66">
            <a:extLst>
              <a:ext uri="{FF2B5EF4-FFF2-40B4-BE49-F238E27FC236}">
                <a16:creationId xmlns:a16="http://schemas.microsoft.com/office/drawing/2014/main" id="{700FC70A-4606-4252-BFC0-17E875FF49F2}"/>
              </a:ext>
            </a:extLst>
          </p:cNvPr>
          <p:cNvSpPr/>
          <p:nvPr/>
        </p:nvSpPr>
        <p:spPr>
          <a:xfrm rot="5400000">
            <a:off x="5208111" y="2474129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楕円 167">
            <a:extLst>
              <a:ext uri="{FF2B5EF4-FFF2-40B4-BE49-F238E27FC236}">
                <a16:creationId xmlns:a16="http://schemas.microsoft.com/office/drawing/2014/main" id="{6F28F904-0F36-4EA1-B213-03AB1D3974E4}"/>
              </a:ext>
            </a:extLst>
          </p:cNvPr>
          <p:cNvSpPr/>
          <p:nvPr/>
        </p:nvSpPr>
        <p:spPr>
          <a:xfrm>
            <a:off x="5433404" y="2573552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1160948D-E20B-49F8-936A-C467A8FD9DA1}"/>
              </a:ext>
            </a:extLst>
          </p:cNvPr>
          <p:cNvSpPr txBox="1"/>
          <p:nvPr/>
        </p:nvSpPr>
        <p:spPr>
          <a:xfrm>
            <a:off x="5915261" y="2279791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baseline="-25000" dirty="0"/>
          </a:p>
        </p:txBody>
      </p:sp>
      <p:cxnSp>
        <p:nvCxnSpPr>
          <p:cNvPr id="172" name="直線矢印コネクタ 171">
            <a:extLst>
              <a:ext uri="{FF2B5EF4-FFF2-40B4-BE49-F238E27FC236}">
                <a16:creationId xmlns:a16="http://schemas.microsoft.com/office/drawing/2014/main" id="{249D7ED8-3B83-43EF-9149-418AFD7388E1}"/>
              </a:ext>
            </a:extLst>
          </p:cNvPr>
          <p:cNvCxnSpPr>
            <a:cxnSpLocks/>
          </p:cNvCxnSpPr>
          <p:nvPr/>
        </p:nvCxnSpPr>
        <p:spPr>
          <a:xfrm>
            <a:off x="5273683" y="1451306"/>
            <a:ext cx="0" cy="201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二等辺三角形 173">
            <a:extLst>
              <a:ext uri="{FF2B5EF4-FFF2-40B4-BE49-F238E27FC236}">
                <a16:creationId xmlns:a16="http://schemas.microsoft.com/office/drawing/2014/main" id="{83D334A1-9093-4CED-B1A7-865ED0740C21}"/>
              </a:ext>
            </a:extLst>
          </p:cNvPr>
          <p:cNvSpPr/>
          <p:nvPr/>
        </p:nvSpPr>
        <p:spPr>
          <a:xfrm rot="10800000">
            <a:off x="4095882" y="3328256"/>
            <a:ext cx="45719" cy="12077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CEED86F1-20EF-4EE8-9DB4-EC5DF9B74544}"/>
              </a:ext>
            </a:extLst>
          </p:cNvPr>
          <p:cNvSpPr txBox="1"/>
          <p:nvPr/>
        </p:nvSpPr>
        <p:spPr>
          <a:xfrm>
            <a:off x="3966543" y="305925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Ag</a:t>
            </a:r>
            <a:endParaRPr kumimoji="1" lang="ja-JP" altLang="en-US" sz="1600" dirty="0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C5BA806F-B359-4D87-8B0C-62F4416849B1}"/>
              </a:ext>
            </a:extLst>
          </p:cNvPr>
          <p:cNvSpPr/>
          <p:nvPr/>
        </p:nvSpPr>
        <p:spPr>
          <a:xfrm rot="10800000">
            <a:off x="5274274" y="3328256"/>
            <a:ext cx="45719" cy="12077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07BAE5B7-83DC-4821-8D1C-0F946F5D86B5}"/>
              </a:ext>
            </a:extLst>
          </p:cNvPr>
          <p:cNvSpPr txBox="1"/>
          <p:nvPr/>
        </p:nvSpPr>
        <p:spPr>
          <a:xfrm>
            <a:off x="5144935" y="305925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Ag</a:t>
            </a:r>
            <a:endParaRPr kumimoji="1" lang="ja-JP" altLang="en-US" sz="1600" dirty="0"/>
          </a:p>
        </p:txBody>
      </p: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A44069CC-B433-45E8-9EC2-5E5E48035707}"/>
              </a:ext>
            </a:extLst>
          </p:cNvPr>
          <p:cNvCxnSpPr>
            <a:cxnSpLocks/>
          </p:cNvCxnSpPr>
          <p:nvPr/>
        </p:nvCxnSpPr>
        <p:spPr>
          <a:xfrm flipV="1">
            <a:off x="2642024" y="5437459"/>
            <a:ext cx="559750" cy="336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>
            <a:extLst>
              <a:ext uri="{FF2B5EF4-FFF2-40B4-BE49-F238E27FC236}">
                <a16:creationId xmlns:a16="http://schemas.microsoft.com/office/drawing/2014/main" id="{F34E9718-7AC8-46FF-87DF-2FA6F3AC3107}"/>
              </a:ext>
            </a:extLst>
          </p:cNvPr>
          <p:cNvCxnSpPr>
            <a:cxnSpLocks/>
          </p:cNvCxnSpPr>
          <p:nvPr/>
        </p:nvCxnSpPr>
        <p:spPr>
          <a:xfrm flipV="1">
            <a:off x="2642024" y="5852651"/>
            <a:ext cx="558374" cy="248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>
            <a:extLst>
              <a:ext uri="{FF2B5EF4-FFF2-40B4-BE49-F238E27FC236}">
                <a16:creationId xmlns:a16="http://schemas.microsoft.com/office/drawing/2014/main" id="{6E1B80E5-5B53-4C88-9E0D-0BFC7B97EE71}"/>
              </a:ext>
            </a:extLst>
          </p:cNvPr>
          <p:cNvCxnSpPr>
            <a:cxnSpLocks/>
          </p:cNvCxnSpPr>
          <p:nvPr/>
        </p:nvCxnSpPr>
        <p:spPr>
          <a:xfrm>
            <a:off x="2629084" y="5956485"/>
            <a:ext cx="561410" cy="327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9FFADF52-7103-47CF-A718-EE224024BC96}"/>
              </a:ext>
            </a:extLst>
          </p:cNvPr>
          <p:cNvGrpSpPr/>
          <p:nvPr/>
        </p:nvGrpSpPr>
        <p:grpSpPr>
          <a:xfrm>
            <a:off x="4016588" y="5141988"/>
            <a:ext cx="424304" cy="384470"/>
            <a:chOff x="1392537" y="1019102"/>
            <a:chExt cx="771310" cy="729429"/>
          </a:xfrm>
        </p:grpSpPr>
        <p:sp>
          <p:nvSpPr>
            <p:cNvPr id="187" name="楕円 67">
              <a:extLst>
                <a:ext uri="{FF2B5EF4-FFF2-40B4-BE49-F238E27FC236}">
                  <a16:creationId xmlns:a16="http://schemas.microsoft.com/office/drawing/2014/main" id="{1F31E876-FDC6-44FF-8852-0654723E9559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楕円 68">
              <a:extLst>
                <a:ext uri="{FF2B5EF4-FFF2-40B4-BE49-F238E27FC236}">
                  <a16:creationId xmlns:a16="http://schemas.microsoft.com/office/drawing/2014/main" id="{F0C66BDB-43D1-4077-9C0D-AE0BB260431E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4AF1A413-0AF2-454B-B69D-483E951765AF}"/>
              </a:ext>
            </a:extLst>
          </p:cNvPr>
          <p:cNvSpPr txBox="1"/>
          <p:nvPr/>
        </p:nvSpPr>
        <p:spPr>
          <a:xfrm>
            <a:off x="4114807" y="4839560"/>
            <a:ext cx="50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CM</a:t>
            </a:r>
            <a:endParaRPr kumimoji="1" lang="ja-JP" altLang="en-US" baseline="-25000" dirty="0"/>
          </a:p>
        </p:txBody>
      </p: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7CCD48D3-3505-44AC-AA55-1B87FE2F98F7}"/>
              </a:ext>
            </a:extLst>
          </p:cNvPr>
          <p:cNvGrpSpPr/>
          <p:nvPr/>
        </p:nvGrpSpPr>
        <p:grpSpPr>
          <a:xfrm>
            <a:off x="3269621" y="5692920"/>
            <a:ext cx="637341" cy="384470"/>
            <a:chOff x="6097412" y="4998353"/>
            <a:chExt cx="637341" cy="384470"/>
          </a:xfrm>
        </p:grpSpPr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6923641F-8905-49F0-AF45-9F149850326B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97" name="楕円 67">
                <a:extLst>
                  <a:ext uri="{FF2B5EF4-FFF2-40B4-BE49-F238E27FC236}">
                    <a16:creationId xmlns:a16="http://schemas.microsoft.com/office/drawing/2014/main" id="{D2479F02-1349-43F7-AB6D-1F3B1C964E7F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楕円 68">
                <a:extLst>
                  <a:ext uri="{FF2B5EF4-FFF2-40B4-BE49-F238E27FC236}">
                    <a16:creationId xmlns:a16="http://schemas.microsoft.com/office/drawing/2014/main" id="{FBE05A08-EE9F-44F0-8BF3-B8C66E6E5480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2" name="円/楕円 173">
              <a:extLst>
                <a:ext uri="{FF2B5EF4-FFF2-40B4-BE49-F238E27FC236}">
                  <a16:creationId xmlns:a16="http://schemas.microsoft.com/office/drawing/2014/main" id="{7139BD57-5ED4-48E0-A8A3-22A9C3FF095E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/楕円 174">
              <a:extLst>
                <a:ext uri="{FF2B5EF4-FFF2-40B4-BE49-F238E27FC236}">
                  <a16:creationId xmlns:a16="http://schemas.microsoft.com/office/drawing/2014/main" id="{5EFE476D-A55D-470E-B65F-3270CE455684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円/楕円 175">
              <a:extLst>
                <a:ext uri="{FF2B5EF4-FFF2-40B4-BE49-F238E27FC236}">
                  <a16:creationId xmlns:a16="http://schemas.microsoft.com/office/drawing/2014/main" id="{8AC43419-E602-463E-9D3F-61F925471BD9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76">
              <a:extLst>
                <a:ext uri="{FF2B5EF4-FFF2-40B4-BE49-F238E27FC236}">
                  <a16:creationId xmlns:a16="http://schemas.microsoft.com/office/drawing/2014/main" id="{4322413B-4EB6-4971-AE83-B30CEB92792A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円/楕円 177">
              <a:extLst>
                <a:ext uri="{FF2B5EF4-FFF2-40B4-BE49-F238E27FC236}">
                  <a16:creationId xmlns:a16="http://schemas.microsoft.com/office/drawing/2014/main" id="{2087CA14-A38B-4C32-9359-673C003EC52B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8A65A08E-65D3-467C-86E0-69C34D5C09BF}"/>
              </a:ext>
            </a:extLst>
          </p:cNvPr>
          <p:cNvSpPr txBox="1"/>
          <p:nvPr/>
        </p:nvSpPr>
        <p:spPr>
          <a:xfrm>
            <a:off x="3706831" y="546821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EM</a:t>
            </a:r>
            <a:endParaRPr kumimoji="1" lang="ja-JP" altLang="en-US" baseline="-25000" dirty="0"/>
          </a:p>
        </p:txBody>
      </p: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12C0644A-96FB-4E58-86EC-EFA3603BC716}"/>
              </a:ext>
            </a:extLst>
          </p:cNvPr>
          <p:cNvGrpSpPr/>
          <p:nvPr/>
        </p:nvGrpSpPr>
        <p:grpSpPr>
          <a:xfrm>
            <a:off x="3294654" y="6210215"/>
            <a:ext cx="637341" cy="513900"/>
            <a:chOff x="6095261" y="4909721"/>
            <a:chExt cx="637341" cy="513900"/>
          </a:xfrm>
        </p:grpSpPr>
        <p:grpSp>
          <p:nvGrpSpPr>
            <p:cNvPr id="201" name="グループ化 200">
              <a:extLst>
                <a:ext uri="{FF2B5EF4-FFF2-40B4-BE49-F238E27FC236}">
                  <a16:creationId xmlns:a16="http://schemas.microsoft.com/office/drawing/2014/main" id="{D06FCBE7-7DF2-4475-859A-054E38BEA621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207" name="楕円 67">
                <a:extLst>
                  <a:ext uri="{FF2B5EF4-FFF2-40B4-BE49-F238E27FC236}">
                    <a16:creationId xmlns:a16="http://schemas.microsoft.com/office/drawing/2014/main" id="{6F5710DB-F74B-440D-B039-3371C2A6B2B2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楕円 68">
                <a:extLst>
                  <a:ext uri="{FF2B5EF4-FFF2-40B4-BE49-F238E27FC236}">
                    <a16:creationId xmlns:a16="http://schemas.microsoft.com/office/drawing/2014/main" id="{51843431-F795-438F-B0D6-22A16E404B03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2" name="円/楕円 181">
              <a:extLst>
                <a:ext uri="{FF2B5EF4-FFF2-40B4-BE49-F238E27FC236}">
                  <a16:creationId xmlns:a16="http://schemas.microsoft.com/office/drawing/2014/main" id="{8FB591A1-75D5-4989-9BCB-E3C14DA10EB8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円/楕円 182">
              <a:extLst>
                <a:ext uri="{FF2B5EF4-FFF2-40B4-BE49-F238E27FC236}">
                  <a16:creationId xmlns:a16="http://schemas.microsoft.com/office/drawing/2014/main" id="{59B0A187-E88E-41C5-ABEC-3662BE8FFF36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円/楕円 183">
              <a:extLst>
                <a:ext uri="{FF2B5EF4-FFF2-40B4-BE49-F238E27FC236}">
                  <a16:creationId xmlns:a16="http://schemas.microsoft.com/office/drawing/2014/main" id="{374C7C97-C7B6-4240-B7BF-190FF0B3EA90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円/楕円 184">
              <a:extLst>
                <a:ext uri="{FF2B5EF4-FFF2-40B4-BE49-F238E27FC236}">
                  <a16:creationId xmlns:a16="http://schemas.microsoft.com/office/drawing/2014/main" id="{BB55D364-6E67-4BF6-B300-D800AADDD496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185">
              <a:extLst>
                <a:ext uri="{FF2B5EF4-FFF2-40B4-BE49-F238E27FC236}">
                  <a16:creationId xmlns:a16="http://schemas.microsoft.com/office/drawing/2014/main" id="{14F1D226-6304-4535-BE7F-9E31534C6526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6BC5BD81-1785-4B38-99AB-C74BAC3E7607}"/>
              </a:ext>
            </a:extLst>
          </p:cNvPr>
          <p:cNvSpPr txBox="1"/>
          <p:nvPr/>
        </p:nvSpPr>
        <p:spPr>
          <a:xfrm>
            <a:off x="3723262" y="599862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EA24C7AB-E478-4411-B60B-F716CB54DCDD}"/>
              </a:ext>
            </a:extLst>
          </p:cNvPr>
          <p:cNvSpPr txBox="1"/>
          <p:nvPr/>
        </p:nvSpPr>
        <p:spPr>
          <a:xfrm>
            <a:off x="4557110" y="5681900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Peripheral tissue</a:t>
            </a:r>
            <a:endParaRPr kumimoji="1" lang="ja-JP" altLang="en-US" dirty="0"/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A9817C00-B1A7-4E9C-8D68-EF7FE1D8552E}"/>
              </a:ext>
            </a:extLst>
          </p:cNvPr>
          <p:cNvSpPr txBox="1"/>
          <p:nvPr/>
        </p:nvSpPr>
        <p:spPr>
          <a:xfrm>
            <a:off x="4549143" y="5121274"/>
            <a:ext cx="16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Lymphoid organ</a:t>
            </a:r>
            <a:endParaRPr kumimoji="1" lang="ja-JP" altLang="en-US" dirty="0"/>
          </a:p>
        </p:txBody>
      </p: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E11FADE9-CBDA-475B-95F9-DF8E7B6FFF29}"/>
              </a:ext>
            </a:extLst>
          </p:cNvPr>
          <p:cNvGrpSpPr/>
          <p:nvPr/>
        </p:nvGrpSpPr>
        <p:grpSpPr>
          <a:xfrm>
            <a:off x="4943595" y="6234403"/>
            <a:ext cx="637341" cy="513900"/>
            <a:chOff x="1388625" y="850946"/>
            <a:chExt cx="1158574" cy="974988"/>
          </a:xfrm>
        </p:grpSpPr>
        <p:sp>
          <p:nvSpPr>
            <p:cNvPr id="219" name="楕円 67">
              <a:extLst>
                <a:ext uri="{FF2B5EF4-FFF2-40B4-BE49-F238E27FC236}">
                  <a16:creationId xmlns:a16="http://schemas.microsoft.com/office/drawing/2014/main" id="{84DE387A-10FE-4545-BE66-778C605DDBE7}"/>
                </a:ext>
              </a:extLst>
            </p:cNvPr>
            <p:cNvSpPr/>
            <p:nvPr/>
          </p:nvSpPr>
          <p:spPr>
            <a:xfrm>
              <a:off x="1388625" y="850946"/>
              <a:ext cx="1158574" cy="974988"/>
            </a:xfrm>
            <a:prstGeom prst="ellipse">
              <a:avLst/>
            </a:prstGeom>
            <a:gradFill flip="none" rotWithShape="1">
              <a:gsLst>
                <a:gs pos="19000">
                  <a:schemeClr val="accent4">
                    <a:lumMod val="20000"/>
                    <a:lumOff val="80000"/>
                  </a:schemeClr>
                </a:gs>
                <a:gs pos="95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楕円 68">
              <a:extLst>
                <a:ext uri="{FF2B5EF4-FFF2-40B4-BE49-F238E27FC236}">
                  <a16:creationId xmlns:a16="http://schemas.microsoft.com/office/drawing/2014/main" id="{DED064A0-2AA2-4ECB-A650-62D89F19C509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7000">
                  <a:schemeClr val="bg2"/>
                </a:gs>
                <a:gs pos="45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B3325907-5BB1-4B9A-81E1-DD18B68F4324}"/>
              </a:ext>
            </a:extLst>
          </p:cNvPr>
          <p:cNvSpPr txBox="1"/>
          <p:nvPr/>
        </p:nvSpPr>
        <p:spPr>
          <a:xfrm>
            <a:off x="5311613" y="6088606"/>
            <a:ext cx="1531830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dirty="0"/>
              <a:t>Terminally </a:t>
            </a:r>
          </a:p>
          <a:p>
            <a:pPr>
              <a:lnSpc>
                <a:spcPts val="1200"/>
              </a:lnSpc>
            </a:pPr>
            <a:r>
              <a:rPr kumimoji="1" lang="en-US" altLang="ja-JP" sz="1400" dirty="0"/>
              <a:t>    </a:t>
            </a:r>
            <a:r>
              <a:rPr kumimoji="1" lang="en-US" altLang="ja-JP" sz="1400" dirty="0" err="1"/>
              <a:t>differenciated</a:t>
            </a:r>
            <a:r>
              <a:rPr kumimoji="1" lang="en-US" altLang="ja-JP" sz="1400" dirty="0"/>
              <a:t> T </a:t>
            </a:r>
            <a:endParaRPr kumimoji="1" lang="ja-JP" altLang="en-US" sz="1400" dirty="0"/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7A8130A6-B841-46BA-89F4-6F9608FF7337}"/>
              </a:ext>
            </a:extLst>
          </p:cNvPr>
          <p:cNvCxnSpPr>
            <a:cxnSpLocks/>
          </p:cNvCxnSpPr>
          <p:nvPr/>
        </p:nvCxnSpPr>
        <p:spPr>
          <a:xfrm>
            <a:off x="4036661" y="6464485"/>
            <a:ext cx="7792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5159D94A-039D-4899-B31E-508679201D0B}"/>
              </a:ext>
            </a:extLst>
          </p:cNvPr>
          <p:cNvCxnSpPr>
            <a:cxnSpLocks/>
          </p:cNvCxnSpPr>
          <p:nvPr/>
        </p:nvCxnSpPr>
        <p:spPr>
          <a:xfrm flipV="1">
            <a:off x="5620416" y="6464485"/>
            <a:ext cx="1348794" cy="1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楕円 226">
            <a:extLst>
              <a:ext uri="{FF2B5EF4-FFF2-40B4-BE49-F238E27FC236}">
                <a16:creationId xmlns:a16="http://schemas.microsoft.com/office/drawing/2014/main" id="{3BEAF0EC-CBC9-4460-B724-4C39B6C8F93D}"/>
              </a:ext>
            </a:extLst>
          </p:cNvPr>
          <p:cNvSpPr/>
          <p:nvPr/>
        </p:nvSpPr>
        <p:spPr>
          <a:xfrm>
            <a:off x="7096924" y="6303672"/>
            <a:ext cx="230436" cy="940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D4539CDC-703E-4494-AE90-CC56B12DAA32}"/>
              </a:ext>
            </a:extLst>
          </p:cNvPr>
          <p:cNvSpPr/>
          <p:nvPr/>
        </p:nvSpPr>
        <p:spPr>
          <a:xfrm>
            <a:off x="7191194" y="6455636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ADB1BEC-5B6A-4664-93B4-C82BEF3077C6}"/>
              </a:ext>
            </a:extLst>
          </p:cNvPr>
          <p:cNvSpPr/>
          <p:nvPr/>
        </p:nvSpPr>
        <p:spPr>
          <a:xfrm>
            <a:off x="7324697" y="6415970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楕円 229">
            <a:extLst>
              <a:ext uri="{FF2B5EF4-FFF2-40B4-BE49-F238E27FC236}">
                <a16:creationId xmlns:a16="http://schemas.microsoft.com/office/drawing/2014/main" id="{07824DFE-ADB7-4714-9690-9F98B6857244}"/>
              </a:ext>
            </a:extLst>
          </p:cNvPr>
          <p:cNvSpPr/>
          <p:nvPr/>
        </p:nvSpPr>
        <p:spPr>
          <a:xfrm rot="5400000">
            <a:off x="7051833" y="6507671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230">
            <a:extLst>
              <a:ext uri="{FF2B5EF4-FFF2-40B4-BE49-F238E27FC236}">
                <a16:creationId xmlns:a16="http://schemas.microsoft.com/office/drawing/2014/main" id="{66EA2001-E7E2-4A42-99D9-6FE8B5E95EFF}"/>
              </a:ext>
            </a:extLst>
          </p:cNvPr>
          <p:cNvSpPr/>
          <p:nvPr/>
        </p:nvSpPr>
        <p:spPr>
          <a:xfrm>
            <a:off x="7277126" y="6607094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DB56C55D-BCE1-4DF0-91B0-AB1C918D40B2}"/>
              </a:ext>
            </a:extLst>
          </p:cNvPr>
          <p:cNvSpPr txBox="1"/>
          <p:nvPr/>
        </p:nvSpPr>
        <p:spPr>
          <a:xfrm>
            <a:off x="7522711" y="6293118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baseline="-25000" dirty="0"/>
          </a:p>
        </p:txBody>
      </p:sp>
      <p:grpSp>
        <p:nvGrpSpPr>
          <p:cNvPr id="233" name="グループ化 232">
            <a:extLst>
              <a:ext uri="{FF2B5EF4-FFF2-40B4-BE49-F238E27FC236}">
                <a16:creationId xmlns:a16="http://schemas.microsoft.com/office/drawing/2014/main" id="{3D679880-67D5-481A-880F-E0FF1622E0BB}"/>
              </a:ext>
            </a:extLst>
          </p:cNvPr>
          <p:cNvGrpSpPr/>
          <p:nvPr/>
        </p:nvGrpSpPr>
        <p:grpSpPr>
          <a:xfrm>
            <a:off x="3287026" y="5139813"/>
            <a:ext cx="424304" cy="384470"/>
            <a:chOff x="1392537" y="1019102"/>
            <a:chExt cx="771310" cy="729429"/>
          </a:xfrm>
        </p:grpSpPr>
        <p:sp>
          <p:nvSpPr>
            <p:cNvPr id="234" name="楕円 67">
              <a:extLst>
                <a:ext uri="{FF2B5EF4-FFF2-40B4-BE49-F238E27FC236}">
                  <a16:creationId xmlns:a16="http://schemas.microsoft.com/office/drawing/2014/main" id="{3547C663-A620-47E5-A1AB-A324DAF98681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楕円 68">
              <a:extLst>
                <a:ext uri="{FF2B5EF4-FFF2-40B4-BE49-F238E27FC236}">
                  <a16:creationId xmlns:a16="http://schemas.microsoft.com/office/drawing/2014/main" id="{0185228C-7341-47B7-99C0-89416B59142E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3EBE04F2-D2F7-46E7-9E6B-0E1662283039}"/>
              </a:ext>
            </a:extLst>
          </p:cNvPr>
          <p:cNvSpPr txBox="1"/>
          <p:nvPr/>
        </p:nvSpPr>
        <p:spPr>
          <a:xfrm>
            <a:off x="3400142" y="4855970"/>
            <a:ext cx="57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SCM</a:t>
            </a:r>
            <a:endParaRPr kumimoji="1" lang="ja-JP" altLang="en-US" baseline="-25000" dirty="0"/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B0DEFB0F-B3C2-4E1C-92DF-B943BAD940C4}"/>
              </a:ext>
            </a:extLst>
          </p:cNvPr>
          <p:cNvSpPr txBox="1"/>
          <p:nvPr/>
        </p:nvSpPr>
        <p:spPr>
          <a:xfrm>
            <a:off x="2501289" y="123148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末梢における</a:t>
            </a:r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細胞の成熟過程</a:t>
            </a:r>
          </a:p>
        </p:txBody>
      </p:sp>
    </p:spTree>
    <p:extLst>
      <p:ext uri="{BB962C8B-B14F-4D97-AF65-F5344CB8AC3E}">
        <p14:creationId xmlns:p14="http://schemas.microsoft.com/office/powerpoint/2010/main" val="281161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FD051DF-3DB2-485E-B7C5-342DD5DB1428}"/>
              </a:ext>
            </a:extLst>
          </p:cNvPr>
          <p:cNvGrpSpPr/>
          <p:nvPr/>
        </p:nvGrpSpPr>
        <p:grpSpPr>
          <a:xfrm>
            <a:off x="739451" y="1385228"/>
            <a:ext cx="1292874" cy="841526"/>
            <a:chOff x="881554" y="1162798"/>
            <a:chExt cx="1292874" cy="84152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3A319E7-AA92-4937-8FBD-37B59015AAAF}"/>
                </a:ext>
              </a:extLst>
            </p:cNvPr>
            <p:cNvGrpSpPr/>
            <p:nvPr/>
          </p:nvGrpSpPr>
          <p:grpSpPr>
            <a:xfrm>
              <a:off x="1026055" y="1366637"/>
              <a:ext cx="1142097" cy="637687"/>
              <a:chOff x="358790" y="841475"/>
              <a:chExt cx="1142097" cy="637687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FD5EAC9E-97BD-42E8-8C57-78355ED1F12C}"/>
                  </a:ext>
                </a:extLst>
              </p:cNvPr>
              <p:cNvGrpSpPr/>
              <p:nvPr/>
            </p:nvGrpSpPr>
            <p:grpSpPr>
              <a:xfrm>
                <a:off x="1076583" y="1006968"/>
                <a:ext cx="424304" cy="384470"/>
                <a:chOff x="1392537" y="1019102"/>
                <a:chExt cx="771310" cy="729429"/>
              </a:xfrm>
            </p:grpSpPr>
            <p:sp>
              <p:nvSpPr>
                <p:cNvPr id="13" name="楕円 67">
                  <a:extLst>
                    <a:ext uri="{FF2B5EF4-FFF2-40B4-BE49-F238E27FC236}">
                      <a16:creationId xmlns:a16="http://schemas.microsoft.com/office/drawing/2014/main" id="{F7AB1603-8207-4754-8107-2235BA2134F0}"/>
                    </a:ext>
                  </a:extLst>
                </p:cNvPr>
                <p:cNvSpPr/>
                <p:nvPr/>
              </p:nvSpPr>
              <p:spPr>
                <a:xfrm>
                  <a:off x="1392537" y="1019102"/>
                  <a:ext cx="771310" cy="729429"/>
                </a:xfrm>
                <a:prstGeom prst="ellipse">
                  <a:avLst/>
                </a:prstGeom>
                <a:gradFill flip="none" rotWithShape="1">
                  <a:gsLst>
                    <a:gs pos="34000">
                      <a:schemeClr val="accent4">
                        <a:lumMod val="20000"/>
                        <a:lumOff val="80000"/>
                      </a:schemeClr>
                    </a:gs>
                    <a:gs pos="79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楕円 68">
                  <a:extLst>
                    <a:ext uri="{FF2B5EF4-FFF2-40B4-BE49-F238E27FC236}">
                      <a16:creationId xmlns:a16="http://schemas.microsoft.com/office/drawing/2014/main" id="{16A39374-27B7-4E1B-B7D3-EBBA21660397}"/>
                    </a:ext>
                  </a:extLst>
                </p:cNvPr>
                <p:cNvSpPr/>
                <p:nvPr/>
              </p:nvSpPr>
              <p:spPr>
                <a:xfrm>
                  <a:off x="1513900" y="1114627"/>
                  <a:ext cx="528583" cy="5383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4000">
                      <a:schemeClr val="bg2"/>
                    </a:gs>
                    <a:gs pos="7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425B899-4BD1-4067-9A18-A7407A277FFC}"/>
                  </a:ext>
                </a:extLst>
              </p:cNvPr>
              <p:cNvGrpSpPr/>
              <p:nvPr/>
            </p:nvGrpSpPr>
            <p:grpSpPr>
              <a:xfrm rot="1478299">
                <a:off x="358790" y="841475"/>
                <a:ext cx="655293" cy="637687"/>
                <a:chOff x="2606891" y="1526058"/>
                <a:chExt cx="655293" cy="637687"/>
              </a:xfrm>
            </p:grpSpPr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5077BD1A-293C-4593-AC9A-9AE1BB5B9B42}"/>
                    </a:ext>
                  </a:extLst>
                </p:cNvPr>
                <p:cNvSpPr/>
                <p:nvPr/>
              </p:nvSpPr>
              <p:spPr>
                <a:xfrm>
                  <a:off x="2606891" y="1526058"/>
                  <a:ext cx="655293" cy="637687"/>
                </a:xfrm>
                <a:custGeom>
                  <a:avLst/>
                  <a:gdLst>
                    <a:gd name="connsiteX0" fmla="*/ 488476 w 1106314"/>
                    <a:gd name="connsiteY0" fmla="*/ 459719 h 966346"/>
                    <a:gd name="connsiteX1" fmla="*/ 544082 w 1106314"/>
                    <a:gd name="connsiteY1" fmla="*/ 416470 h 966346"/>
                    <a:gd name="connsiteX2" fmla="*/ 587330 w 1106314"/>
                    <a:gd name="connsiteY2" fmla="*/ 391757 h 966346"/>
                    <a:gd name="connsiteX3" fmla="*/ 599687 w 1106314"/>
                    <a:gd name="connsiteY3" fmla="*/ 373221 h 966346"/>
                    <a:gd name="connsiteX4" fmla="*/ 618222 w 1106314"/>
                    <a:gd name="connsiteY4" fmla="*/ 360865 h 966346"/>
                    <a:gd name="connsiteX5" fmla="*/ 642936 w 1106314"/>
                    <a:gd name="connsiteY5" fmla="*/ 323794 h 966346"/>
                    <a:gd name="connsiteX6" fmla="*/ 667649 w 1106314"/>
                    <a:gd name="connsiteY6" fmla="*/ 274367 h 966346"/>
                    <a:gd name="connsiteX7" fmla="*/ 673828 w 1106314"/>
                    <a:gd name="connsiteY7" fmla="*/ 255832 h 966346"/>
                    <a:gd name="connsiteX8" fmla="*/ 686184 w 1106314"/>
                    <a:gd name="connsiteY8" fmla="*/ 231119 h 966346"/>
                    <a:gd name="connsiteX9" fmla="*/ 717076 w 1106314"/>
                    <a:gd name="connsiteY9" fmla="*/ 181692 h 966346"/>
                    <a:gd name="connsiteX10" fmla="*/ 741790 w 1106314"/>
                    <a:gd name="connsiteY10" fmla="*/ 187870 h 966346"/>
                    <a:gd name="connsiteX11" fmla="*/ 778860 w 1106314"/>
                    <a:gd name="connsiteY11" fmla="*/ 212584 h 966346"/>
                    <a:gd name="connsiteX12" fmla="*/ 791217 w 1106314"/>
                    <a:gd name="connsiteY12" fmla="*/ 249654 h 966346"/>
                    <a:gd name="connsiteX13" fmla="*/ 797395 w 1106314"/>
                    <a:gd name="connsiteY13" fmla="*/ 268189 h 966346"/>
                    <a:gd name="connsiteX14" fmla="*/ 785038 w 1106314"/>
                    <a:gd name="connsiteY14" fmla="*/ 323794 h 966346"/>
                    <a:gd name="connsiteX15" fmla="*/ 778860 w 1106314"/>
                    <a:gd name="connsiteY15" fmla="*/ 367043 h 966346"/>
                    <a:gd name="connsiteX16" fmla="*/ 772682 w 1106314"/>
                    <a:gd name="connsiteY16" fmla="*/ 404113 h 966346"/>
                    <a:gd name="connsiteX17" fmla="*/ 778860 w 1106314"/>
                    <a:gd name="connsiteY17" fmla="*/ 459719 h 966346"/>
                    <a:gd name="connsiteX18" fmla="*/ 785038 w 1106314"/>
                    <a:gd name="connsiteY18" fmla="*/ 478254 h 966346"/>
                    <a:gd name="connsiteX19" fmla="*/ 822109 w 1106314"/>
                    <a:gd name="connsiteY19" fmla="*/ 496789 h 966346"/>
                    <a:gd name="connsiteX20" fmla="*/ 988925 w 1106314"/>
                    <a:gd name="connsiteY20" fmla="*/ 502967 h 966346"/>
                    <a:gd name="connsiteX21" fmla="*/ 1013638 w 1106314"/>
                    <a:gd name="connsiteY21" fmla="*/ 521503 h 966346"/>
                    <a:gd name="connsiteX22" fmla="*/ 1050709 w 1106314"/>
                    <a:gd name="connsiteY22" fmla="*/ 546216 h 966346"/>
                    <a:gd name="connsiteX23" fmla="*/ 1063066 w 1106314"/>
                    <a:gd name="connsiteY23" fmla="*/ 564751 h 966346"/>
                    <a:gd name="connsiteX24" fmla="*/ 1081601 w 1106314"/>
                    <a:gd name="connsiteY24" fmla="*/ 570930 h 966346"/>
                    <a:gd name="connsiteX25" fmla="*/ 1106314 w 1106314"/>
                    <a:gd name="connsiteY25" fmla="*/ 608000 h 966346"/>
                    <a:gd name="connsiteX26" fmla="*/ 1093957 w 1106314"/>
                    <a:gd name="connsiteY26" fmla="*/ 663605 h 966346"/>
                    <a:gd name="connsiteX27" fmla="*/ 1075422 w 1106314"/>
                    <a:gd name="connsiteY27" fmla="*/ 669784 h 966346"/>
                    <a:gd name="connsiteX28" fmla="*/ 1038352 w 1106314"/>
                    <a:gd name="connsiteY28" fmla="*/ 657427 h 966346"/>
                    <a:gd name="connsiteX29" fmla="*/ 1019817 w 1106314"/>
                    <a:gd name="connsiteY29" fmla="*/ 645070 h 966346"/>
                    <a:gd name="connsiteX30" fmla="*/ 1001282 w 1106314"/>
                    <a:gd name="connsiteY30" fmla="*/ 626535 h 966346"/>
                    <a:gd name="connsiteX31" fmla="*/ 976568 w 1106314"/>
                    <a:gd name="connsiteY31" fmla="*/ 614178 h 966346"/>
                    <a:gd name="connsiteX32" fmla="*/ 920963 w 1106314"/>
                    <a:gd name="connsiteY32" fmla="*/ 595643 h 966346"/>
                    <a:gd name="connsiteX33" fmla="*/ 865357 w 1106314"/>
                    <a:gd name="connsiteY33" fmla="*/ 577108 h 966346"/>
                    <a:gd name="connsiteX34" fmla="*/ 846822 w 1106314"/>
                    <a:gd name="connsiteY34" fmla="*/ 570930 h 966346"/>
                    <a:gd name="connsiteX35" fmla="*/ 717076 w 1106314"/>
                    <a:gd name="connsiteY35" fmla="*/ 589465 h 966346"/>
                    <a:gd name="connsiteX36" fmla="*/ 704720 w 1106314"/>
                    <a:gd name="connsiteY36" fmla="*/ 608000 h 966346"/>
                    <a:gd name="connsiteX37" fmla="*/ 686184 w 1106314"/>
                    <a:gd name="connsiteY37" fmla="*/ 669784 h 966346"/>
                    <a:gd name="connsiteX38" fmla="*/ 673828 w 1106314"/>
                    <a:gd name="connsiteY38" fmla="*/ 694497 h 966346"/>
                    <a:gd name="connsiteX39" fmla="*/ 667649 w 1106314"/>
                    <a:gd name="connsiteY39" fmla="*/ 713032 h 966346"/>
                    <a:gd name="connsiteX40" fmla="*/ 636757 w 1106314"/>
                    <a:gd name="connsiteY40" fmla="*/ 756281 h 966346"/>
                    <a:gd name="connsiteX41" fmla="*/ 624401 w 1106314"/>
                    <a:gd name="connsiteY41" fmla="*/ 780994 h 966346"/>
                    <a:gd name="connsiteX42" fmla="*/ 612044 w 1106314"/>
                    <a:gd name="connsiteY42" fmla="*/ 799530 h 966346"/>
                    <a:gd name="connsiteX43" fmla="*/ 599687 w 1106314"/>
                    <a:gd name="connsiteY43" fmla="*/ 836600 h 966346"/>
                    <a:gd name="connsiteX44" fmla="*/ 574974 w 1106314"/>
                    <a:gd name="connsiteY44" fmla="*/ 873670 h 966346"/>
                    <a:gd name="connsiteX45" fmla="*/ 531725 w 1106314"/>
                    <a:gd name="connsiteY45" fmla="*/ 929275 h 966346"/>
                    <a:gd name="connsiteX46" fmla="*/ 507011 w 1106314"/>
                    <a:gd name="connsiteY46" fmla="*/ 941632 h 966346"/>
                    <a:gd name="connsiteX47" fmla="*/ 488476 w 1106314"/>
                    <a:gd name="connsiteY47" fmla="*/ 947811 h 966346"/>
                    <a:gd name="connsiteX48" fmla="*/ 451406 w 1106314"/>
                    <a:gd name="connsiteY48" fmla="*/ 966346 h 966346"/>
                    <a:gd name="connsiteX49" fmla="*/ 432871 w 1106314"/>
                    <a:gd name="connsiteY49" fmla="*/ 960167 h 966346"/>
                    <a:gd name="connsiteX50" fmla="*/ 451406 w 1106314"/>
                    <a:gd name="connsiteY50" fmla="*/ 892205 h 966346"/>
                    <a:gd name="connsiteX51" fmla="*/ 476120 w 1106314"/>
                    <a:gd name="connsiteY51" fmla="*/ 855135 h 966346"/>
                    <a:gd name="connsiteX52" fmla="*/ 500833 w 1106314"/>
                    <a:gd name="connsiteY52" fmla="*/ 818065 h 966346"/>
                    <a:gd name="connsiteX53" fmla="*/ 507011 w 1106314"/>
                    <a:gd name="connsiteY53" fmla="*/ 799530 h 966346"/>
                    <a:gd name="connsiteX54" fmla="*/ 537903 w 1106314"/>
                    <a:gd name="connsiteY54" fmla="*/ 762459 h 966346"/>
                    <a:gd name="connsiteX55" fmla="*/ 556438 w 1106314"/>
                    <a:gd name="connsiteY55" fmla="*/ 725389 h 966346"/>
                    <a:gd name="connsiteX56" fmla="*/ 574974 w 1106314"/>
                    <a:gd name="connsiteY56" fmla="*/ 688319 h 966346"/>
                    <a:gd name="connsiteX57" fmla="*/ 568795 w 1106314"/>
                    <a:gd name="connsiteY57" fmla="*/ 663605 h 966346"/>
                    <a:gd name="connsiteX58" fmla="*/ 544082 w 1106314"/>
                    <a:gd name="connsiteY58" fmla="*/ 657427 h 966346"/>
                    <a:gd name="connsiteX59" fmla="*/ 525547 w 1106314"/>
                    <a:gd name="connsiteY59" fmla="*/ 651248 h 966346"/>
                    <a:gd name="connsiteX60" fmla="*/ 469941 w 1106314"/>
                    <a:gd name="connsiteY60" fmla="*/ 663605 h 966346"/>
                    <a:gd name="connsiteX61" fmla="*/ 451406 w 1106314"/>
                    <a:gd name="connsiteY61" fmla="*/ 682140 h 966346"/>
                    <a:gd name="connsiteX62" fmla="*/ 432871 w 1106314"/>
                    <a:gd name="connsiteY62" fmla="*/ 694497 h 966346"/>
                    <a:gd name="connsiteX63" fmla="*/ 377266 w 1106314"/>
                    <a:gd name="connsiteY63" fmla="*/ 737746 h 966346"/>
                    <a:gd name="connsiteX64" fmla="*/ 358730 w 1106314"/>
                    <a:gd name="connsiteY64" fmla="*/ 756281 h 966346"/>
                    <a:gd name="connsiteX65" fmla="*/ 340195 w 1106314"/>
                    <a:gd name="connsiteY65" fmla="*/ 762459 h 966346"/>
                    <a:gd name="connsiteX66" fmla="*/ 315482 w 1106314"/>
                    <a:gd name="connsiteY66" fmla="*/ 774816 h 966346"/>
                    <a:gd name="connsiteX67" fmla="*/ 278411 w 1106314"/>
                    <a:gd name="connsiteY67" fmla="*/ 799530 h 966346"/>
                    <a:gd name="connsiteX68" fmla="*/ 259876 w 1106314"/>
                    <a:gd name="connsiteY68" fmla="*/ 811886 h 966346"/>
                    <a:gd name="connsiteX69" fmla="*/ 222806 w 1106314"/>
                    <a:gd name="connsiteY69" fmla="*/ 830421 h 966346"/>
                    <a:gd name="connsiteX70" fmla="*/ 185736 w 1106314"/>
                    <a:gd name="connsiteY70" fmla="*/ 842778 h 966346"/>
                    <a:gd name="connsiteX71" fmla="*/ 111595 w 1106314"/>
                    <a:gd name="connsiteY71" fmla="*/ 836600 h 966346"/>
                    <a:gd name="connsiteX72" fmla="*/ 130130 w 1106314"/>
                    <a:gd name="connsiteY72" fmla="*/ 787173 h 966346"/>
                    <a:gd name="connsiteX73" fmla="*/ 173379 w 1106314"/>
                    <a:gd name="connsiteY73" fmla="*/ 756281 h 966346"/>
                    <a:gd name="connsiteX74" fmla="*/ 191914 w 1106314"/>
                    <a:gd name="connsiteY74" fmla="*/ 743924 h 966346"/>
                    <a:gd name="connsiteX75" fmla="*/ 272233 w 1106314"/>
                    <a:gd name="connsiteY75" fmla="*/ 725389 h 966346"/>
                    <a:gd name="connsiteX76" fmla="*/ 309303 w 1106314"/>
                    <a:gd name="connsiteY76" fmla="*/ 713032 h 966346"/>
                    <a:gd name="connsiteX77" fmla="*/ 327838 w 1106314"/>
                    <a:gd name="connsiteY77" fmla="*/ 706854 h 966346"/>
                    <a:gd name="connsiteX78" fmla="*/ 346374 w 1106314"/>
                    <a:gd name="connsiteY78" fmla="*/ 694497 h 966346"/>
                    <a:gd name="connsiteX79" fmla="*/ 383444 w 1106314"/>
                    <a:gd name="connsiteY79" fmla="*/ 663605 h 966346"/>
                    <a:gd name="connsiteX80" fmla="*/ 389622 w 1106314"/>
                    <a:gd name="connsiteY80" fmla="*/ 589465 h 966346"/>
                    <a:gd name="connsiteX81" fmla="*/ 371087 w 1106314"/>
                    <a:gd name="connsiteY81" fmla="*/ 583286 h 966346"/>
                    <a:gd name="connsiteX82" fmla="*/ 346374 w 1106314"/>
                    <a:gd name="connsiteY82" fmla="*/ 577108 h 966346"/>
                    <a:gd name="connsiteX83" fmla="*/ 167201 w 1106314"/>
                    <a:gd name="connsiteY83" fmla="*/ 558573 h 966346"/>
                    <a:gd name="connsiteX84" fmla="*/ 117774 w 1106314"/>
                    <a:gd name="connsiteY84" fmla="*/ 552394 h 966346"/>
                    <a:gd name="connsiteX85" fmla="*/ 86882 w 1106314"/>
                    <a:gd name="connsiteY85" fmla="*/ 546216 h 966346"/>
                    <a:gd name="connsiteX86" fmla="*/ 31276 w 1106314"/>
                    <a:gd name="connsiteY86" fmla="*/ 540038 h 966346"/>
                    <a:gd name="connsiteX87" fmla="*/ 12741 w 1106314"/>
                    <a:gd name="connsiteY87" fmla="*/ 533859 h 966346"/>
                    <a:gd name="connsiteX88" fmla="*/ 6563 w 1106314"/>
                    <a:gd name="connsiteY88" fmla="*/ 496789 h 966346"/>
                    <a:gd name="connsiteX89" fmla="*/ 25098 w 1106314"/>
                    <a:gd name="connsiteY89" fmla="*/ 490611 h 966346"/>
                    <a:gd name="connsiteX90" fmla="*/ 340195 w 1106314"/>
                    <a:gd name="connsiteY90" fmla="*/ 484432 h 966346"/>
                    <a:gd name="connsiteX91" fmla="*/ 420514 w 1106314"/>
                    <a:gd name="connsiteY91" fmla="*/ 478254 h 966346"/>
                    <a:gd name="connsiteX92" fmla="*/ 426693 w 1106314"/>
                    <a:gd name="connsiteY92" fmla="*/ 416470 h 966346"/>
                    <a:gd name="connsiteX93" fmla="*/ 432871 w 1106314"/>
                    <a:gd name="connsiteY93" fmla="*/ 126086 h 966346"/>
                    <a:gd name="connsiteX94" fmla="*/ 457584 w 1106314"/>
                    <a:gd name="connsiteY94" fmla="*/ 70481 h 966346"/>
                    <a:gd name="connsiteX95" fmla="*/ 476120 w 1106314"/>
                    <a:gd name="connsiteY95" fmla="*/ 58124 h 966346"/>
                    <a:gd name="connsiteX96" fmla="*/ 519368 w 1106314"/>
                    <a:gd name="connsiteY96" fmla="*/ 8697 h 966346"/>
                    <a:gd name="connsiteX97" fmla="*/ 537903 w 1106314"/>
                    <a:gd name="connsiteY97" fmla="*/ 2519 h 966346"/>
                    <a:gd name="connsiteX98" fmla="*/ 624401 w 1106314"/>
                    <a:gd name="connsiteY98" fmla="*/ 8697 h 966346"/>
                    <a:gd name="connsiteX99" fmla="*/ 618222 w 1106314"/>
                    <a:gd name="connsiteY99" fmla="*/ 58124 h 966346"/>
                    <a:gd name="connsiteX100" fmla="*/ 599687 w 1106314"/>
                    <a:gd name="connsiteY100" fmla="*/ 64303 h 966346"/>
                    <a:gd name="connsiteX101" fmla="*/ 525547 w 1106314"/>
                    <a:gd name="connsiteY101" fmla="*/ 70481 h 966346"/>
                    <a:gd name="connsiteX102" fmla="*/ 507011 w 1106314"/>
                    <a:gd name="connsiteY102" fmla="*/ 82838 h 966346"/>
                    <a:gd name="connsiteX103" fmla="*/ 482298 w 1106314"/>
                    <a:gd name="connsiteY103" fmla="*/ 138443 h 966346"/>
                    <a:gd name="connsiteX104" fmla="*/ 476120 w 1106314"/>
                    <a:gd name="connsiteY104" fmla="*/ 156978 h 966346"/>
                    <a:gd name="connsiteX105" fmla="*/ 469941 w 1106314"/>
                    <a:gd name="connsiteY105" fmla="*/ 175513 h 966346"/>
                    <a:gd name="connsiteX106" fmla="*/ 463763 w 1106314"/>
                    <a:gd name="connsiteY106" fmla="*/ 237297 h 966346"/>
                    <a:gd name="connsiteX107" fmla="*/ 457584 w 1106314"/>
                    <a:gd name="connsiteY107" fmla="*/ 286724 h 966346"/>
                    <a:gd name="connsiteX108" fmla="*/ 463763 w 1106314"/>
                    <a:gd name="connsiteY108" fmla="*/ 379400 h 966346"/>
                    <a:gd name="connsiteX109" fmla="*/ 476120 w 1106314"/>
                    <a:gd name="connsiteY109" fmla="*/ 416470 h 966346"/>
                    <a:gd name="connsiteX110" fmla="*/ 488476 w 1106314"/>
                    <a:gd name="connsiteY110" fmla="*/ 459719 h 96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1106314" h="966346">
                      <a:moveTo>
                        <a:pt x="488476" y="459719"/>
                      </a:moveTo>
                      <a:cubicBezTo>
                        <a:pt x="507011" y="445303"/>
                        <a:pt x="523080" y="426972"/>
                        <a:pt x="544082" y="416470"/>
                      </a:cubicBezTo>
                      <a:cubicBezTo>
                        <a:pt x="575436" y="400792"/>
                        <a:pt x="561132" y="409222"/>
                        <a:pt x="587330" y="391757"/>
                      </a:cubicBezTo>
                      <a:cubicBezTo>
                        <a:pt x="591449" y="385578"/>
                        <a:pt x="594436" y="378472"/>
                        <a:pt x="599687" y="373221"/>
                      </a:cubicBezTo>
                      <a:cubicBezTo>
                        <a:pt x="604937" y="367971"/>
                        <a:pt x="613332" y="366453"/>
                        <a:pt x="618222" y="360865"/>
                      </a:cubicBezTo>
                      <a:cubicBezTo>
                        <a:pt x="628002" y="349688"/>
                        <a:pt x="636294" y="337077"/>
                        <a:pt x="642936" y="323794"/>
                      </a:cubicBezTo>
                      <a:cubicBezTo>
                        <a:pt x="651174" y="307318"/>
                        <a:pt x="661823" y="291842"/>
                        <a:pt x="667649" y="274367"/>
                      </a:cubicBezTo>
                      <a:cubicBezTo>
                        <a:pt x="669709" y="268189"/>
                        <a:pt x="671263" y="261818"/>
                        <a:pt x="673828" y="255832"/>
                      </a:cubicBezTo>
                      <a:cubicBezTo>
                        <a:pt x="677456" y="247367"/>
                        <a:pt x="682764" y="239670"/>
                        <a:pt x="686184" y="231119"/>
                      </a:cubicBezTo>
                      <a:cubicBezTo>
                        <a:pt x="704899" y="184331"/>
                        <a:pt x="685417" y="202797"/>
                        <a:pt x="717076" y="181692"/>
                      </a:cubicBezTo>
                      <a:cubicBezTo>
                        <a:pt x="725314" y="183751"/>
                        <a:pt x="734195" y="184072"/>
                        <a:pt x="741790" y="187870"/>
                      </a:cubicBezTo>
                      <a:cubicBezTo>
                        <a:pt x="755073" y="194512"/>
                        <a:pt x="778860" y="212584"/>
                        <a:pt x="778860" y="212584"/>
                      </a:cubicBezTo>
                      <a:lnTo>
                        <a:pt x="791217" y="249654"/>
                      </a:lnTo>
                      <a:lnTo>
                        <a:pt x="797395" y="268189"/>
                      </a:lnTo>
                      <a:cubicBezTo>
                        <a:pt x="791844" y="290393"/>
                        <a:pt x="788957" y="300278"/>
                        <a:pt x="785038" y="323794"/>
                      </a:cubicBezTo>
                      <a:cubicBezTo>
                        <a:pt x="782644" y="338159"/>
                        <a:pt x="781074" y="352650"/>
                        <a:pt x="778860" y="367043"/>
                      </a:cubicBezTo>
                      <a:cubicBezTo>
                        <a:pt x="776955" y="379424"/>
                        <a:pt x="774741" y="391756"/>
                        <a:pt x="772682" y="404113"/>
                      </a:cubicBezTo>
                      <a:cubicBezTo>
                        <a:pt x="774741" y="422648"/>
                        <a:pt x="775794" y="441323"/>
                        <a:pt x="778860" y="459719"/>
                      </a:cubicBezTo>
                      <a:cubicBezTo>
                        <a:pt x="779931" y="466143"/>
                        <a:pt x="780970" y="473169"/>
                        <a:pt x="785038" y="478254"/>
                      </a:cubicBezTo>
                      <a:cubicBezTo>
                        <a:pt x="790611" y="485221"/>
                        <a:pt x="812650" y="496158"/>
                        <a:pt x="822109" y="496789"/>
                      </a:cubicBezTo>
                      <a:cubicBezTo>
                        <a:pt x="877629" y="500490"/>
                        <a:pt x="933320" y="500908"/>
                        <a:pt x="988925" y="502967"/>
                      </a:cubicBezTo>
                      <a:cubicBezTo>
                        <a:pt x="997163" y="509146"/>
                        <a:pt x="1005202" y="515598"/>
                        <a:pt x="1013638" y="521503"/>
                      </a:cubicBezTo>
                      <a:cubicBezTo>
                        <a:pt x="1025804" y="530020"/>
                        <a:pt x="1050709" y="546216"/>
                        <a:pt x="1050709" y="546216"/>
                      </a:cubicBezTo>
                      <a:cubicBezTo>
                        <a:pt x="1054828" y="552394"/>
                        <a:pt x="1057268" y="560112"/>
                        <a:pt x="1063066" y="564751"/>
                      </a:cubicBezTo>
                      <a:cubicBezTo>
                        <a:pt x="1068151" y="568819"/>
                        <a:pt x="1076996" y="566325"/>
                        <a:pt x="1081601" y="570930"/>
                      </a:cubicBezTo>
                      <a:cubicBezTo>
                        <a:pt x="1092102" y="581431"/>
                        <a:pt x="1106314" y="608000"/>
                        <a:pt x="1106314" y="608000"/>
                      </a:cubicBezTo>
                      <a:cubicBezTo>
                        <a:pt x="1102195" y="626535"/>
                        <a:pt x="1102448" y="646622"/>
                        <a:pt x="1093957" y="663605"/>
                      </a:cubicBezTo>
                      <a:cubicBezTo>
                        <a:pt x="1091044" y="669430"/>
                        <a:pt x="1081895" y="670503"/>
                        <a:pt x="1075422" y="669784"/>
                      </a:cubicBezTo>
                      <a:cubicBezTo>
                        <a:pt x="1062477" y="668346"/>
                        <a:pt x="1038352" y="657427"/>
                        <a:pt x="1038352" y="657427"/>
                      </a:cubicBezTo>
                      <a:cubicBezTo>
                        <a:pt x="1032174" y="653308"/>
                        <a:pt x="1025521" y="649824"/>
                        <a:pt x="1019817" y="645070"/>
                      </a:cubicBezTo>
                      <a:cubicBezTo>
                        <a:pt x="1013105" y="639476"/>
                        <a:pt x="1008392" y="631614"/>
                        <a:pt x="1001282" y="626535"/>
                      </a:cubicBezTo>
                      <a:cubicBezTo>
                        <a:pt x="993787" y="621182"/>
                        <a:pt x="985120" y="617599"/>
                        <a:pt x="976568" y="614178"/>
                      </a:cubicBezTo>
                      <a:cubicBezTo>
                        <a:pt x="976551" y="614171"/>
                        <a:pt x="930240" y="598735"/>
                        <a:pt x="920963" y="595643"/>
                      </a:cubicBezTo>
                      <a:lnTo>
                        <a:pt x="865357" y="577108"/>
                      </a:lnTo>
                      <a:lnTo>
                        <a:pt x="846822" y="570930"/>
                      </a:lnTo>
                      <a:cubicBezTo>
                        <a:pt x="815421" y="572674"/>
                        <a:pt x="749058" y="557482"/>
                        <a:pt x="717076" y="589465"/>
                      </a:cubicBezTo>
                      <a:cubicBezTo>
                        <a:pt x="711826" y="594716"/>
                        <a:pt x="708839" y="601822"/>
                        <a:pt x="704720" y="608000"/>
                      </a:cubicBezTo>
                      <a:cubicBezTo>
                        <a:pt x="700285" y="625736"/>
                        <a:pt x="693704" y="654744"/>
                        <a:pt x="686184" y="669784"/>
                      </a:cubicBezTo>
                      <a:cubicBezTo>
                        <a:pt x="682065" y="678022"/>
                        <a:pt x="677456" y="686032"/>
                        <a:pt x="673828" y="694497"/>
                      </a:cubicBezTo>
                      <a:cubicBezTo>
                        <a:pt x="671263" y="700483"/>
                        <a:pt x="670562" y="707207"/>
                        <a:pt x="667649" y="713032"/>
                      </a:cubicBezTo>
                      <a:cubicBezTo>
                        <a:pt x="661109" y="726113"/>
                        <a:pt x="643762" y="745074"/>
                        <a:pt x="636757" y="756281"/>
                      </a:cubicBezTo>
                      <a:cubicBezTo>
                        <a:pt x="631876" y="764091"/>
                        <a:pt x="628970" y="772997"/>
                        <a:pt x="624401" y="780994"/>
                      </a:cubicBezTo>
                      <a:cubicBezTo>
                        <a:pt x="620717" y="787441"/>
                        <a:pt x="616163" y="793351"/>
                        <a:pt x="612044" y="799530"/>
                      </a:cubicBezTo>
                      <a:cubicBezTo>
                        <a:pt x="607925" y="811887"/>
                        <a:pt x="606912" y="825762"/>
                        <a:pt x="599687" y="836600"/>
                      </a:cubicBezTo>
                      <a:cubicBezTo>
                        <a:pt x="591449" y="848957"/>
                        <a:pt x="579671" y="859581"/>
                        <a:pt x="574974" y="873670"/>
                      </a:cubicBezTo>
                      <a:cubicBezTo>
                        <a:pt x="566375" y="899464"/>
                        <a:pt x="565064" y="912605"/>
                        <a:pt x="531725" y="929275"/>
                      </a:cubicBezTo>
                      <a:cubicBezTo>
                        <a:pt x="523487" y="933394"/>
                        <a:pt x="515477" y="938004"/>
                        <a:pt x="507011" y="941632"/>
                      </a:cubicBezTo>
                      <a:cubicBezTo>
                        <a:pt x="501025" y="944198"/>
                        <a:pt x="494301" y="944898"/>
                        <a:pt x="488476" y="947811"/>
                      </a:cubicBezTo>
                      <a:cubicBezTo>
                        <a:pt x="440568" y="971765"/>
                        <a:pt x="497995" y="950815"/>
                        <a:pt x="451406" y="966346"/>
                      </a:cubicBezTo>
                      <a:cubicBezTo>
                        <a:pt x="445228" y="964286"/>
                        <a:pt x="434284" y="966525"/>
                        <a:pt x="432871" y="960167"/>
                      </a:cubicBezTo>
                      <a:cubicBezTo>
                        <a:pt x="425180" y="925557"/>
                        <a:pt x="436453" y="914634"/>
                        <a:pt x="451406" y="892205"/>
                      </a:cubicBezTo>
                      <a:cubicBezTo>
                        <a:pt x="466096" y="848134"/>
                        <a:pt x="445266" y="901415"/>
                        <a:pt x="476120" y="855135"/>
                      </a:cubicBezTo>
                      <a:cubicBezTo>
                        <a:pt x="511889" y="801482"/>
                        <a:pt x="441699" y="877199"/>
                        <a:pt x="500833" y="818065"/>
                      </a:cubicBezTo>
                      <a:cubicBezTo>
                        <a:pt x="502892" y="811887"/>
                        <a:pt x="504099" y="805355"/>
                        <a:pt x="507011" y="799530"/>
                      </a:cubicBezTo>
                      <a:cubicBezTo>
                        <a:pt x="515613" y="782325"/>
                        <a:pt x="524238" y="776124"/>
                        <a:pt x="537903" y="762459"/>
                      </a:cubicBezTo>
                      <a:cubicBezTo>
                        <a:pt x="553434" y="715870"/>
                        <a:pt x="532484" y="773297"/>
                        <a:pt x="556438" y="725389"/>
                      </a:cubicBezTo>
                      <a:cubicBezTo>
                        <a:pt x="582013" y="674239"/>
                        <a:pt x="539567" y="741428"/>
                        <a:pt x="574974" y="688319"/>
                      </a:cubicBezTo>
                      <a:cubicBezTo>
                        <a:pt x="572914" y="680081"/>
                        <a:pt x="574799" y="669609"/>
                        <a:pt x="568795" y="663605"/>
                      </a:cubicBezTo>
                      <a:cubicBezTo>
                        <a:pt x="562791" y="657601"/>
                        <a:pt x="552246" y="659760"/>
                        <a:pt x="544082" y="657427"/>
                      </a:cubicBezTo>
                      <a:cubicBezTo>
                        <a:pt x="537820" y="655638"/>
                        <a:pt x="531725" y="653308"/>
                        <a:pt x="525547" y="651248"/>
                      </a:cubicBezTo>
                      <a:cubicBezTo>
                        <a:pt x="521065" y="651995"/>
                        <a:pt x="480079" y="656846"/>
                        <a:pt x="469941" y="663605"/>
                      </a:cubicBezTo>
                      <a:cubicBezTo>
                        <a:pt x="462671" y="668452"/>
                        <a:pt x="458118" y="676546"/>
                        <a:pt x="451406" y="682140"/>
                      </a:cubicBezTo>
                      <a:cubicBezTo>
                        <a:pt x="445702" y="686894"/>
                        <a:pt x="438421" y="689564"/>
                        <a:pt x="432871" y="694497"/>
                      </a:cubicBezTo>
                      <a:cubicBezTo>
                        <a:pt x="382861" y="738951"/>
                        <a:pt x="415485" y="725005"/>
                        <a:pt x="377266" y="737746"/>
                      </a:cubicBezTo>
                      <a:cubicBezTo>
                        <a:pt x="371087" y="743924"/>
                        <a:pt x="366000" y="751434"/>
                        <a:pt x="358730" y="756281"/>
                      </a:cubicBezTo>
                      <a:cubicBezTo>
                        <a:pt x="353311" y="759893"/>
                        <a:pt x="346181" y="759894"/>
                        <a:pt x="340195" y="762459"/>
                      </a:cubicBezTo>
                      <a:cubicBezTo>
                        <a:pt x="331730" y="766087"/>
                        <a:pt x="323380" y="770077"/>
                        <a:pt x="315482" y="774816"/>
                      </a:cubicBezTo>
                      <a:cubicBezTo>
                        <a:pt x="302747" y="782457"/>
                        <a:pt x="290768" y="791292"/>
                        <a:pt x="278411" y="799530"/>
                      </a:cubicBezTo>
                      <a:cubicBezTo>
                        <a:pt x="272233" y="803649"/>
                        <a:pt x="266920" y="809538"/>
                        <a:pt x="259876" y="811886"/>
                      </a:cubicBezTo>
                      <a:cubicBezTo>
                        <a:pt x="192268" y="834425"/>
                        <a:pt x="294679" y="798478"/>
                        <a:pt x="222806" y="830421"/>
                      </a:cubicBezTo>
                      <a:cubicBezTo>
                        <a:pt x="210903" y="835711"/>
                        <a:pt x="185736" y="842778"/>
                        <a:pt x="185736" y="842778"/>
                      </a:cubicBezTo>
                      <a:cubicBezTo>
                        <a:pt x="161022" y="840719"/>
                        <a:pt x="133366" y="848475"/>
                        <a:pt x="111595" y="836600"/>
                      </a:cubicBezTo>
                      <a:cubicBezTo>
                        <a:pt x="99395" y="829945"/>
                        <a:pt x="125975" y="792160"/>
                        <a:pt x="130130" y="787173"/>
                      </a:cubicBezTo>
                      <a:cubicBezTo>
                        <a:pt x="150714" y="762473"/>
                        <a:pt x="145557" y="772180"/>
                        <a:pt x="173379" y="756281"/>
                      </a:cubicBezTo>
                      <a:cubicBezTo>
                        <a:pt x="179826" y="752597"/>
                        <a:pt x="185129" y="746940"/>
                        <a:pt x="191914" y="743924"/>
                      </a:cubicBezTo>
                      <a:cubicBezTo>
                        <a:pt x="224053" y="729640"/>
                        <a:pt x="237049" y="730415"/>
                        <a:pt x="272233" y="725389"/>
                      </a:cubicBezTo>
                      <a:lnTo>
                        <a:pt x="309303" y="713032"/>
                      </a:lnTo>
                      <a:lnTo>
                        <a:pt x="327838" y="706854"/>
                      </a:lnTo>
                      <a:cubicBezTo>
                        <a:pt x="334017" y="702735"/>
                        <a:pt x="340669" y="699251"/>
                        <a:pt x="346374" y="694497"/>
                      </a:cubicBezTo>
                      <a:cubicBezTo>
                        <a:pt x="393952" y="654850"/>
                        <a:pt x="337420" y="694289"/>
                        <a:pt x="383444" y="663605"/>
                      </a:cubicBezTo>
                      <a:cubicBezTo>
                        <a:pt x="392023" y="637869"/>
                        <a:pt x="405386" y="617052"/>
                        <a:pt x="389622" y="589465"/>
                      </a:cubicBezTo>
                      <a:cubicBezTo>
                        <a:pt x="386391" y="583810"/>
                        <a:pt x="377349" y="585075"/>
                        <a:pt x="371087" y="583286"/>
                      </a:cubicBezTo>
                      <a:cubicBezTo>
                        <a:pt x="362923" y="580953"/>
                        <a:pt x="354507" y="579548"/>
                        <a:pt x="346374" y="577108"/>
                      </a:cubicBezTo>
                      <a:cubicBezTo>
                        <a:pt x="253661" y="549294"/>
                        <a:pt x="361129" y="567004"/>
                        <a:pt x="167201" y="558573"/>
                      </a:cubicBezTo>
                      <a:cubicBezTo>
                        <a:pt x="150725" y="556513"/>
                        <a:pt x="134185" y="554919"/>
                        <a:pt x="117774" y="552394"/>
                      </a:cubicBezTo>
                      <a:cubicBezTo>
                        <a:pt x="107395" y="550797"/>
                        <a:pt x="97278" y="547701"/>
                        <a:pt x="86882" y="546216"/>
                      </a:cubicBezTo>
                      <a:cubicBezTo>
                        <a:pt x="68420" y="543579"/>
                        <a:pt x="49811" y="542097"/>
                        <a:pt x="31276" y="540038"/>
                      </a:cubicBezTo>
                      <a:cubicBezTo>
                        <a:pt x="25098" y="537978"/>
                        <a:pt x="17826" y="537927"/>
                        <a:pt x="12741" y="533859"/>
                      </a:cubicBezTo>
                      <a:cubicBezTo>
                        <a:pt x="1363" y="524756"/>
                        <a:pt x="-5991" y="509343"/>
                        <a:pt x="6563" y="496789"/>
                      </a:cubicBezTo>
                      <a:cubicBezTo>
                        <a:pt x="11168" y="492184"/>
                        <a:pt x="18920" y="492670"/>
                        <a:pt x="25098" y="490611"/>
                      </a:cubicBezTo>
                      <a:cubicBezTo>
                        <a:pt x="126615" y="422931"/>
                        <a:pt x="26710" y="484432"/>
                        <a:pt x="340195" y="484432"/>
                      </a:cubicBezTo>
                      <a:cubicBezTo>
                        <a:pt x="367047" y="484432"/>
                        <a:pt x="393741" y="480313"/>
                        <a:pt x="420514" y="478254"/>
                      </a:cubicBezTo>
                      <a:cubicBezTo>
                        <a:pt x="444635" y="442074"/>
                        <a:pt x="426693" y="477912"/>
                        <a:pt x="426693" y="416470"/>
                      </a:cubicBezTo>
                      <a:cubicBezTo>
                        <a:pt x="426693" y="319653"/>
                        <a:pt x="427400" y="222748"/>
                        <a:pt x="432871" y="126086"/>
                      </a:cubicBezTo>
                      <a:cubicBezTo>
                        <a:pt x="433605" y="113120"/>
                        <a:pt x="445968" y="82097"/>
                        <a:pt x="457584" y="70481"/>
                      </a:cubicBezTo>
                      <a:cubicBezTo>
                        <a:pt x="462835" y="65230"/>
                        <a:pt x="469941" y="62243"/>
                        <a:pt x="476120" y="58124"/>
                      </a:cubicBezTo>
                      <a:cubicBezTo>
                        <a:pt x="494654" y="30323"/>
                        <a:pt x="493626" y="21568"/>
                        <a:pt x="519368" y="8697"/>
                      </a:cubicBezTo>
                      <a:cubicBezTo>
                        <a:pt x="525193" y="5785"/>
                        <a:pt x="531725" y="4578"/>
                        <a:pt x="537903" y="2519"/>
                      </a:cubicBezTo>
                      <a:cubicBezTo>
                        <a:pt x="566736" y="4578"/>
                        <a:pt x="600635" y="-7757"/>
                        <a:pt x="624401" y="8697"/>
                      </a:cubicBezTo>
                      <a:cubicBezTo>
                        <a:pt x="638053" y="18148"/>
                        <a:pt x="624966" y="42951"/>
                        <a:pt x="618222" y="58124"/>
                      </a:cubicBezTo>
                      <a:cubicBezTo>
                        <a:pt x="615577" y="64075"/>
                        <a:pt x="606142" y="63442"/>
                        <a:pt x="599687" y="64303"/>
                      </a:cubicBezTo>
                      <a:cubicBezTo>
                        <a:pt x="575106" y="67581"/>
                        <a:pt x="550260" y="68422"/>
                        <a:pt x="525547" y="70481"/>
                      </a:cubicBezTo>
                      <a:cubicBezTo>
                        <a:pt x="519368" y="74600"/>
                        <a:pt x="512262" y="77587"/>
                        <a:pt x="507011" y="82838"/>
                      </a:cubicBezTo>
                      <a:cubicBezTo>
                        <a:pt x="492327" y="97522"/>
                        <a:pt x="488414" y="120094"/>
                        <a:pt x="482298" y="138443"/>
                      </a:cubicBezTo>
                      <a:lnTo>
                        <a:pt x="476120" y="156978"/>
                      </a:lnTo>
                      <a:lnTo>
                        <a:pt x="469941" y="175513"/>
                      </a:lnTo>
                      <a:cubicBezTo>
                        <a:pt x="467882" y="196108"/>
                        <a:pt x="466049" y="216726"/>
                        <a:pt x="463763" y="237297"/>
                      </a:cubicBezTo>
                      <a:cubicBezTo>
                        <a:pt x="461929" y="253799"/>
                        <a:pt x="457584" y="270120"/>
                        <a:pt x="457584" y="286724"/>
                      </a:cubicBezTo>
                      <a:cubicBezTo>
                        <a:pt x="457584" y="317685"/>
                        <a:pt x="459384" y="348751"/>
                        <a:pt x="463763" y="379400"/>
                      </a:cubicBezTo>
                      <a:cubicBezTo>
                        <a:pt x="465605" y="392294"/>
                        <a:pt x="472961" y="403834"/>
                        <a:pt x="476120" y="416470"/>
                      </a:cubicBezTo>
                      <a:lnTo>
                        <a:pt x="488476" y="45971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" name="楕円 11">
                  <a:extLst>
                    <a:ext uri="{FF2B5EF4-FFF2-40B4-BE49-F238E27FC236}">
                      <a16:creationId xmlns:a16="http://schemas.microsoft.com/office/drawing/2014/main" id="{057263CD-0E7F-45ED-817C-8B88F93FFD3F}"/>
                    </a:ext>
                  </a:extLst>
                </p:cNvPr>
                <p:cNvSpPr/>
                <p:nvPr/>
              </p:nvSpPr>
              <p:spPr>
                <a:xfrm>
                  <a:off x="2900555" y="1810265"/>
                  <a:ext cx="114494" cy="133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7A10867-F33F-42F2-9DC8-447D78F11C1D}"/>
                  </a:ext>
                </a:extLst>
              </p:cNvPr>
              <p:cNvSpPr txBox="1"/>
              <p:nvPr/>
            </p:nvSpPr>
            <p:spPr>
              <a:xfrm rot="16200000">
                <a:off x="874770" y="1022929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C00000"/>
                    </a:solidFill>
                  </a:rPr>
                  <a:t>Y</a:t>
                </a:r>
                <a:endParaRPr kumimoji="1" lang="ja-JP" altLang="en-US" sz="16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8D85A648-69DD-49CA-BB8E-BE573BA87867}"/>
                  </a:ext>
                </a:extLst>
              </p:cNvPr>
              <p:cNvGrpSpPr/>
              <p:nvPr/>
            </p:nvGrpSpPr>
            <p:grpSpPr>
              <a:xfrm>
                <a:off x="701299" y="1050179"/>
                <a:ext cx="338554" cy="284052"/>
                <a:chOff x="2797827" y="1444700"/>
                <a:chExt cx="338554" cy="284052"/>
              </a:xfrm>
            </p:grpSpPr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12EA98F0-746B-4C02-A31C-3FDEBEC78BBF}"/>
                    </a:ext>
                  </a:extLst>
                </p:cNvPr>
                <p:cNvSpPr txBox="1"/>
                <p:nvPr/>
              </p:nvSpPr>
              <p:spPr>
                <a:xfrm rot="5400000">
                  <a:off x="2825078" y="1417449"/>
                  <a:ext cx="2840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>
                      <a:solidFill>
                        <a:srgbClr val="0070C0"/>
                      </a:solidFill>
                    </a:rPr>
                    <a:t>Y</a:t>
                  </a:r>
                  <a:endParaRPr kumimoji="1" lang="ja-JP" alt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0" name="楕円 9">
                  <a:extLst>
                    <a:ext uri="{FF2B5EF4-FFF2-40B4-BE49-F238E27FC236}">
                      <a16:creationId xmlns:a16="http://schemas.microsoft.com/office/drawing/2014/main" id="{23EB6F1B-6A83-4F77-AC51-F6048410628A}"/>
                    </a:ext>
                  </a:extLst>
                </p:cNvPr>
                <p:cNvSpPr/>
                <p:nvPr/>
              </p:nvSpPr>
              <p:spPr>
                <a:xfrm>
                  <a:off x="3015050" y="156386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F61B1B4-1937-43A2-A11D-94BF799B8B1D}"/>
                </a:ext>
              </a:extLst>
            </p:cNvPr>
            <p:cNvSpPr txBox="1"/>
            <p:nvPr/>
          </p:nvSpPr>
          <p:spPr>
            <a:xfrm>
              <a:off x="1778166" y="116279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</a:t>
              </a:r>
              <a:r>
                <a:rPr kumimoji="1" lang="en-US" altLang="ja-JP" baseline="-25000" dirty="0"/>
                <a:t>N</a:t>
              </a:r>
              <a:endParaRPr kumimoji="1" lang="ja-JP" altLang="en-US" baseline="-250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3CCAD9D-6577-4078-AF64-EC64A1D0749F}"/>
                </a:ext>
              </a:extLst>
            </p:cNvPr>
            <p:cNvSpPr txBox="1"/>
            <p:nvPr/>
          </p:nvSpPr>
          <p:spPr>
            <a:xfrm>
              <a:off x="881554" y="116279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APC</a:t>
              </a:r>
              <a:endParaRPr kumimoji="1" lang="ja-JP" altLang="en-US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E36CA99-8595-48A6-BC48-44E7A9336485}"/>
              </a:ext>
            </a:extLst>
          </p:cNvPr>
          <p:cNvGrpSpPr/>
          <p:nvPr/>
        </p:nvGrpSpPr>
        <p:grpSpPr>
          <a:xfrm>
            <a:off x="2760437" y="1693520"/>
            <a:ext cx="637341" cy="513900"/>
            <a:chOff x="6095261" y="4909721"/>
            <a:chExt cx="637341" cy="513900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D3122BC-F97A-4BE1-802A-6C78F11DB689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25" name="楕円 67">
                <a:extLst>
                  <a:ext uri="{FF2B5EF4-FFF2-40B4-BE49-F238E27FC236}">
                    <a16:creationId xmlns:a16="http://schemas.microsoft.com/office/drawing/2014/main" id="{979D9461-D0BE-4BDA-A43E-C522BD32DCB4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68">
                <a:extLst>
                  <a:ext uri="{FF2B5EF4-FFF2-40B4-BE49-F238E27FC236}">
                    <a16:creationId xmlns:a16="http://schemas.microsoft.com/office/drawing/2014/main" id="{25A4B3BC-2439-480E-A5F5-FF47A02F41BA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円/楕円 181">
              <a:extLst>
                <a:ext uri="{FF2B5EF4-FFF2-40B4-BE49-F238E27FC236}">
                  <a16:creationId xmlns:a16="http://schemas.microsoft.com/office/drawing/2014/main" id="{7A9725EF-3341-41EB-A1C8-E51FF975493E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182">
              <a:extLst>
                <a:ext uri="{FF2B5EF4-FFF2-40B4-BE49-F238E27FC236}">
                  <a16:creationId xmlns:a16="http://schemas.microsoft.com/office/drawing/2014/main" id="{EA2B8B1F-79F9-4C0F-9E4A-853E8057699A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183">
              <a:extLst>
                <a:ext uri="{FF2B5EF4-FFF2-40B4-BE49-F238E27FC236}">
                  <a16:creationId xmlns:a16="http://schemas.microsoft.com/office/drawing/2014/main" id="{AE5B6510-8846-4E8A-9E96-72E22DA2845A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184">
              <a:extLst>
                <a:ext uri="{FF2B5EF4-FFF2-40B4-BE49-F238E27FC236}">
                  <a16:creationId xmlns:a16="http://schemas.microsoft.com/office/drawing/2014/main" id="{72165FEB-78E7-475D-A124-D05C0FB92712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185">
              <a:extLst>
                <a:ext uri="{FF2B5EF4-FFF2-40B4-BE49-F238E27FC236}">
                  <a16:creationId xmlns:a16="http://schemas.microsoft.com/office/drawing/2014/main" id="{F72ABE49-D8BD-4E46-9717-CCB98FFFAD6D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7C14A2-937D-4C8B-B26D-4218B74C8D84}"/>
              </a:ext>
            </a:extLst>
          </p:cNvPr>
          <p:cNvSpPr txBox="1"/>
          <p:nvPr/>
        </p:nvSpPr>
        <p:spPr>
          <a:xfrm>
            <a:off x="2921999" y="137103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BE2326C-9829-4239-8348-1CE2E2F1162E}"/>
              </a:ext>
            </a:extLst>
          </p:cNvPr>
          <p:cNvGrpSpPr/>
          <p:nvPr/>
        </p:nvGrpSpPr>
        <p:grpSpPr>
          <a:xfrm>
            <a:off x="4065406" y="1693520"/>
            <a:ext cx="637341" cy="513900"/>
            <a:chOff x="6095261" y="4909721"/>
            <a:chExt cx="637341" cy="513900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1383B862-F401-4ED7-A1EA-23AA6C57270D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35" name="楕円 67">
                <a:extLst>
                  <a:ext uri="{FF2B5EF4-FFF2-40B4-BE49-F238E27FC236}">
                    <a16:creationId xmlns:a16="http://schemas.microsoft.com/office/drawing/2014/main" id="{25325F6E-0EF1-4E37-84FE-A8A03FBB57D7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68">
                <a:extLst>
                  <a:ext uri="{FF2B5EF4-FFF2-40B4-BE49-F238E27FC236}">
                    <a16:creationId xmlns:a16="http://schemas.microsoft.com/office/drawing/2014/main" id="{241AC4E1-B913-4DBB-BD7C-13BCDF60DEEC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円/楕円 181">
              <a:extLst>
                <a:ext uri="{FF2B5EF4-FFF2-40B4-BE49-F238E27FC236}">
                  <a16:creationId xmlns:a16="http://schemas.microsoft.com/office/drawing/2014/main" id="{3A71F45F-E9F2-4174-9A6C-A21021F172E0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182">
              <a:extLst>
                <a:ext uri="{FF2B5EF4-FFF2-40B4-BE49-F238E27FC236}">
                  <a16:creationId xmlns:a16="http://schemas.microsoft.com/office/drawing/2014/main" id="{BBE07097-7183-474A-B454-038B8905C341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183">
              <a:extLst>
                <a:ext uri="{FF2B5EF4-FFF2-40B4-BE49-F238E27FC236}">
                  <a16:creationId xmlns:a16="http://schemas.microsoft.com/office/drawing/2014/main" id="{4FAADEB9-1C43-4847-AC77-4A9678EAF1E0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184">
              <a:extLst>
                <a:ext uri="{FF2B5EF4-FFF2-40B4-BE49-F238E27FC236}">
                  <a16:creationId xmlns:a16="http://schemas.microsoft.com/office/drawing/2014/main" id="{24E4BE91-DA70-4C85-B617-85381A695E80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185">
              <a:extLst>
                <a:ext uri="{FF2B5EF4-FFF2-40B4-BE49-F238E27FC236}">
                  <a16:creationId xmlns:a16="http://schemas.microsoft.com/office/drawing/2014/main" id="{ED648C45-B13E-4CAB-8B30-BB03E63DAFC7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E96624-9694-4D6D-A500-D8A4C37397F9}"/>
              </a:ext>
            </a:extLst>
          </p:cNvPr>
          <p:cNvSpPr txBox="1"/>
          <p:nvPr/>
        </p:nvSpPr>
        <p:spPr>
          <a:xfrm>
            <a:off x="4226968" y="137103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FF9A7DA-C1F9-4220-81A9-6FC96A5D0BDC}"/>
              </a:ext>
            </a:extLst>
          </p:cNvPr>
          <p:cNvGrpSpPr/>
          <p:nvPr/>
        </p:nvGrpSpPr>
        <p:grpSpPr>
          <a:xfrm>
            <a:off x="5376124" y="1707718"/>
            <a:ext cx="637341" cy="513900"/>
            <a:chOff x="6095261" y="4909721"/>
            <a:chExt cx="637341" cy="513900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C87603CD-555B-400F-BAD6-35FF2DC99153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45" name="楕円 67">
                <a:extLst>
                  <a:ext uri="{FF2B5EF4-FFF2-40B4-BE49-F238E27FC236}">
                    <a16:creationId xmlns:a16="http://schemas.microsoft.com/office/drawing/2014/main" id="{033D80BE-8033-462B-B440-583FD07BB0D0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68">
                <a:extLst>
                  <a:ext uri="{FF2B5EF4-FFF2-40B4-BE49-F238E27FC236}">
                    <a16:creationId xmlns:a16="http://schemas.microsoft.com/office/drawing/2014/main" id="{ED3225BF-4CD3-4FFA-A504-99F73A0CFFEB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円/楕円 181">
              <a:extLst>
                <a:ext uri="{FF2B5EF4-FFF2-40B4-BE49-F238E27FC236}">
                  <a16:creationId xmlns:a16="http://schemas.microsoft.com/office/drawing/2014/main" id="{9A4D62CE-CB66-4248-80BA-67B3D597F5BA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82">
              <a:extLst>
                <a:ext uri="{FF2B5EF4-FFF2-40B4-BE49-F238E27FC236}">
                  <a16:creationId xmlns:a16="http://schemas.microsoft.com/office/drawing/2014/main" id="{0B49D869-A4D5-4889-B630-B62A0DC4F89E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183">
              <a:extLst>
                <a:ext uri="{FF2B5EF4-FFF2-40B4-BE49-F238E27FC236}">
                  <a16:creationId xmlns:a16="http://schemas.microsoft.com/office/drawing/2014/main" id="{82A08950-8654-4380-B591-726DE691C2A9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184">
              <a:extLst>
                <a:ext uri="{FF2B5EF4-FFF2-40B4-BE49-F238E27FC236}">
                  <a16:creationId xmlns:a16="http://schemas.microsoft.com/office/drawing/2014/main" id="{19DEC544-A192-436C-8931-6A5030FC4429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185">
              <a:extLst>
                <a:ext uri="{FF2B5EF4-FFF2-40B4-BE49-F238E27FC236}">
                  <a16:creationId xmlns:a16="http://schemas.microsoft.com/office/drawing/2014/main" id="{C7CF8397-BD13-4DD5-A62E-7E69FD059567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163AB21-88EC-4934-A7BC-9C91EFF5769C}"/>
              </a:ext>
            </a:extLst>
          </p:cNvPr>
          <p:cNvSpPr txBox="1"/>
          <p:nvPr/>
        </p:nvSpPr>
        <p:spPr>
          <a:xfrm>
            <a:off x="5537686" y="138522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6DB53CE-97F6-4796-9EDF-AE3273342223}"/>
              </a:ext>
            </a:extLst>
          </p:cNvPr>
          <p:cNvCxnSpPr>
            <a:cxnSpLocks/>
          </p:cNvCxnSpPr>
          <p:nvPr/>
        </p:nvCxnSpPr>
        <p:spPr>
          <a:xfrm flipV="1">
            <a:off x="2118482" y="1938230"/>
            <a:ext cx="561410" cy="5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8DC5A24-0EF2-4067-AAE8-BC70BBDC6CE7}"/>
              </a:ext>
            </a:extLst>
          </p:cNvPr>
          <p:cNvCxnSpPr>
            <a:cxnSpLocks/>
          </p:cNvCxnSpPr>
          <p:nvPr/>
        </p:nvCxnSpPr>
        <p:spPr>
          <a:xfrm flipV="1">
            <a:off x="3450207" y="1935754"/>
            <a:ext cx="561410" cy="5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488C6242-6A29-4F5C-86C7-0AF888B8160F}"/>
              </a:ext>
            </a:extLst>
          </p:cNvPr>
          <p:cNvCxnSpPr>
            <a:cxnSpLocks/>
          </p:cNvCxnSpPr>
          <p:nvPr/>
        </p:nvCxnSpPr>
        <p:spPr>
          <a:xfrm flipV="1">
            <a:off x="4771662" y="1924059"/>
            <a:ext cx="561410" cy="5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3E2B2E7D-6D48-4A02-A2FA-D3BCBEBC7661}"/>
              </a:ext>
            </a:extLst>
          </p:cNvPr>
          <p:cNvSpPr/>
          <p:nvPr/>
        </p:nvSpPr>
        <p:spPr>
          <a:xfrm flipH="1">
            <a:off x="2885822" y="770540"/>
            <a:ext cx="4219312" cy="56830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61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DC86080-BE90-4D65-9231-24278880072C}"/>
              </a:ext>
            </a:extLst>
          </p:cNvPr>
          <p:cNvGrpSpPr/>
          <p:nvPr/>
        </p:nvGrpSpPr>
        <p:grpSpPr>
          <a:xfrm>
            <a:off x="2783626" y="4509844"/>
            <a:ext cx="637341" cy="513900"/>
            <a:chOff x="6095261" y="4909721"/>
            <a:chExt cx="637341" cy="513900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527ED8CE-8CD8-470A-B961-14B328892EC2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59" name="楕円 67">
                <a:extLst>
                  <a:ext uri="{FF2B5EF4-FFF2-40B4-BE49-F238E27FC236}">
                    <a16:creationId xmlns:a16="http://schemas.microsoft.com/office/drawing/2014/main" id="{E3D00A68-7A70-4679-9324-06C84894A133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68">
                <a:extLst>
                  <a:ext uri="{FF2B5EF4-FFF2-40B4-BE49-F238E27FC236}">
                    <a16:creationId xmlns:a16="http://schemas.microsoft.com/office/drawing/2014/main" id="{9F9D93BD-4C14-44F2-BAA1-1C4A4BB0BA59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円/楕円 181">
              <a:extLst>
                <a:ext uri="{FF2B5EF4-FFF2-40B4-BE49-F238E27FC236}">
                  <a16:creationId xmlns:a16="http://schemas.microsoft.com/office/drawing/2014/main" id="{E6B10FAE-63C0-44A5-8F79-D4980C19F0BD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182">
              <a:extLst>
                <a:ext uri="{FF2B5EF4-FFF2-40B4-BE49-F238E27FC236}">
                  <a16:creationId xmlns:a16="http://schemas.microsoft.com/office/drawing/2014/main" id="{F362DFB7-ECA1-453D-B28D-7665BA9DBB3F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183">
              <a:extLst>
                <a:ext uri="{FF2B5EF4-FFF2-40B4-BE49-F238E27FC236}">
                  <a16:creationId xmlns:a16="http://schemas.microsoft.com/office/drawing/2014/main" id="{D053416D-B016-4FD4-9073-492D01039486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184">
              <a:extLst>
                <a:ext uri="{FF2B5EF4-FFF2-40B4-BE49-F238E27FC236}">
                  <a16:creationId xmlns:a16="http://schemas.microsoft.com/office/drawing/2014/main" id="{50A81F11-E907-4821-BFA9-62459B5ABEC4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185">
              <a:extLst>
                <a:ext uri="{FF2B5EF4-FFF2-40B4-BE49-F238E27FC236}">
                  <a16:creationId xmlns:a16="http://schemas.microsoft.com/office/drawing/2014/main" id="{FE0F6913-B81D-4B2B-9BE6-5D0C3FC37EA2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D86777A1-2A66-4C29-8BC4-A411B926C218}"/>
              </a:ext>
            </a:extLst>
          </p:cNvPr>
          <p:cNvGrpSpPr/>
          <p:nvPr/>
        </p:nvGrpSpPr>
        <p:grpSpPr>
          <a:xfrm>
            <a:off x="4088595" y="4509844"/>
            <a:ext cx="637341" cy="513900"/>
            <a:chOff x="6095261" y="4909721"/>
            <a:chExt cx="637341" cy="513900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32C66F85-AD8C-42A1-9BD9-2831A0EB84BD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69" name="楕円 67">
                <a:extLst>
                  <a:ext uri="{FF2B5EF4-FFF2-40B4-BE49-F238E27FC236}">
                    <a16:creationId xmlns:a16="http://schemas.microsoft.com/office/drawing/2014/main" id="{F3EC365E-B1F6-487C-BCB5-558F91239561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68">
                <a:extLst>
                  <a:ext uri="{FF2B5EF4-FFF2-40B4-BE49-F238E27FC236}">
                    <a16:creationId xmlns:a16="http://schemas.microsoft.com/office/drawing/2014/main" id="{7CD07714-1F36-4B6D-900D-8B383AE1BF67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4" name="円/楕円 181">
              <a:extLst>
                <a:ext uri="{FF2B5EF4-FFF2-40B4-BE49-F238E27FC236}">
                  <a16:creationId xmlns:a16="http://schemas.microsoft.com/office/drawing/2014/main" id="{C134469E-6F96-4FD5-AB75-E90870051137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182">
              <a:extLst>
                <a:ext uri="{FF2B5EF4-FFF2-40B4-BE49-F238E27FC236}">
                  <a16:creationId xmlns:a16="http://schemas.microsoft.com/office/drawing/2014/main" id="{DF22B3F5-0B27-4F30-B9FB-B5CABC787EC6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83">
              <a:extLst>
                <a:ext uri="{FF2B5EF4-FFF2-40B4-BE49-F238E27FC236}">
                  <a16:creationId xmlns:a16="http://schemas.microsoft.com/office/drawing/2014/main" id="{C02D62F1-B80F-42D7-A438-8CD9B5D50AC4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184">
              <a:extLst>
                <a:ext uri="{FF2B5EF4-FFF2-40B4-BE49-F238E27FC236}">
                  <a16:creationId xmlns:a16="http://schemas.microsoft.com/office/drawing/2014/main" id="{0716041B-2836-4FA5-BBF5-CE15CC4AF2FE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185">
              <a:extLst>
                <a:ext uri="{FF2B5EF4-FFF2-40B4-BE49-F238E27FC236}">
                  <a16:creationId xmlns:a16="http://schemas.microsoft.com/office/drawing/2014/main" id="{387413CC-9AD7-41A0-B379-7CB8786AC7CB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116BC9D1-1724-4002-9CFF-DF318606878F}"/>
              </a:ext>
            </a:extLst>
          </p:cNvPr>
          <p:cNvGrpSpPr/>
          <p:nvPr/>
        </p:nvGrpSpPr>
        <p:grpSpPr>
          <a:xfrm>
            <a:off x="5399313" y="4524042"/>
            <a:ext cx="637341" cy="513900"/>
            <a:chOff x="6095261" y="4909721"/>
            <a:chExt cx="637341" cy="513900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77AED9ED-E3ED-49B7-8748-F066A7312DD0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79" name="楕円 67">
                <a:extLst>
                  <a:ext uri="{FF2B5EF4-FFF2-40B4-BE49-F238E27FC236}">
                    <a16:creationId xmlns:a16="http://schemas.microsoft.com/office/drawing/2014/main" id="{FE4BAD45-2A8E-4732-A91A-EB80E0441089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楕円 68">
                <a:extLst>
                  <a:ext uri="{FF2B5EF4-FFF2-40B4-BE49-F238E27FC236}">
                    <a16:creationId xmlns:a16="http://schemas.microsoft.com/office/drawing/2014/main" id="{381AA605-F91F-4BCA-ACF6-4E53BA851933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4" name="円/楕円 181">
              <a:extLst>
                <a:ext uri="{FF2B5EF4-FFF2-40B4-BE49-F238E27FC236}">
                  <a16:creationId xmlns:a16="http://schemas.microsoft.com/office/drawing/2014/main" id="{F6987B85-0935-444B-87F4-35974BD59B2E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182">
              <a:extLst>
                <a:ext uri="{FF2B5EF4-FFF2-40B4-BE49-F238E27FC236}">
                  <a16:creationId xmlns:a16="http://schemas.microsoft.com/office/drawing/2014/main" id="{BDE267C5-D774-41B2-91D6-94F114F39D91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183">
              <a:extLst>
                <a:ext uri="{FF2B5EF4-FFF2-40B4-BE49-F238E27FC236}">
                  <a16:creationId xmlns:a16="http://schemas.microsoft.com/office/drawing/2014/main" id="{4509D043-F5CA-481D-9B31-EB96C58D39E8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184">
              <a:extLst>
                <a:ext uri="{FF2B5EF4-FFF2-40B4-BE49-F238E27FC236}">
                  <a16:creationId xmlns:a16="http://schemas.microsoft.com/office/drawing/2014/main" id="{D0B884B2-9CC9-4C5A-BD21-A74F5D530A1E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185">
              <a:extLst>
                <a:ext uri="{FF2B5EF4-FFF2-40B4-BE49-F238E27FC236}">
                  <a16:creationId xmlns:a16="http://schemas.microsoft.com/office/drawing/2014/main" id="{8E5D52DC-1A84-4187-952D-E35F5CBBA958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4" name="直角三角形 83">
            <a:extLst>
              <a:ext uri="{FF2B5EF4-FFF2-40B4-BE49-F238E27FC236}">
                <a16:creationId xmlns:a16="http://schemas.microsoft.com/office/drawing/2014/main" id="{83F1F2A4-3CDD-4D03-A1C1-BBE835AAC8F8}"/>
              </a:ext>
            </a:extLst>
          </p:cNvPr>
          <p:cNvSpPr/>
          <p:nvPr/>
        </p:nvSpPr>
        <p:spPr>
          <a:xfrm flipH="1">
            <a:off x="2885822" y="3523246"/>
            <a:ext cx="4181808" cy="60908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61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5D75ACF4-038C-435C-9C2F-D0AAE4797B14}"/>
              </a:ext>
            </a:extLst>
          </p:cNvPr>
          <p:cNvGrpSpPr/>
          <p:nvPr/>
        </p:nvGrpSpPr>
        <p:grpSpPr>
          <a:xfrm>
            <a:off x="743355" y="3488316"/>
            <a:ext cx="1292874" cy="841526"/>
            <a:chOff x="881554" y="1162798"/>
            <a:chExt cx="1292874" cy="841526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3F36BF36-BD61-4D86-8D95-4BF34DBD2683}"/>
                </a:ext>
              </a:extLst>
            </p:cNvPr>
            <p:cNvGrpSpPr/>
            <p:nvPr/>
          </p:nvGrpSpPr>
          <p:grpSpPr>
            <a:xfrm>
              <a:off x="1026055" y="1366637"/>
              <a:ext cx="1142097" cy="637687"/>
              <a:chOff x="358790" y="841475"/>
              <a:chExt cx="1142097" cy="637687"/>
            </a:xfrm>
          </p:grpSpPr>
          <p:grpSp>
            <p:nvGrpSpPr>
              <p:cNvPr id="89" name="グループ化 88">
                <a:extLst>
                  <a:ext uri="{FF2B5EF4-FFF2-40B4-BE49-F238E27FC236}">
                    <a16:creationId xmlns:a16="http://schemas.microsoft.com/office/drawing/2014/main" id="{1E0E316B-7955-418B-B41B-8E4426A1DE7F}"/>
                  </a:ext>
                </a:extLst>
              </p:cNvPr>
              <p:cNvGrpSpPr/>
              <p:nvPr/>
            </p:nvGrpSpPr>
            <p:grpSpPr>
              <a:xfrm>
                <a:off x="1076583" y="1006968"/>
                <a:ext cx="424304" cy="384470"/>
                <a:chOff x="1392537" y="1019102"/>
                <a:chExt cx="771310" cy="729429"/>
              </a:xfrm>
            </p:grpSpPr>
            <p:sp>
              <p:nvSpPr>
                <p:cNvPr id="97" name="楕円 67">
                  <a:extLst>
                    <a:ext uri="{FF2B5EF4-FFF2-40B4-BE49-F238E27FC236}">
                      <a16:creationId xmlns:a16="http://schemas.microsoft.com/office/drawing/2014/main" id="{E297B0F6-3AA3-40D2-B292-F632AB5DB1A2}"/>
                    </a:ext>
                  </a:extLst>
                </p:cNvPr>
                <p:cNvSpPr/>
                <p:nvPr/>
              </p:nvSpPr>
              <p:spPr>
                <a:xfrm>
                  <a:off x="1392537" y="1019102"/>
                  <a:ext cx="771310" cy="729429"/>
                </a:xfrm>
                <a:prstGeom prst="ellipse">
                  <a:avLst/>
                </a:prstGeom>
                <a:gradFill flip="none" rotWithShape="1">
                  <a:gsLst>
                    <a:gs pos="34000">
                      <a:schemeClr val="accent4">
                        <a:lumMod val="20000"/>
                        <a:lumOff val="80000"/>
                      </a:schemeClr>
                    </a:gs>
                    <a:gs pos="79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68">
                  <a:extLst>
                    <a:ext uri="{FF2B5EF4-FFF2-40B4-BE49-F238E27FC236}">
                      <a16:creationId xmlns:a16="http://schemas.microsoft.com/office/drawing/2014/main" id="{EA95DB40-BA4A-4EEC-AA0D-D153AE765D6F}"/>
                    </a:ext>
                  </a:extLst>
                </p:cNvPr>
                <p:cNvSpPr/>
                <p:nvPr/>
              </p:nvSpPr>
              <p:spPr>
                <a:xfrm>
                  <a:off x="1513900" y="1114627"/>
                  <a:ext cx="528583" cy="5383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4000">
                      <a:schemeClr val="bg2"/>
                    </a:gs>
                    <a:gs pos="7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>
                <a:extLst>
                  <a:ext uri="{FF2B5EF4-FFF2-40B4-BE49-F238E27FC236}">
                    <a16:creationId xmlns:a16="http://schemas.microsoft.com/office/drawing/2014/main" id="{4A2DF5BB-EE1D-45EE-8F23-EF5E2DBE20D0}"/>
                  </a:ext>
                </a:extLst>
              </p:cNvPr>
              <p:cNvGrpSpPr/>
              <p:nvPr/>
            </p:nvGrpSpPr>
            <p:grpSpPr>
              <a:xfrm rot="1478299">
                <a:off x="358790" y="841475"/>
                <a:ext cx="655293" cy="637687"/>
                <a:chOff x="2606891" y="1526058"/>
                <a:chExt cx="655293" cy="637687"/>
              </a:xfrm>
            </p:grpSpPr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D9BA118E-FDAC-4166-8725-EF3A3C92E3BF}"/>
                    </a:ext>
                  </a:extLst>
                </p:cNvPr>
                <p:cNvSpPr/>
                <p:nvPr/>
              </p:nvSpPr>
              <p:spPr>
                <a:xfrm>
                  <a:off x="2606891" y="1526058"/>
                  <a:ext cx="655293" cy="637687"/>
                </a:xfrm>
                <a:custGeom>
                  <a:avLst/>
                  <a:gdLst>
                    <a:gd name="connsiteX0" fmla="*/ 488476 w 1106314"/>
                    <a:gd name="connsiteY0" fmla="*/ 459719 h 966346"/>
                    <a:gd name="connsiteX1" fmla="*/ 544082 w 1106314"/>
                    <a:gd name="connsiteY1" fmla="*/ 416470 h 966346"/>
                    <a:gd name="connsiteX2" fmla="*/ 587330 w 1106314"/>
                    <a:gd name="connsiteY2" fmla="*/ 391757 h 966346"/>
                    <a:gd name="connsiteX3" fmla="*/ 599687 w 1106314"/>
                    <a:gd name="connsiteY3" fmla="*/ 373221 h 966346"/>
                    <a:gd name="connsiteX4" fmla="*/ 618222 w 1106314"/>
                    <a:gd name="connsiteY4" fmla="*/ 360865 h 966346"/>
                    <a:gd name="connsiteX5" fmla="*/ 642936 w 1106314"/>
                    <a:gd name="connsiteY5" fmla="*/ 323794 h 966346"/>
                    <a:gd name="connsiteX6" fmla="*/ 667649 w 1106314"/>
                    <a:gd name="connsiteY6" fmla="*/ 274367 h 966346"/>
                    <a:gd name="connsiteX7" fmla="*/ 673828 w 1106314"/>
                    <a:gd name="connsiteY7" fmla="*/ 255832 h 966346"/>
                    <a:gd name="connsiteX8" fmla="*/ 686184 w 1106314"/>
                    <a:gd name="connsiteY8" fmla="*/ 231119 h 966346"/>
                    <a:gd name="connsiteX9" fmla="*/ 717076 w 1106314"/>
                    <a:gd name="connsiteY9" fmla="*/ 181692 h 966346"/>
                    <a:gd name="connsiteX10" fmla="*/ 741790 w 1106314"/>
                    <a:gd name="connsiteY10" fmla="*/ 187870 h 966346"/>
                    <a:gd name="connsiteX11" fmla="*/ 778860 w 1106314"/>
                    <a:gd name="connsiteY11" fmla="*/ 212584 h 966346"/>
                    <a:gd name="connsiteX12" fmla="*/ 791217 w 1106314"/>
                    <a:gd name="connsiteY12" fmla="*/ 249654 h 966346"/>
                    <a:gd name="connsiteX13" fmla="*/ 797395 w 1106314"/>
                    <a:gd name="connsiteY13" fmla="*/ 268189 h 966346"/>
                    <a:gd name="connsiteX14" fmla="*/ 785038 w 1106314"/>
                    <a:gd name="connsiteY14" fmla="*/ 323794 h 966346"/>
                    <a:gd name="connsiteX15" fmla="*/ 778860 w 1106314"/>
                    <a:gd name="connsiteY15" fmla="*/ 367043 h 966346"/>
                    <a:gd name="connsiteX16" fmla="*/ 772682 w 1106314"/>
                    <a:gd name="connsiteY16" fmla="*/ 404113 h 966346"/>
                    <a:gd name="connsiteX17" fmla="*/ 778860 w 1106314"/>
                    <a:gd name="connsiteY17" fmla="*/ 459719 h 966346"/>
                    <a:gd name="connsiteX18" fmla="*/ 785038 w 1106314"/>
                    <a:gd name="connsiteY18" fmla="*/ 478254 h 966346"/>
                    <a:gd name="connsiteX19" fmla="*/ 822109 w 1106314"/>
                    <a:gd name="connsiteY19" fmla="*/ 496789 h 966346"/>
                    <a:gd name="connsiteX20" fmla="*/ 988925 w 1106314"/>
                    <a:gd name="connsiteY20" fmla="*/ 502967 h 966346"/>
                    <a:gd name="connsiteX21" fmla="*/ 1013638 w 1106314"/>
                    <a:gd name="connsiteY21" fmla="*/ 521503 h 966346"/>
                    <a:gd name="connsiteX22" fmla="*/ 1050709 w 1106314"/>
                    <a:gd name="connsiteY22" fmla="*/ 546216 h 966346"/>
                    <a:gd name="connsiteX23" fmla="*/ 1063066 w 1106314"/>
                    <a:gd name="connsiteY23" fmla="*/ 564751 h 966346"/>
                    <a:gd name="connsiteX24" fmla="*/ 1081601 w 1106314"/>
                    <a:gd name="connsiteY24" fmla="*/ 570930 h 966346"/>
                    <a:gd name="connsiteX25" fmla="*/ 1106314 w 1106314"/>
                    <a:gd name="connsiteY25" fmla="*/ 608000 h 966346"/>
                    <a:gd name="connsiteX26" fmla="*/ 1093957 w 1106314"/>
                    <a:gd name="connsiteY26" fmla="*/ 663605 h 966346"/>
                    <a:gd name="connsiteX27" fmla="*/ 1075422 w 1106314"/>
                    <a:gd name="connsiteY27" fmla="*/ 669784 h 966346"/>
                    <a:gd name="connsiteX28" fmla="*/ 1038352 w 1106314"/>
                    <a:gd name="connsiteY28" fmla="*/ 657427 h 966346"/>
                    <a:gd name="connsiteX29" fmla="*/ 1019817 w 1106314"/>
                    <a:gd name="connsiteY29" fmla="*/ 645070 h 966346"/>
                    <a:gd name="connsiteX30" fmla="*/ 1001282 w 1106314"/>
                    <a:gd name="connsiteY30" fmla="*/ 626535 h 966346"/>
                    <a:gd name="connsiteX31" fmla="*/ 976568 w 1106314"/>
                    <a:gd name="connsiteY31" fmla="*/ 614178 h 966346"/>
                    <a:gd name="connsiteX32" fmla="*/ 920963 w 1106314"/>
                    <a:gd name="connsiteY32" fmla="*/ 595643 h 966346"/>
                    <a:gd name="connsiteX33" fmla="*/ 865357 w 1106314"/>
                    <a:gd name="connsiteY33" fmla="*/ 577108 h 966346"/>
                    <a:gd name="connsiteX34" fmla="*/ 846822 w 1106314"/>
                    <a:gd name="connsiteY34" fmla="*/ 570930 h 966346"/>
                    <a:gd name="connsiteX35" fmla="*/ 717076 w 1106314"/>
                    <a:gd name="connsiteY35" fmla="*/ 589465 h 966346"/>
                    <a:gd name="connsiteX36" fmla="*/ 704720 w 1106314"/>
                    <a:gd name="connsiteY36" fmla="*/ 608000 h 966346"/>
                    <a:gd name="connsiteX37" fmla="*/ 686184 w 1106314"/>
                    <a:gd name="connsiteY37" fmla="*/ 669784 h 966346"/>
                    <a:gd name="connsiteX38" fmla="*/ 673828 w 1106314"/>
                    <a:gd name="connsiteY38" fmla="*/ 694497 h 966346"/>
                    <a:gd name="connsiteX39" fmla="*/ 667649 w 1106314"/>
                    <a:gd name="connsiteY39" fmla="*/ 713032 h 966346"/>
                    <a:gd name="connsiteX40" fmla="*/ 636757 w 1106314"/>
                    <a:gd name="connsiteY40" fmla="*/ 756281 h 966346"/>
                    <a:gd name="connsiteX41" fmla="*/ 624401 w 1106314"/>
                    <a:gd name="connsiteY41" fmla="*/ 780994 h 966346"/>
                    <a:gd name="connsiteX42" fmla="*/ 612044 w 1106314"/>
                    <a:gd name="connsiteY42" fmla="*/ 799530 h 966346"/>
                    <a:gd name="connsiteX43" fmla="*/ 599687 w 1106314"/>
                    <a:gd name="connsiteY43" fmla="*/ 836600 h 966346"/>
                    <a:gd name="connsiteX44" fmla="*/ 574974 w 1106314"/>
                    <a:gd name="connsiteY44" fmla="*/ 873670 h 966346"/>
                    <a:gd name="connsiteX45" fmla="*/ 531725 w 1106314"/>
                    <a:gd name="connsiteY45" fmla="*/ 929275 h 966346"/>
                    <a:gd name="connsiteX46" fmla="*/ 507011 w 1106314"/>
                    <a:gd name="connsiteY46" fmla="*/ 941632 h 966346"/>
                    <a:gd name="connsiteX47" fmla="*/ 488476 w 1106314"/>
                    <a:gd name="connsiteY47" fmla="*/ 947811 h 966346"/>
                    <a:gd name="connsiteX48" fmla="*/ 451406 w 1106314"/>
                    <a:gd name="connsiteY48" fmla="*/ 966346 h 966346"/>
                    <a:gd name="connsiteX49" fmla="*/ 432871 w 1106314"/>
                    <a:gd name="connsiteY49" fmla="*/ 960167 h 966346"/>
                    <a:gd name="connsiteX50" fmla="*/ 451406 w 1106314"/>
                    <a:gd name="connsiteY50" fmla="*/ 892205 h 966346"/>
                    <a:gd name="connsiteX51" fmla="*/ 476120 w 1106314"/>
                    <a:gd name="connsiteY51" fmla="*/ 855135 h 966346"/>
                    <a:gd name="connsiteX52" fmla="*/ 500833 w 1106314"/>
                    <a:gd name="connsiteY52" fmla="*/ 818065 h 966346"/>
                    <a:gd name="connsiteX53" fmla="*/ 507011 w 1106314"/>
                    <a:gd name="connsiteY53" fmla="*/ 799530 h 966346"/>
                    <a:gd name="connsiteX54" fmla="*/ 537903 w 1106314"/>
                    <a:gd name="connsiteY54" fmla="*/ 762459 h 966346"/>
                    <a:gd name="connsiteX55" fmla="*/ 556438 w 1106314"/>
                    <a:gd name="connsiteY55" fmla="*/ 725389 h 966346"/>
                    <a:gd name="connsiteX56" fmla="*/ 574974 w 1106314"/>
                    <a:gd name="connsiteY56" fmla="*/ 688319 h 966346"/>
                    <a:gd name="connsiteX57" fmla="*/ 568795 w 1106314"/>
                    <a:gd name="connsiteY57" fmla="*/ 663605 h 966346"/>
                    <a:gd name="connsiteX58" fmla="*/ 544082 w 1106314"/>
                    <a:gd name="connsiteY58" fmla="*/ 657427 h 966346"/>
                    <a:gd name="connsiteX59" fmla="*/ 525547 w 1106314"/>
                    <a:gd name="connsiteY59" fmla="*/ 651248 h 966346"/>
                    <a:gd name="connsiteX60" fmla="*/ 469941 w 1106314"/>
                    <a:gd name="connsiteY60" fmla="*/ 663605 h 966346"/>
                    <a:gd name="connsiteX61" fmla="*/ 451406 w 1106314"/>
                    <a:gd name="connsiteY61" fmla="*/ 682140 h 966346"/>
                    <a:gd name="connsiteX62" fmla="*/ 432871 w 1106314"/>
                    <a:gd name="connsiteY62" fmla="*/ 694497 h 966346"/>
                    <a:gd name="connsiteX63" fmla="*/ 377266 w 1106314"/>
                    <a:gd name="connsiteY63" fmla="*/ 737746 h 966346"/>
                    <a:gd name="connsiteX64" fmla="*/ 358730 w 1106314"/>
                    <a:gd name="connsiteY64" fmla="*/ 756281 h 966346"/>
                    <a:gd name="connsiteX65" fmla="*/ 340195 w 1106314"/>
                    <a:gd name="connsiteY65" fmla="*/ 762459 h 966346"/>
                    <a:gd name="connsiteX66" fmla="*/ 315482 w 1106314"/>
                    <a:gd name="connsiteY66" fmla="*/ 774816 h 966346"/>
                    <a:gd name="connsiteX67" fmla="*/ 278411 w 1106314"/>
                    <a:gd name="connsiteY67" fmla="*/ 799530 h 966346"/>
                    <a:gd name="connsiteX68" fmla="*/ 259876 w 1106314"/>
                    <a:gd name="connsiteY68" fmla="*/ 811886 h 966346"/>
                    <a:gd name="connsiteX69" fmla="*/ 222806 w 1106314"/>
                    <a:gd name="connsiteY69" fmla="*/ 830421 h 966346"/>
                    <a:gd name="connsiteX70" fmla="*/ 185736 w 1106314"/>
                    <a:gd name="connsiteY70" fmla="*/ 842778 h 966346"/>
                    <a:gd name="connsiteX71" fmla="*/ 111595 w 1106314"/>
                    <a:gd name="connsiteY71" fmla="*/ 836600 h 966346"/>
                    <a:gd name="connsiteX72" fmla="*/ 130130 w 1106314"/>
                    <a:gd name="connsiteY72" fmla="*/ 787173 h 966346"/>
                    <a:gd name="connsiteX73" fmla="*/ 173379 w 1106314"/>
                    <a:gd name="connsiteY73" fmla="*/ 756281 h 966346"/>
                    <a:gd name="connsiteX74" fmla="*/ 191914 w 1106314"/>
                    <a:gd name="connsiteY74" fmla="*/ 743924 h 966346"/>
                    <a:gd name="connsiteX75" fmla="*/ 272233 w 1106314"/>
                    <a:gd name="connsiteY75" fmla="*/ 725389 h 966346"/>
                    <a:gd name="connsiteX76" fmla="*/ 309303 w 1106314"/>
                    <a:gd name="connsiteY76" fmla="*/ 713032 h 966346"/>
                    <a:gd name="connsiteX77" fmla="*/ 327838 w 1106314"/>
                    <a:gd name="connsiteY77" fmla="*/ 706854 h 966346"/>
                    <a:gd name="connsiteX78" fmla="*/ 346374 w 1106314"/>
                    <a:gd name="connsiteY78" fmla="*/ 694497 h 966346"/>
                    <a:gd name="connsiteX79" fmla="*/ 383444 w 1106314"/>
                    <a:gd name="connsiteY79" fmla="*/ 663605 h 966346"/>
                    <a:gd name="connsiteX80" fmla="*/ 389622 w 1106314"/>
                    <a:gd name="connsiteY80" fmla="*/ 589465 h 966346"/>
                    <a:gd name="connsiteX81" fmla="*/ 371087 w 1106314"/>
                    <a:gd name="connsiteY81" fmla="*/ 583286 h 966346"/>
                    <a:gd name="connsiteX82" fmla="*/ 346374 w 1106314"/>
                    <a:gd name="connsiteY82" fmla="*/ 577108 h 966346"/>
                    <a:gd name="connsiteX83" fmla="*/ 167201 w 1106314"/>
                    <a:gd name="connsiteY83" fmla="*/ 558573 h 966346"/>
                    <a:gd name="connsiteX84" fmla="*/ 117774 w 1106314"/>
                    <a:gd name="connsiteY84" fmla="*/ 552394 h 966346"/>
                    <a:gd name="connsiteX85" fmla="*/ 86882 w 1106314"/>
                    <a:gd name="connsiteY85" fmla="*/ 546216 h 966346"/>
                    <a:gd name="connsiteX86" fmla="*/ 31276 w 1106314"/>
                    <a:gd name="connsiteY86" fmla="*/ 540038 h 966346"/>
                    <a:gd name="connsiteX87" fmla="*/ 12741 w 1106314"/>
                    <a:gd name="connsiteY87" fmla="*/ 533859 h 966346"/>
                    <a:gd name="connsiteX88" fmla="*/ 6563 w 1106314"/>
                    <a:gd name="connsiteY88" fmla="*/ 496789 h 966346"/>
                    <a:gd name="connsiteX89" fmla="*/ 25098 w 1106314"/>
                    <a:gd name="connsiteY89" fmla="*/ 490611 h 966346"/>
                    <a:gd name="connsiteX90" fmla="*/ 340195 w 1106314"/>
                    <a:gd name="connsiteY90" fmla="*/ 484432 h 966346"/>
                    <a:gd name="connsiteX91" fmla="*/ 420514 w 1106314"/>
                    <a:gd name="connsiteY91" fmla="*/ 478254 h 966346"/>
                    <a:gd name="connsiteX92" fmla="*/ 426693 w 1106314"/>
                    <a:gd name="connsiteY92" fmla="*/ 416470 h 966346"/>
                    <a:gd name="connsiteX93" fmla="*/ 432871 w 1106314"/>
                    <a:gd name="connsiteY93" fmla="*/ 126086 h 966346"/>
                    <a:gd name="connsiteX94" fmla="*/ 457584 w 1106314"/>
                    <a:gd name="connsiteY94" fmla="*/ 70481 h 966346"/>
                    <a:gd name="connsiteX95" fmla="*/ 476120 w 1106314"/>
                    <a:gd name="connsiteY95" fmla="*/ 58124 h 966346"/>
                    <a:gd name="connsiteX96" fmla="*/ 519368 w 1106314"/>
                    <a:gd name="connsiteY96" fmla="*/ 8697 h 966346"/>
                    <a:gd name="connsiteX97" fmla="*/ 537903 w 1106314"/>
                    <a:gd name="connsiteY97" fmla="*/ 2519 h 966346"/>
                    <a:gd name="connsiteX98" fmla="*/ 624401 w 1106314"/>
                    <a:gd name="connsiteY98" fmla="*/ 8697 h 966346"/>
                    <a:gd name="connsiteX99" fmla="*/ 618222 w 1106314"/>
                    <a:gd name="connsiteY99" fmla="*/ 58124 h 966346"/>
                    <a:gd name="connsiteX100" fmla="*/ 599687 w 1106314"/>
                    <a:gd name="connsiteY100" fmla="*/ 64303 h 966346"/>
                    <a:gd name="connsiteX101" fmla="*/ 525547 w 1106314"/>
                    <a:gd name="connsiteY101" fmla="*/ 70481 h 966346"/>
                    <a:gd name="connsiteX102" fmla="*/ 507011 w 1106314"/>
                    <a:gd name="connsiteY102" fmla="*/ 82838 h 966346"/>
                    <a:gd name="connsiteX103" fmla="*/ 482298 w 1106314"/>
                    <a:gd name="connsiteY103" fmla="*/ 138443 h 966346"/>
                    <a:gd name="connsiteX104" fmla="*/ 476120 w 1106314"/>
                    <a:gd name="connsiteY104" fmla="*/ 156978 h 966346"/>
                    <a:gd name="connsiteX105" fmla="*/ 469941 w 1106314"/>
                    <a:gd name="connsiteY105" fmla="*/ 175513 h 966346"/>
                    <a:gd name="connsiteX106" fmla="*/ 463763 w 1106314"/>
                    <a:gd name="connsiteY106" fmla="*/ 237297 h 966346"/>
                    <a:gd name="connsiteX107" fmla="*/ 457584 w 1106314"/>
                    <a:gd name="connsiteY107" fmla="*/ 286724 h 966346"/>
                    <a:gd name="connsiteX108" fmla="*/ 463763 w 1106314"/>
                    <a:gd name="connsiteY108" fmla="*/ 379400 h 966346"/>
                    <a:gd name="connsiteX109" fmla="*/ 476120 w 1106314"/>
                    <a:gd name="connsiteY109" fmla="*/ 416470 h 966346"/>
                    <a:gd name="connsiteX110" fmla="*/ 488476 w 1106314"/>
                    <a:gd name="connsiteY110" fmla="*/ 459719 h 96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1106314" h="966346">
                      <a:moveTo>
                        <a:pt x="488476" y="459719"/>
                      </a:moveTo>
                      <a:cubicBezTo>
                        <a:pt x="507011" y="445303"/>
                        <a:pt x="523080" y="426972"/>
                        <a:pt x="544082" y="416470"/>
                      </a:cubicBezTo>
                      <a:cubicBezTo>
                        <a:pt x="575436" y="400792"/>
                        <a:pt x="561132" y="409222"/>
                        <a:pt x="587330" y="391757"/>
                      </a:cubicBezTo>
                      <a:cubicBezTo>
                        <a:pt x="591449" y="385578"/>
                        <a:pt x="594436" y="378472"/>
                        <a:pt x="599687" y="373221"/>
                      </a:cubicBezTo>
                      <a:cubicBezTo>
                        <a:pt x="604937" y="367971"/>
                        <a:pt x="613332" y="366453"/>
                        <a:pt x="618222" y="360865"/>
                      </a:cubicBezTo>
                      <a:cubicBezTo>
                        <a:pt x="628002" y="349688"/>
                        <a:pt x="636294" y="337077"/>
                        <a:pt x="642936" y="323794"/>
                      </a:cubicBezTo>
                      <a:cubicBezTo>
                        <a:pt x="651174" y="307318"/>
                        <a:pt x="661823" y="291842"/>
                        <a:pt x="667649" y="274367"/>
                      </a:cubicBezTo>
                      <a:cubicBezTo>
                        <a:pt x="669709" y="268189"/>
                        <a:pt x="671263" y="261818"/>
                        <a:pt x="673828" y="255832"/>
                      </a:cubicBezTo>
                      <a:cubicBezTo>
                        <a:pt x="677456" y="247367"/>
                        <a:pt x="682764" y="239670"/>
                        <a:pt x="686184" y="231119"/>
                      </a:cubicBezTo>
                      <a:cubicBezTo>
                        <a:pt x="704899" y="184331"/>
                        <a:pt x="685417" y="202797"/>
                        <a:pt x="717076" y="181692"/>
                      </a:cubicBezTo>
                      <a:cubicBezTo>
                        <a:pt x="725314" y="183751"/>
                        <a:pt x="734195" y="184072"/>
                        <a:pt x="741790" y="187870"/>
                      </a:cubicBezTo>
                      <a:cubicBezTo>
                        <a:pt x="755073" y="194512"/>
                        <a:pt x="778860" y="212584"/>
                        <a:pt x="778860" y="212584"/>
                      </a:cubicBezTo>
                      <a:lnTo>
                        <a:pt x="791217" y="249654"/>
                      </a:lnTo>
                      <a:lnTo>
                        <a:pt x="797395" y="268189"/>
                      </a:lnTo>
                      <a:cubicBezTo>
                        <a:pt x="791844" y="290393"/>
                        <a:pt x="788957" y="300278"/>
                        <a:pt x="785038" y="323794"/>
                      </a:cubicBezTo>
                      <a:cubicBezTo>
                        <a:pt x="782644" y="338159"/>
                        <a:pt x="781074" y="352650"/>
                        <a:pt x="778860" y="367043"/>
                      </a:cubicBezTo>
                      <a:cubicBezTo>
                        <a:pt x="776955" y="379424"/>
                        <a:pt x="774741" y="391756"/>
                        <a:pt x="772682" y="404113"/>
                      </a:cubicBezTo>
                      <a:cubicBezTo>
                        <a:pt x="774741" y="422648"/>
                        <a:pt x="775794" y="441323"/>
                        <a:pt x="778860" y="459719"/>
                      </a:cubicBezTo>
                      <a:cubicBezTo>
                        <a:pt x="779931" y="466143"/>
                        <a:pt x="780970" y="473169"/>
                        <a:pt x="785038" y="478254"/>
                      </a:cubicBezTo>
                      <a:cubicBezTo>
                        <a:pt x="790611" y="485221"/>
                        <a:pt x="812650" y="496158"/>
                        <a:pt x="822109" y="496789"/>
                      </a:cubicBezTo>
                      <a:cubicBezTo>
                        <a:pt x="877629" y="500490"/>
                        <a:pt x="933320" y="500908"/>
                        <a:pt x="988925" y="502967"/>
                      </a:cubicBezTo>
                      <a:cubicBezTo>
                        <a:pt x="997163" y="509146"/>
                        <a:pt x="1005202" y="515598"/>
                        <a:pt x="1013638" y="521503"/>
                      </a:cubicBezTo>
                      <a:cubicBezTo>
                        <a:pt x="1025804" y="530020"/>
                        <a:pt x="1050709" y="546216"/>
                        <a:pt x="1050709" y="546216"/>
                      </a:cubicBezTo>
                      <a:cubicBezTo>
                        <a:pt x="1054828" y="552394"/>
                        <a:pt x="1057268" y="560112"/>
                        <a:pt x="1063066" y="564751"/>
                      </a:cubicBezTo>
                      <a:cubicBezTo>
                        <a:pt x="1068151" y="568819"/>
                        <a:pt x="1076996" y="566325"/>
                        <a:pt x="1081601" y="570930"/>
                      </a:cubicBezTo>
                      <a:cubicBezTo>
                        <a:pt x="1092102" y="581431"/>
                        <a:pt x="1106314" y="608000"/>
                        <a:pt x="1106314" y="608000"/>
                      </a:cubicBezTo>
                      <a:cubicBezTo>
                        <a:pt x="1102195" y="626535"/>
                        <a:pt x="1102448" y="646622"/>
                        <a:pt x="1093957" y="663605"/>
                      </a:cubicBezTo>
                      <a:cubicBezTo>
                        <a:pt x="1091044" y="669430"/>
                        <a:pt x="1081895" y="670503"/>
                        <a:pt x="1075422" y="669784"/>
                      </a:cubicBezTo>
                      <a:cubicBezTo>
                        <a:pt x="1062477" y="668346"/>
                        <a:pt x="1038352" y="657427"/>
                        <a:pt x="1038352" y="657427"/>
                      </a:cubicBezTo>
                      <a:cubicBezTo>
                        <a:pt x="1032174" y="653308"/>
                        <a:pt x="1025521" y="649824"/>
                        <a:pt x="1019817" y="645070"/>
                      </a:cubicBezTo>
                      <a:cubicBezTo>
                        <a:pt x="1013105" y="639476"/>
                        <a:pt x="1008392" y="631614"/>
                        <a:pt x="1001282" y="626535"/>
                      </a:cubicBezTo>
                      <a:cubicBezTo>
                        <a:pt x="993787" y="621182"/>
                        <a:pt x="985120" y="617599"/>
                        <a:pt x="976568" y="614178"/>
                      </a:cubicBezTo>
                      <a:cubicBezTo>
                        <a:pt x="976551" y="614171"/>
                        <a:pt x="930240" y="598735"/>
                        <a:pt x="920963" y="595643"/>
                      </a:cubicBezTo>
                      <a:lnTo>
                        <a:pt x="865357" y="577108"/>
                      </a:lnTo>
                      <a:lnTo>
                        <a:pt x="846822" y="570930"/>
                      </a:lnTo>
                      <a:cubicBezTo>
                        <a:pt x="815421" y="572674"/>
                        <a:pt x="749058" y="557482"/>
                        <a:pt x="717076" y="589465"/>
                      </a:cubicBezTo>
                      <a:cubicBezTo>
                        <a:pt x="711826" y="594716"/>
                        <a:pt x="708839" y="601822"/>
                        <a:pt x="704720" y="608000"/>
                      </a:cubicBezTo>
                      <a:cubicBezTo>
                        <a:pt x="700285" y="625736"/>
                        <a:pt x="693704" y="654744"/>
                        <a:pt x="686184" y="669784"/>
                      </a:cubicBezTo>
                      <a:cubicBezTo>
                        <a:pt x="682065" y="678022"/>
                        <a:pt x="677456" y="686032"/>
                        <a:pt x="673828" y="694497"/>
                      </a:cubicBezTo>
                      <a:cubicBezTo>
                        <a:pt x="671263" y="700483"/>
                        <a:pt x="670562" y="707207"/>
                        <a:pt x="667649" y="713032"/>
                      </a:cubicBezTo>
                      <a:cubicBezTo>
                        <a:pt x="661109" y="726113"/>
                        <a:pt x="643762" y="745074"/>
                        <a:pt x="636757" y="756281"/>
                      </a:cubicBezTo>
                      <a:cubicBezTo>
                        <a:pt x="631876" y="764091"/>
                        <a:pt x="628970" y="772997"/>
                        <a:pt x="624401" y="780994"/>
                      </a:cubicBezTo>
                      <a:cubicBezTo>
                        <a:pt x="620717" y="787441"/>
                        <a:pt x="616163" y="793351"/>
                        <a:pt x="612044" y="799530"/>
                      </a:cubicBezTo>
                      <a:cubicBezTo>
                        <a:pt x="607925" y="811887"/>
                        <a:pt x="606912" y="825762"/>
                        <a:pt x="599687" y="836600"/>
                      </a:cubicBezTo>
                      <a:cubicBezTo>
                        <a:pt x="591449" y="848957"/>
                        <a:pt x="579671" y="859581"/>
                        <a:pt x="574974" y="873670"/>
                      </a:cubicBezTo>
                      <a:cubicBezTo>
                        <a:pt x="566375" y="899464"/>
                        <a:pt x="565064" y="912605"/>
                        <a:pt x="531725" y="929275"/>
                      </a:cubicBezTo>
                      <a:cubicBezTo>
                        <a:pt x="523487" y="933394"/>
                        <a:pt x="515477" y="938004"/>
                        <a:pt x="507011" y="941632"/>
                      </a:cubicBezTo>
                      <a:cubicBezTo>
                        <a:pt x="501025" y="944198"/>
                        <a:pt x="494301" y="944898"/>
                        <a:pt x="488476" y="947811"/>
                      </a:cubicBezTo>
                      <a:cubicBezTo>
                        <a:pt x="440568" y="971765"/>
                        <a:pt x="497995" y="950815"/>
                        <a:pt x="451406" y="966346"/>
                      </a:cubicBezTo>
                      <a:cubicBezTo>
                        <a:pt x="445228" y="964286"/>
                        <a:pt x="434284" y="966525"/>
                        <a:pt x="432871" y="960167"/>
                      </a:cubicBezTo>
                      <a:cubicBezTo>
                        <a:pt x="425180" y="925557"/>
                        <a:pt x="436453" y="914634"/>
                        <a:pt x="451406" y="892205"/>
                      </a:cubicBezTo>
                      <a:cubicBezTo>
                        <a:pt x="466096" y="848134"/>
                        <a:pt x="445266" y="901415"/>
                        <a:pt x="476120" y="855135"/>
                      </a:cubicBezTo>
                      <a:cubicBezTo>
                        <a:pt x="511889" y="801482"/>
                        <a:pt x="441699" y="877199"/>
                        <a:pt x="500833" y="818065"/>
                      </a:cubicBezTo>
                      <a:cubicBezTo>
                        <a:pt x="502892" y="811887"/>
                        <a:pt x="504099" y="805355"/>
                        <a:pt x="507011" y="799530"/>
                      </a:cubicBezTo>
                      <a:cubicBezTo>
                        <a:pt x="515613" y="782325"/>
                        <a:pt x="524238" y="776124"/>
                        <a:pt x="537903" y="762459"/>
                      </a:cubicBezTo>
                      <a:cubicBezTo>
                        <a:pt x="553434" y="715870"/>
                        <a:pt x="532484" y="773297"/>
                        <a:pt x="556438" y="725389"/>
                      </a:cubicBezTo>
                      <a:cubicBezTo>
                        <a:pt x="582013" y="674239"/>
                        <a:pt x="539567" y="741428"/>
                        <a:pt x="574974" y="688319"/>
                      </a:cubicBezTo>
                      <a:cubicBezTo>
                        <a:pt x="572914" y="680081"/>
                        <a:pt x="574799" y="669609"/>
                        <a:pt x="568795" y="663605"/>
                      </a:cubicBezTo>
                      <a:cubicBezTo>
                        <a:pt x="562791" y="657601"/>
                        <a:pt x="552246" y="659760"/>
                        <a:pt x="544082" y="657427"/>
                      </a:cubicBezTo>
                      <a:cubicBezTo>
                        <a:pt x="537820" y="655638"/>
                        <a:pt x="531725" y="653308"/>
                        <a:pt x="525547" y="651248"/>
                      </a:cubicBezTo>
                      <a:cubicBezTo>
                        <a:pt x="521065" y="651995"/>
                        <a:pt x="480079" y="656846"/>
                        <a:pt x="469941" y="663605"/>
                      </a:cubicBezTo>
                      <a:cubicBezTo>
                        <a:pt x="462671" y="668452"/>
                        <a:pt x="458118" y="676546"/>
                        <a:pt x="451406" y="682140"/>
                      </a:cubicBezTo>
                      <a:cubicBezTo>
                        <a:pt x="445702" y="686894"/>
                        <a:pt x="438421" y="689564"/>
                        <a:pt x="432871" y="694497"/>
                      </a:cubicBezTo>
                      <a:cubicBezTo>
                        <a:pt x="382861" y="738951"/>
                        <a:pt x="415485" y="725005"/>
                        <a:pt x="377266" y="737746"/>
                      </a:cubicBezTo>
                      <a:cubicBezTo>
                        <a:pt x="371087" y="743924"/>
                        <a:pt x="366000" y="751434"/>
                        <a:pt x="358730" y="756281"/>
                      </a:cubicBezTo>
                      <a:cubicBezTo>
                        <a:pt x="353311" y="759893"/>
                        <a:pt x="346181" y="759894"/>
                        <a:pt x="340195" y="762459"/>
                      </a:cubicBezTo>
                      <a:cubicBezTo>
                        <a:pt x="331730" y="766087"/>
                        <a:pt x="323380" y="770077"/>
                        <a:pt x="315482" y="774816"/>
                      </a:cubicBezTo>
                      <a:cubicBezTo>
                        <a:pt x="302747" y="782457"/>
                        <a:pt x="290768" y="791292"/>
                        <a:pt x="278411" y="799530"/>
                      </a:cubicBezTo>
                      <a:cubicBezTo>
                        <a:pt x="272233" y="803649"/>
                        <a:pt x="266920" y="809538"/>
                        <a:pt x="259876" y="811886"/>
                      </a:cubicBezTo>
                      <a:cubicBezTo>
                        <a:pt x="192268" y="834425"/>
                        <a:pt x="294679" y="798478"/>
                        <a:pt x="222806" y="830421"/>
                      </a:cubicBezTo>
                      <a:cubicBezTo>
                        <a:pt x="210903" y="835711"/>
                        <a:pt x="185736" y="842778"/>
                        <a:pt x="185736" y="842778"/>
                      </a:cubicBezTo>
                      <a:cubicBezTo>
                        <a:pt x="161022" y="840719"/>
                        <a:pt x="133366" y="848475"/>
                        <a:pt x="111595" y="836600"/>
                      </a:cubicBezTo>
                      <a:cubicBezTo>
                        <a:pt x="99395" y="829945"/>
                        <a:pt x="125975" y="792160"/>
                        <a:pt x="130130" y="787173"/>
                      </a:cubicBezTo>
                      <a:cubicBezTo>
                        <a:pt x="150714" y="762473"/>
                        <a:pt x="145557" y="772180"/>
                        <a:pt x="173379" y="756281"/>
                      </a:cubicBezTo>
                      <a:cubicBezTo>
                        <a:pt x="179826" y="752597"/>
                        <a:pt x="185129" y="746940"/>
                        <a:pt x="191914" y="743924"/>
                      </a:cubicBezTo>
                      <a:cubicBezTo>
                        <a:pt x="224053" y="729640"/>
                        <a:pt x="237049" y="730415"/>
                        <a:pt x="272233" y="725389"/>
                      </a:cubicBezTo>
                      <a:lnTo>
                        <a:pt x="309303" y="713032"/>
                      </a:lnTo>
                      <a:lnTo>
                        <a:pt x="327838" y="706854"/>
                      </a:lnTo>
                      <a:cubicBezTo>
                        <a:pt x="334017" y="702735"/>
                        <a:pt x="340669" y="699251"/>
                        <a:pt x="346374" y="694497"/>
                      </a:cubicBezTo>
                      <a:cubicBezTo>
                        <a:pt x="393952" y="654850"/>
                        <a:pt x="337420" y="694289"/>
                        <a:pt x="383444" y="663605"/>
                      </a:cubicBezTo>
                      <a:cubicBezTo>
                        <a:pt x="392023" y="637869"/>
                        <a:pt x="405386" y="617052"/>
                        <a:pt x="389622" y="589465"/>
                      </a:cubicBezTo>
                      <a:cubicBezTo>
                        <a:pt x="386391" y="583810"/>
                        <a:pt x="377349" y="585075"/>
                        <a:pt x="371087" y="583286"/>
                      </a:cubicBezTo>
                      <a:cubicBezTo>
                        <a:pt x="362923" y="580953"/>
                        <a:pt x="354507" y="579548"/>
                        <a:pt x="346374" y="577108"/>
                      </a:cubicBezTo>
                      <a:cubicBezTo>
                        <a:pt x="253661" y="549294"/>
                        <a:pt x="361129" y="567004"/>
                        <a:pt x="167201" y="558573"/>
                      </a:cubicBezTo>
                      <a:cubicBezTo>
                        <a:pt x="150725" y="556513"/>
                        <a:pt x="134185" y="554919"/>
                        <a:pt x="117774" y="552394"/>
                      </a:cubicBezTo>
                      <a:cubicBezTo>
                        <a:pt x="107395" y="550797"/>
                        <a:pt x="97278" y="547701"/>
                        <a:pt x="86882" y="546216"/>
                      </a:cubicBezTo>
                      <a:cubicBezTo>
                        <a:pt x="68420" y="543579"/>
                        <a:pt x="49811" y="542097"/>
                        <a:pt x="31276" y="540038"/>
                      </a:cubicBezTo>
                      <a:cubicBezTo>
                        <a:pt x="25098" y="537978"/>
                        <a:pt x="17826" y="537927"/>
                        <a:pt x="12741" y="533859"/>
                      </a:cubicBezTo>
                      <a:cubicBezTo>
                        <a:pt x="1363" y="524756"/>
                        <a:pt x="-5991" y="509343"/>
                        <a:pt x="6563" y="496789"/>
                      </a:cubicBezTo>
                      <a:cubicBezTo>
                        <a:pt x="11168" y="492184"/>
                        <a:pt x="18920" y="492670"/>
                        <a:pt x="25098" y="490611"/>
                      </a:cubicBezTo>
                      <a:cubicBezTo>
                        <a:pt x="126615" y="422931"/>
                        <a:pt x="26710" y="484432"/>
                        <a:pt x="340195" y="484432"/>
                      </a:cubicBezTo>
                      <a:cubicBezTo>
                        <a:pt x="367047" y="484432"/>
                        <a:pt x="393741" y="480313"/>
                        <a:pt x="420514" y="478254"/>
                      </a:cubicBezTo>
                      <a:cubicBezTo>
                        <a:pt x="444635" y="442074"/>
                        <a:pt x="426693" y="477912"/>
                        <a:pt x="426693" y="416470"/>
                      </a:cubicBezTo>
                      <a:cubicBezTo>
                        <a:pt x="426693" y="319653"/>
                        <a:pt x="427400" y="222748"/>
                        <a:pt x="432871" y="126086"/>
                      </a:cubicBezTo>
                      <a:cubicBezTo>
                        <a:pt x="433605" y="113120"/>
                        <a:pt x="445968" y="82097"/>
                        <a:pt x="457584" y="70481"/>
                      </a:cubicBezTo>
                      <a:cubicBezTo>
                        <a:pt x="462835" y="65230"/>
                        <a:pt x="469941" y="62243"/>
                        <a:pt x="476120" y="58124"/>
                      </a:cubicBezTo>
                      <a:cubicBezTo>
                        <a:pt x="494654" y="30323"/>
                        <a:pt x="493626" y="21568"/>
                        <a:pt x="519368" y="8697"/>
                      </a:cubicBezTo>
                      <a:cubicBezTo>
                        <a:pt x="525193" y="5785"/>
                        <a:pt x="531725" y="4578"/>
                        <a:pt x="537903" y="2519"/>
                      </a:cubicBezTo>
                      <a:cubicBezTo>
                        <a:pt x="566736" y="4578"/>
                        <a:pt x="600635" y="-7757"/>
                        <a:pt x="624401" y="8697"/>
                      </a:cubicBezTo>
                      <a:cubicBezTo>
                        <a:pt x="638053" y="18148"/>
                        <a:pt x="624966" y="42951"/>
                        <a:pt x="618222" y="58124"/>
                      </a:cubicBezTo>
                      <a:cubicBezTo>
                        <a:pt x="615577" y="64075"/>
                        <a:pt x="606142" y="63442"/>
                        <a:pt x="599687" y="64303"/>
                      </a:cubicBezTo>
                      <a:cubicBezTo>
                        <a:pt x="575106" y="67581"/>
                        <a:pt x="550260" y="68422"/>
                        <a:pt x="525547" y="70481"/>
                      </a:cubicBezTo>
                      <a:cubicBezTo>
                        <a:pt x="519368" y="74600"/>
                        <a:pt x="512262" y="77587"/>
                        <a:pt x="507011" y="82838"/>
                      </a:cubicBezTo>
                      <a:cubicBezTo>
                        <a:pt x="492327" y="97522"/>
                        <a:pt x="488414" y="120094"/>
                        <a:pt x="482298" y="138443"/>
                      </a:cubicBezTo>
                      <a:lnTo>
                        <a:pt x="476120" y="156978"/>
                      </a:lnTo>
                      <a:lnTo>
                        <a:pt x="469941" y="175513"/>
                      </a:lnTo>
                      <a:cubicBezTo>
                        <a:pt x="467882" y="196108"/>
                        <a:pt x="466049" y="216726"/>
                        <a:pt x="463763" y="237297"/>
                      </a:cubicBezTo>
                      <a:cubicBezTo>
                        <a:pt x="461929" y="253799"/>
                        <a:pt x="457584" y="270120"/>
                        <a:pt x="457584" y="286724"/>
                      </a:cubicBezTo>
                      <a:cubicBezTo>
                        <a:pt x="457584" y="317685"/>
                        <a:pt x="459384" y="348751"/>
                        <a:pt x="463763" y="379400"/>
                      </a:cubicBezTo>
                      <a:cubicBezTo>
                        <a:pt x="465605" y="392294"/>
                        <a:pt x="472961" y="403834"/>
                        <a:pt x="476120" y="416470"/>
                      </a:cubicBezTo>
                      <a:lnTo>
                        <a:pt x="488476" y="45971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6" name="楕円 95">
                  <a:extLst>
                    <a:ext uri="{FF2B5EF4-FFF2-40B4-BE49-F238E27FC236}">
                      <a16:creationId xmlns:a16="http://schemas.microsoft.com/office/drawing/2014/main" id="{3B312D63-C242-4FAC-B206-D3FAFBB3A36B}"/>
                    </a:ext>
                  </a:extLst>
                </p:cNvPr>
                <p:cNvSpPr/>
                <p:nvPr/>
              </p:nvSpPr>
              <p:spPr>
                <a:xfrm>
                  <a:off x="2900555" y="1810265"/>
                  <a:ext cx="114494" cy="133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182477F4-D302-465E-BEDA-4A2EEE0FD762}"/>
                  </a:ext>
                </a:extLst>
              </p:cNvPr>
              <p:cNvSpPr txBox="1"/>
              <p:nvPr/>
            </p:nvSpPr>
            <p:spPr>
              <a:xfrm rot="16200000">
                <a:off x="874770" y="1022929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C00000"/>
                    </a:solidFill>
                  </a:rPr>
                  <a:t>Y</a:t>
                </a:r>
                <a:endParaRPr kumimoji="1" lang="ja-JP" altLang="en-US" sz="16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34ACED15-C35F-4B88-B31A-4AE1FA1FFD99}"/>
                  </a:ext>
                </a:extLst>
              </p:cNvPr>
              <p:cNvGrpSpPr/>
              <p:nvPr/>
            </p:nvGrpSpPr>
            <p:grpSpPr>
              <a:xfrm>
                <a:off x="701299" y="1050179"/>
                <a:ext cx="338554" cy="284052"/>
                <a:chOff x="2797827" y="1444700"/>
                <a:chExt cx="338554" cy="284052"/>
              </a:xfrm>
            </p:grpSpPr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788C3AEA-AAC9-421D-A400-3C2FD26E16DF}"/>
                    </a:ext>
                  </a:extLst>
                </p:cNvPr>
                <p:cNvSpPr txBox="1"/>
                <p:nvPr/>
              </p:nvSpPr>
              <p:spPr>
                <a:xfrm rot="5400000">
                  <a:off x="2825078" y="1417449"/>
                  <a:ext cx="2840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>
                      <a:solidFill>
                        <a:srgbClr val="0070C0"/>
                      </a:solidFill>
                    </a:rPr>
                    <a:t>Y</a:t>
                  </a:r>
                  <a:endParaRPr kumimoji="1" lang="ja-JP" alt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94" name="楕円 93">
                  <a:extLst>
                    <a:ext uri="{FF2B5EF4-FFF2-40B4-BE49-F238E27FC236}">
                      <a16:creationId xmlns:a16="http://schemas.microsoft.com/office/drawing/2014/main" id="{82DE931C-94EB-4C67-BE51-91A2CCF1C16A}"/>
                    </a:ext>
                  </a:extLst>
                </p:cNvPr>
                <p:cNvSpPr/>
                <p:nvPr/>
              </p:nvSpPr>
              <p:spPr>
                <a:xfrm>
                  <a:off x="3015050" y="156386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172EC700-2C22-44FE-8BC9-9786CE90A405}"/>
                </a:ext>
              </a:extLst>
            </p:cNvPr>
            <p:cNvSpPr txBox="1"/>
            <p:nvPr/>
          </p:nvSpPr>
          <p:spPr>
            <a:xfrm>
              <a:off x="1778166" y="116279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</a:t>
              </a:r>
              <a:r>
                <a:rPr kumimoji="1" lang="en-US" altLang="ja-JP" baseline="-25000" dirty="0"/>
                <a:t>N</a:t>
              </a:r>
              <a:endParaRPr kumimoji="1" lang="ja-JP" altLang="en-US" baseline="-25000" dirty="0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34659A73-6355-4CBF-A521-CBCD0052D838}"/>
                </a:ext>
              </a:extLst>
            </p:cNvPr>
            <p:cNvSpPr txBox="1"/>
            <p:nvPr/>
          </p:nvSpPr>
          <p:spPr>
            <a:xfrm>
              <a:off x="881554" y="1162798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APC</a:t>
              </a:r>
              <a:endParaRPr kumimoji="1" lang="ja-JP" altLang="en-US" dirty="0"/>
            </a:p>
          </p:txBody>
        </p:sp>
      </p:grp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0AD54C61-66A6-44C8-89F9-06AED08A67FC}"/>
              </a:ext>
            </a:extLst>
          </p:cNvPr>
          <p:cNvCxnSpPr>
            <a:cxnSpLocks/>
          </p:cNvCxnSpPr>
          <p:nvPr/>
        </p:nvCxnSpPr>
        <p:spPr>
          <a:xfrm>
            <a:off x="2115883" y="4076086"/>
            <a:ext cx="3291652" cy="512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26CEC128-86AC-47BE-8E24-C5F1A539C0C3}"/>
              </a:ext>
            </a:extLst>
          </p:cNvPr>
          <p:cNvCxnSpPr>
            <a:cxnSpLocks/>
          </p:cNvCxnSpPr>
          <p:nvPr/>
        </p:nvCxnSpPr>
        <p:spPr>
          <a:xfrm>
            <a:off x="2124010" y="4093152"/>
            <a:ext cx="1964585" cy="5149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1E3FD477-2B44-4955-A377-27727AF662CD}"/>
              </a:ext>
            </a:extLst>
          </p:cNvPr>
          <p:cNvCxnSpPr>
            <a:cxnSpLocks/>
          </p:cNvCxnSpPr>
          <p:nvPr/>
        </p:nvCxnSpPr>
        <p:spPr>
          <a:xfrm>
            <a:off x="2124010" y="4093152"/>
            <a:ext cx="659616" cy="536063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94C94DE-E756-4942-B98F-ABC4617B2308}"/>
              </a:ext>
            </a:extLst>
          </p:cNvPr>
          <p:cNvSpPr txBox="1"/>
          <p:nvPr/>
        </p:nvSpPr>
        <p:spPr>
          <a:xfrm>
            <a:off x="4340883" y="1038431"/>
            <a:ext cx="15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Signal duration</a:t>
            </a:r>
            <a:endParaRPr kumimoji="1" lang="ja-JP" altLang="en-US" dirty="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9F068CF-1A02-4616-AB03-76A52A3F0F7F}"/>
              </a:ext>
            </a:extLst>
          </p:cNvPr>
          <p:cNvSpPr txBox="1"/>
          <p:nvPr/>
        </p:nvSpPr>
        <p:spPr>
          <a:xfrm>
            <a:off x="4500762" y="3823266"/>
            <a:ext cx="236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Signal strength</a:t>
            </a:r>
            <a:endParaRPr kumimoji="1" lang="ja-JP" altLang="en-US" dirty="0"/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0F8A689B-D166-44B1-8590-155F36865CCF}"/>
              </a:ext>
            </a:extLst>
          </p:cNvPr>
          <p:cNvGrpSpPr/>
          <p:nvPr/>
        </p:nvGrpSpPr>
        <p:grpSpPr>
          <a:xfrm>
            <a:off x="6661509" y="1705706"/>
            <a:ext cx="637341" cy="513900"/>
            <a:chOff x="6095261" y="4909721"/>
            <a:chExt cx="637341" cy="513900"/>
          </a:xfrm>
        </p:grpSpPr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4B482A40-DB17-4B52-9E17-AC327C539D29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118" name="楕円 67">
                <a:extLst>
                  <a:ext uri="{FF2B5EF4-FFF2-40B4-BE49-F238E27FC236}">
                    <a16:creationId xmlns:a16="http://schemas.microsoft.com/office/drawing/2014/main" id="{E92DA50D-21BF-4798-B680-3E0651C34373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楕円 68">
                <a:extLst>
                  <a:ext uri="{FF2B5EF4-FFF2-40B4-BE49-F238E27FC236}">
                    <a16:creationId xmlns:a16="http://schemas.microsoft.com/office/drawing/2014/main" id="{3C60B4D1-0032-4CE3-835D-7C40500FD524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" name="円/楕円 181">
              <a:extLst>
                <a:ext uri="{FF2B5EF4-FFF2-40B4-BE49-F238E27FC236}">
                  <a16:creationId xmlns:a16="http://schemas.microsoft.com/office/drawing/2014/main" id="{BC3E0C69-393B-468D-BD55-35C9FBA09A41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82">
              <a:extLst>
                <a:ext uri="{FF2B5EF4-FFF2-40B4-BE49-F238E27FC236}">
                  <a16:creationId xmlns:a16="http://schemas.microsoft.com/office/drawing/2014/main" id="{D8D9B43A-E2AE-4D46-8F0D-C9FDB90E7396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83">
              <a:extLst>
                <a:ext uri="{FF2B5EF4-FFF2-40B4-BE49-F238E27FC236}">
                  <a16:creationId xmlns:a16="http://schemas.microsoft.com/office/drawing/2014/main" id="{0780CAB5-6F45-4CBB-AF7B-D7EBFE2CC7F6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84">
              <a:extLst>
                <a:ext uri="{FF2B5EF4-FFF2-40B4-BE49-F238E27FC236}">
                  <a16:creationId xmlns:a16="http://schemas.microsoft.com/office/drawing/2014/main" id="{FA211425-72A4-4FC9-A6B4-C93009F33735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85">
              <a:extLst>
                <a:ext uri="{FF2B5EF4-FFF2-40B4-BE49-F238E27FC236}">
                  <a16:creationId xmlns:a16="http://schemas.microsoft.com/office/drawing/2014/main" id="{9F7C3CF4-F4C7-44EA-A07F-FFC794FD468A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7292491-9969-48D3-BF17-DF1A5CBABB06}"/>
              </a:ext>
            </a:extLst>
          </p:cNvPr>
          <p:cNvSpPr txBox="1"/>
          <p:nvPr/>
        </p:nvSpPr>
        <p:spPr>
          <a:xfrm>
            <a:off x="6823071" y="138321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EFF</a:t>
            </a:r>
            <a:endParaRPr kumimoji="1" lang="ja-JP" altLang="en-US" baseline="-25000" dirty="0"/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9D32623-D289-403E-99EE-37DC211BB020}"/>
              </a:ext>
            </a:extLst>
          </p:cNvPr>
          <p:cNvGrpSpPr/>
          <p:nvPr/>
        </p:nvGrpSpPr>
        <p:grpSpPr>
          <a:xfrm>
            <a:off x="6617697" y="4537940"/>
            <a:ext cx="637341" cy="513900"/>
            <a:chOff x="6095261" y="4909721"/>
            <a:chExt cx="637341" cy="513900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AB365A24-818A-4FBA-934D-208410D5B8EC}"/>
                </a:ext>
              </a:extLst>
            </p:cNvPr>
            <p:cNvGrpSpPr/>
            <p:nvPr/>
          </p:nvGrpSpPr>
          <p:grpSpPr>
            <a:xfrm>
              <a:off x="6095261" y="4909721"/>
              <a:ext cx="637341" cy="513900"/>
              <a:chOff x="1388625" y="850946"/>
              <a:chExt cx="1158574" cy="974988"/>
            </a:xfrm>
          </p:grpSpPr>
          <p:sp>
            <p:nvSpPr>
              <p:cNvPr id="128" name="楕円 67">
                <a:extLst>
                  <a:ext uri="{FF2B5EF4-FFF2-40B4-BE49-F238E27FC236}">
                    <a16:creationId xmlns:a16="http://schemas.microsoft.com/office/drawing/2014/main" id="{539D95A2-B0D2-41D0-B8AD-D7CB715FA438}"/>
                  </a:ext>
                </a:extLst>
              </p:cNvPr>
              <p:cNvSpPr/>
              <p:nvPr/>
            </p:nvSpPr>
            <p:spPr>
              <a:xfrm>
                <a:off x="1388625" y="850946"/>
                <a:ext cx="1158574" cy="97498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楕円 68">
                <a:extLst>
                  <a:ext uri="{FF2B5EF4-FFF2-40B4-BE49-F238E27FC236}">
                    <a16:creationId xmlns:a16="http://schemas.microsoft.com/office/drawing/2014/main" id="{9A1D9D4C-1E37-43EB-BE96-19EF7A78E0A5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7000">
                    <a:schemeClr val="bg2"/>
                  </a:gs>
                  <a:gs pos="45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3" name="円/楕円 181">
              <a:extLst>
                <a:ext uri="{FF2B5EF4-FFF2-40B4-BE49-F238E27FC236}">
                  <a16:creationId xmlns:a16="http://schemas.microsoft.com/office/drawing/2014/main" id="{99A28DE9-5690-48AB-8E63-539BA1B9A174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82">
              <a:extLst>
                <a:ext uri="{FF2B5EF4-FFF2-40B4-BE49-F238E27FC236}">
                  <a16:creationId xmlns:a16="http://schemas.microsoft.com/office/drawing/2014/main" id="{DBEA52D0-F563-4434-9ABE-62ABE19F88DF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83">
              <a:extLst>
                <a:ext uri="{FF2B5EF4-FFF2-40B4-BE49-F238E27FC236}">
                  <a16:creationId xmlns:a16="http://schemas.microsoft.com/office/drawing/2014/main" id="{299762D8-C953-4D65-A62C-05A45126215A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84">
              <a:extLst>
                <a:ext uri="{FF2B5EF4-FFF2-40B4-BE49-F238E27FC236}">
                  <a16:creationId xmlns:a16="http://schemas.microsoft.com/office/drawing/2014/main" id="{4003A672-97E8-40C6-B095-E7D7D8E0CB9A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85">
              <a:extLst>
                <a:ext uri="{FF2B5EF4-FFF2-40B4-BE49-F238E27FC236}">
                  <a16:creationId xmlns:a16="http://schemas.microsoft.com/office/drawing/2014/main" id="{8A4F9661-002D-410F-A779-FEA44D5C6932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E61D99AC-0251-42F0-AC8F-44BF892341BD}"/>
              </a:ext>
            </a:extLst>
          </p:cNvPr>
          <p:cNvCxnSpPr>
            <a:cxnSpLocks/>
          </p:cNvCxnSpPr>
          <p:nvPr/>
        </p:nvCxnSpPr>
        <p:spPr>
          <a:xfrm>
            <a:off x="2125964" y="4055006"/>
            <a:ext cx="4584067" cy="477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68BC15D0-0830-4797-A81D-2FA2438E4C07}"/>
              </a:ext>
            </a:extLst>
          </p:cNvPr>
          <p:cNvCxnSpPr>
            <a:cxnSpLocks/>
          </p:cNvCxnSpPr>
          <p:nvPr/>
        </p:nvCxnSpPr>
        <p:spPr>
          <a:xfrm flipV="1">
            <a:off x="6053845" y="1915631"/>
            <a:ext cx="561410" cy="5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68ED2AE6-05D8-4F54-9138-9660E498F301}"/>
              </a:ext>
            </a:extLst>
          </p:cNvPr>
          <p:cNvCxnSpPr>
            <a:cxnSpLocks/>
          </p:cNvCxnSpPr>
          <p:nvPr/>
        </p:nvCxnSpPr>
        <p:spPr>
          <a:xfrm>
            <a:off x="3089426" y="2244318"/>
            <a:ext cx="0" cy="317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3BB072A5-8CF4-4A6A-BC72-281E6C1238CC}"/>
              </a:ext>
            </a:extLst>
          </p:cNvPr>
          <p:cNvCxnSpPr>
            <a:cxnSpLocks/>
          </p:cNvCxnSpPr>
          <p:nvPr/>
        </p:nvCxnSpPr>
        <p:spPr>
          <a:xfrm>
            <a:off x="4392498" y="2244318"/>
            <a:ext cx="0" cy="317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B98BA5F6-07F6-4A67-9C6C-ECE2CEBED5E9}"/>
              </a:ext>
            </a:extLst>
          </p:cNvPr>
          <p:cNvCxnSpPr>
            <a:cxnSpLocks/>
          </p:cNvCxnSpPr>
          <p:nvPr/>
        </p:nvCxnSpPr>
        <p:spPr>
          <a:xfrm>
            <a:off x="5703269" y="2264915"/>
            <a:ext cx="0" cy="317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01C6E3AC-EA4E-46B5-A0FA-889F78875850}"/>
              </a:ext>
            </a:extLst>
          </p:cNvPr>
          <p:cNvCxnSpPr>
            <a:cxnSpLocks/>
          </p:cNvCxnSpPr>
          <p:nvPr/>
        </p:nvCxnSpPr>
        <p:spPr>
          <a:xfrm>
            <a:off x="7344637" y="1924585"/>
            <a:ext cx="4390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039B76BB-A8CC-474A-AD9E-59509F4F045A}"/>
              </a:ext>
            </a:extLst>
          </p:cNvPr>
          <p:cNvGrpSpPr/>
          <p:nvPr/>
        </p:nvGrpSpPr>
        <p:grpSpPr>
          <a:xfrm>
            <a:off x="4185538" y="2627111"/>
            <a:ext cx="424304" cy="384470"/>
            <a:chOff x="1392537" y="1019102"/>
            <a:chExt cx="771310" cy="729429"/>
          </a:xfrm>
        </p:grpSpPr>
        <p:sp>
          <p:nvSpPr>
            <p:cNvPr id="141" name="楕円 67">
              <a:extLst>
                <a:ext uri="{FF2B5EF4-FFF2-40B4-BE49-F238E27FC236}">
                  <a16:creationId xmlns:a16="http://schemas.microsoft.com/office/drawing/2014/main" id="{97484FE6-16C2-4748-9DBC-2DCB4827A0D9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68">
              <a:extLst>
                <a:ext uri="{FF2B5EF4-FFF2-40B4-BE49-F238E27FC236}">
                  <a16:creationId xmlns:a16="http://schemas.microsoft.com/office/drawing/2014/main" id="{F1B71BF2-5A8A-4125-A8C4-19AB96AA4E05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D94BEAEA-D5AE-4A62-9787-3C9BD9575DDC}"/>
              </a:ext>
            </a:extLst>
          </p:cNvPr>
          <p:cNvGrpSpPr/>
          <p:nvPr/>
        </p:nvGrpSpPr>
        <p:grpSpPr>
          <a:xfrm>
            <a:off x="2871001" y="2612988"/>
            <a:ext cx="424304" cy="384470"/>
            <a:chOff x="1392537" y="1019102"/>
            <a:chExt cx="771310" cy="729429"/>
          </a:xfrm>
        </p:grpSpPr>
        <p:sp>
          <p:nvSpPr>
            <p:cNvPr id="144" name="楕円 67">
              <a:extLst>
                <a:ext uri="{FF2B5EF4-FFF2-40B4-BE49-F238E27FC236}">
                  <a16:creationId xmlns:a16="http://schemas.microsoft.com/office/drawing/2014/main" id="{85167D39-C588-4F37-8253-2B94CA9E41BC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楕円 68">
              <a:extLst>
                <a:ext uri="{FF2B5EF4-FFF2-40B4-BE49-F238E27FC236}">
                  <a16:creationId xmlns:a16="http://schemas.microsoft.com/office/drawing/2014/main" id="{8B6F9FCF-112A-407E-8302-C43232496338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3E5F47F3-0FE6-42D6-B52D-E44437A21FE2}"/>
              </a:ext>
            </a:extLst>
          </p:cNvPr>
          <p:cNvGrpSpPr/>
          <p:nvPr/>
        </p:nvGrpSpPr>
        <p:grpSpPr>
          <a:xfrm>
            <a:off x="5324431" y="2655423"/>
            <a:ext cx="637341" cy="384470"/>
            <a:chOff x="6097412" y="4998353"/>
            <a:chExt cx="637341" cy="384470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9A827D20-80AD-45DC-A8D9-CDD810FA77C4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53" name="楕円 67">
                <a:extLst>
                  <a:ext uri="{FF2B5EF4-FFF2-40B4-BE49-F238E27FC236}">
                    <a16:creationId xmlns:a16="http://schemas.microsoft.com/office/drawing/2014/main" id="{A10D91D8-967C-4019-BDA3-7005D7C06114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楕円 68">
                <a:extLst>
                  <a:ext uri="{FF2B5EF4-FFF2-40B4-BE49-F238E27FC236}">
                    <a16:creationId xmlns:a16="http://schemas.microsoft.com/office/drawing/2014/main" id="{87DC58C0-0C99-4995-99B7-EA9ED4235FF8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円/楕円 173">
              <a:extLst>
                <a:ext uri="{FF2B5EF4-FFF2-40B4-BE49-F238E27FC236}">
                  <a16:creationId xmlns:a16="http://schemas.microsoft.com/office/drawing/2014/main" id="{AD767187-4025-4F59-AD7A-6F09F3BA3E38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74">
              <a:extLst>
                <a:ext uri="{FF2B5EF4-FFF2-40B4-BE49-F238E27FC236}">
                  <a16:creationId xmlns:a16="http://schemas.microsoft.com/office/drawing/2014/main" id="{CD551EC0-61D7-4D7A-A8FC-D1EC8A9C6529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75">
              <a:extLst>
                <a:ext uri="{FF2B5EF4-FFF2-40B4-BE49-F238E27FC236}">
                  <a16:creationId xmlns:a16="http://schemas.microsoft.com/office/drawing/2014/main" id="{F9C968A7-F4D7-4B86-AD0F-92CEE9DB23E7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76">
              <a:extLst>
                <a:ext uri="{FF2B5EF4-FFF2-40B4-BE49-F238E27FC236}">
                  <a16:creationId xmlns:a16="http://schemas.microsoft.com/office/drawing/2014/main" id="{0618127A-6A87-4D58-9C5D-2926F1EB263A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77">
              <a:extLst>
                <a:ext uri="{FF2B5EF4-FFF2-40B4-BE49-F238E27FC236}">
                  <a16:creationId xmlns:a16="http://schemas.microsoft.com/office/drawing/2014/main" id="{B1E20D0C-BFC2-4B66-94E4-70EBFBD12A80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41AFF025-C78D-4BAD-9F5F-BC82D37F4876}"/>
              </a:ext>
            </a:extLst>
          </p:cNvPr>
          <p:cNvSpPr txBox="1"/>
          <p:nvPr/>
        </p:nvSpPr>
        <p:spPr>
          <a:xfrm>
            <a:off x="4366592" y="2384683"/>
            <a:ext cx="50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CM</a:t>
            </a:r>
            <a:endParaRPr kumimoji="1" lang="ja-JP" altLang="en-US" baseline="-25000" dirty="0"/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EA1B4DEF-8F14-4AB1-8CA8-2E3CF2CC6BA9}"/>
              </a:ext>
            </a:extLst>
          </p:cNvPr>
          <p:cNvSpPr txBox="1"/>
          <p:nvPr/>
        </p:nvSpPr>
        <p:spPr>
          <a:xfrm>
            <a:off x="5722195" y="239110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EM</a:t>
            </a:r>
            <a:endParaRPr kumimoji="1" lang="ja-JP" altLang="en-US" baseline="-25000" dirty="0"/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827B4916-54C8-4AED-8E24-480746E9408A}"/>
              </a:ext>
            </a:extLst>
          </p:cNvPr>
          <p:cNvSpPr txBox="1"/>
          <p:nvPr/>
        </p:nvSpPr>
        <p:spPr>
          <a:xfrm>
            <a:off x="3056358" y="2378165"/>
            <a:ext cx="57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r>
              <a:rPr kumimoji="1" lang="en-US" altLang="ja-JP" baseline="-25000" dirty="0"/>
              <a:t>SCM</a:t>
            </a:r>
            <a:endParaRPr kumimoji="1" lang="ja-JP" altLang="en-US" baseline="-25000" dirty="0"/>
          </a:p>
        </p:txBody>
      </p:sp>
      <p:cxnSp>
        <p:nvCxnSpPr>
          <p:cNvPr id="160" name="直線矢印コネクタ 159">
            <a:extLst>
              <a:ext uri="{FF2B5EF4-FFF2-40B4-BE49-F238E27FC236}">
                <a16:creationId xmlns:a16="http://schemas.microsoft.com/office/drawing/2014/main" id="{CA16B21D-0A31-4602-B380-A14D23868084}"/>
              </a:ext>
            </a:extLst>
          </p:cNvPr>
          <p:cNvCxnSpPr>
            <a:cxnSpLocks/>
          </p:cNvCxnSpPr>
          <p:nvPr/>
        </p:nvCxnSpPr>
        <p:spPr>
          <a:xfrm>
            <a:off x="3092732" y="5057643"/>
            <a:ext cx="0" cy="317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4C162DA9-E4BD-41AA-9C4A-8B5C97441F51}"/>
              </a:ext>
            </a:extLst>
          </p:cNvPr>
          <p:cNvCxnSpPr>
            <a:cxnSpLocks/>
          </p:cNvCxnSpPr>
          <p:nvPr/>
        </p:nvCxnSpPr>
        <p:spPr>
          <a:xfrm>
            <a:off x="4395804" y="5057643"/>
            <a:ext cx="0" cy="317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>
            <a:extLst>
              <a:ext uri="{FF2B5EF4-FFF2-40B4-BE49-F238E27FC236}">
                <a16:creationId xmlns:a16="http://schemas.microsoft.com/office/drawing/2014/main" id="{8029E1D3-9553-43C5-BE4A-C27324D04CBF}"/>
              </a:ext>
            </a:extLst>
          </p:cNvPr>
          <p:cNvCxnSpPr>
            <a:cxnSpLocks/>
          </p:cNvCxnSpPr>
          <p:nvPr/>
        </p:nvCxnSpPr>
        <p:spPr>
          <a:xfrm>
            <a:off x="5706575" y="5078240"/>
            <a:ext cx="0" cy="317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81110EBD-E96E-46EE-ACD9-AD5396B539ED}"/>
              </a:ext>
            </a:extLst>
          </p:cNvPr>
          <p:cNvGrpSpPr/>
          <p:nvPr/>
        </p:nvGrpSpPr>
        <p:grpSpPr>
          <a:xfrm>
            <a:off x="4188844" y="5440436"/>
            <a:ext cx="424304" cy="384470"/>
            <a:chOff x="1392537" y="1019102"/>
            <a:chExt cx="771310" cy="729429"/>
          </a:xfrm>
        </p:grpSpPr>
        <p:sp>
          <p:nvSpPr>
            <p:cNvPr id="164" name="楕円 67">
              <a:extLst>
                <a:ext uri="{FF2B5EF4-FFF2-40B4-BE49-F238E27FC236}">
                  <a16:creationId xmlns:a16="http://schemas.microsoft.com/office/drawing/2014/main" id="{1D7A0B8F-028B-4985-A5CB-F74851F94752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68">
              <a:extLst>
                <a:ext uri="{FF2B5EF4-FFF2-40B4-BE49-F238E27FC236}">
                  <a16:creationId xmlns:a16="http://schemas.microsoft.com/office/drawing/2014/main" id="{8D7A36BB-FF9A-41AE-ADC6-949825D9525A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EE088E68-2D16-445A-9F72-EEA0F832EEEE}"/>
              </a:ext>
            </a:extLst>
          </p:cNvPr>
          <p:cNvGrpSpPr/>
          <p:nvPr/>
        </p:nvGrpSpPr>
        <p:grpSpPr>
          <a:xfrm>
            <a:off x="2874307" y="5426313"/>
            <a:ext cx="424304" cy="384470"/>
            <a:chOff x="1392537" y="1019102"/>
            <a:chExt cx="771310" cy="729429"/>
          </a:xfrm>
        </p:grpSpPr>
        <p:sp>
          <p:nvSpPr>
            <p:cNvPr id="167" name="楕円 67">
              <a:extLst>
                <a:ext uri="{FF2B5EF4-FFF2-40B4-BE49-F238E27FC236}">
                  <a16:creationId xmlns:a16="http://schemas.microsoft.com/office/drawing/2014/main" id="{FE1273B8-088E-416B-A6EE-EC70657E67B1}"/>
                </a:ext>
              </a:extLst>
            </p:cNvPr>
            <p:cNvSpPr/>
            <p:nvPr/>
          </p:nvSpPr>
          <p:spPr>
            <a:xfrm>
              <a:off x="1392537" y="1019102"/>
              <a:ext cx="771310" cy="729429"/>
            </a:xfrm>
            <a:prstGeom prst="ellipse">
              <a:avLst/>
            </a:prstGeom>
            <a:gradFill flip="none" rotWithShape="1">
              <a:gsLst>
                <a:gs pos="34000">
                  <a:schemeClr val="accent4">
                    <a:lumMod val="20000"/>
                    <a:lumOff val="80000"/>
                  </a:schemeClr>
                </a:gs>
                <a:gs pos="79000">
                  <a:schemeClr val="accent4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楕円 68">
              <a:extLst>
                <a:ext uri="{FF2B5EF4-FFF2-40B4-BE49-F238E27FC236}">
                  <a16:creationId xmlns:a16="http://schemas.microsoft.com/office/drawing/2014/main" id="{1322DF81-56D5-4A9F-85D3-DFA8F4E080CD}"/>
                </a:ext>
              </a:extLst>
            </p:cNvPr>
            <p:cNvSpPr/>
            <p:nvPr/>
          </p:nvSpPr>
          <p:spPr>
            <a:xfrm>
              <a:off x="1513900" y="1114627"/>
              <a:ext cx="528583" cy="5383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bg2"/>
                </a:gs>
                <a:gs pos="7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7D27F151-FBC1-475A-9CB3-DBB6CAEF5EFE}"/>
              </a:ext>
            </a:extLst>
          </p:cNvPr>
          <p:cNvGrpSpPr/>
          <p:nvPr/>
        </p:nvGrpSpPr>
        <p:grpSpPr>
          <a:xfrm>
            <a:off x="5327737" y="5468748"/>
            <a:ext cx="637341" cy="384470"/>
            <a:chOff x="6097412" y="4998353"/>
            <a:chExt cx="637341" cy="384470"/>
          </a:xfrm>
        </p:grpSpPr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B5B92A50-7CBD-407E-A6BF-EFC08248B914}"/>
                </a:ext>
              </a:extLst>
            </p:cNvPr>
            <p:cNvGrpSpPr/>
            <p:nvPr/>
          </p:nvGrpSpPr>
          <p:grpSpPr>
            <a:xfrm>
              <a:off x="6097412" y="4998353"/>
              <a:ext cx="637341" cy="384470"/>
              <a:chOff x="1392535" y="1019102"/>
              <a:chExt cx="1158574" cy="729429"/>
            </a:xfrm>
          </p:grpSpPr>
          <p:sp>
            <p:nvSpPr>
              <p:cNvPr id="176" name="楕円 67">
                <a:extLst>
                  <a:ext uri="{FF2B5EF4-FFF2-40B4-BE49-F238E27FC236}">
                    <a16:creationId xmlns:a16="http://schemas.microsoft.com/office/drawing/2014/main" id="{53466728-B5EA-4654-A50C-99797D49422A}"/>
                  </a:ext>
                </a:extLst>
              </p:cNvPr>
              <p:cNvSpPr/>
              <p:nvPr/>
            </p:nvSpPr>
            <p:spPr>
              <a:xfrm>
                <a:off x="1392535" y="1019102"/>
                <a:ext cx="1158574" cy="729429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4">
                      <a:lumMod val="20000"/>
                      <a:lumOff val="80000"/>
                    </a:schemeClr>
                  </a:gs>
                  <a:gs pos="43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楕円 68">
                <a:extLst>
                  <a:ext uri="{FF2B5EF4-FFF2-40B4-BE49-F238E27FC236}">
                    <a16:creationId xmlns:a16="http://schemas.microsoft.com/office/drawing/2014/main" id="{A6D9490A-2570-49EA-96A0-770A4144B0DC}"/>
                  </a:ext>
                </a:extLst>
              </p:cNvPr>
              <p:cNvSpPr/>
              <p:nvPr/>
            </p:nvSpPr>
            <p:spPr>
              <a:xfrm>
                <a:off x="1513900" y="1114627"/>
                <a:ext cx="528583" cy="5383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4000">
                    <a:schemeClr val="bg2"/>
                  </a:gs>
                  <a:gs pos="7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1" name="円/楕円 173">
              <a:extLst>
                <a:ext uri="{FF2B5EF4-FFF2-40B4-BE49-F238E27FC236}">
                  <a16:creationId xmlns:a16="http://schemas.microsoft.com/office/drawing/2014/main" id="{D5A0E0E4-073A-436F-A9E1-F05B960D2709}"/>
                </a:ext>
              </a:extLst>
            </p:cNvPr>
            <p:cNvSpPr/>
            <p:nvPr/>
          </p:nvSpPr>
          <p:spPr>
            <a:xfrm>
              <a:off x="6535499" y="507788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円/楕円 174">
              <a:extLst>
                <a:ext uri="{FF2B5EF4-FFF2-40B4-BE49-F238E27FC236}">
                  <a16:creationId xmlns:a16="http://schemas.microsoft.com/office/drawing/2014/main" id="{B82BB693-9053-4368-8578-AF736D4AF0F2}"/>
                </a:ext>
              </a:extLst>
            </p:cNvPr>
            <p:cNvSpPr/>
            <p:nvPr/>
          </p:nvSpPr>
          <p:spPr>
            <a:xfrm>
              <a:off x="6545262" y="515443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/楕円 175">
              <a:extLst>
                <a:ext uri="{FF2B5EF4-FFF2-40B4-BE49-F238E27FC236}">
                  <a16:creationId xmlns:a16="http://schemas.microsoft.com/office/drawing/2014/main" id="{F7E9A895-DA1A-4008-B127-C95F879C2CF7}"/>
                </a:ext>
              </a:extLst>
            </p:cNvPr>
            <p:cNvSpPr/>
            <p:nvPr/>
          </p:nvSpPr>
          <p:spPr>
            <a:xfrm>
              <a:off x="6596582" y="5122643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円/楕円 176">
              <a:extLst>
                <a:ext uri="{FF2B5EF4-FFF2-40B4-BE49-F238E27FC236}">
                  <a16:creationId xmlns:a16="http://schemas.microsoft.com/office/drawing/2014/main" id="{BE1ED05E-18F1-4950-AC8D-D884E8F6B806}"/>
                </a:ext>
              </a:extLst>
            </p:cNvPr>
            <p:cNvSpPr/>
            <p:nvPr/>
          </p:nvSpPr>
          <p:spPr>
            <a:xfrm>
              <a:off x="6590981" y="5194767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円/楕円 177">
              <a:extLst>
                <a:ext uri="{FF2B5EF4-FFF2-40B4-BE49-F238E27FC236}">
                  <a16:creationId xmlns:a16="http://schemas.microsoft.com/office/drawing/2014/main" id="{37422692-03A0-458A-9BD0-EE9FEC9CB1B6}"/>
                </a:ext>
              </a:extLst>
            </p:cNvPr>
            <p:cNvSpPr/>
            <p:nvPr/>
          </p:nvSpPr>
          <p:spPr>
            <a:xfrm>
              <a:off x="6528438" y="523395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5ED8CC01-97E5-46D5-9540-C98630890464}"/>
              </a:ext>
            </a:extLst>
          </p:cNvPr>
          <p:cNvCxnSpPr>
            <a:cxnSpLocks/>
          </p:cNvCxnSpPr>
          <p:nvPr/>
        </p:nvCxnSpPr>
        <p:spPr>
          <a:xfrm>
            <a:off x="7327120" y="4782650"/>
            <a:ext cx="4390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楕円 178">
            <a:extLst>
              <a:ext uri="{FF2B5EF4-FFF2-40B4-BE49-F238E27FC236}">
                <a16:creationId xmlns:a16="http://schemas.microsoft.com/office/drawing/2014/main" id="{0B2E3956-EA4B-4E07-B2B7-7CE78865A18C}"/>
              </a:ext>
            </a:extLst>
          </p:cNvPr>
          <p:cNvSpPr/>
          <p:nvPr/>
        </p:nvSpPr>
        <p:spPr>
          <a:xfrm>
            <a:off x="7937354" y="1750916"/>
            <a:ext cx="230436" cy="940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楕円 179">
            <a:extLst>
              <a:ext uri="{FF2B5EF4-FFF2-40B4-BE49-F238E27FC236}">
                <a16:creationId xmlns:a16="http://schemas.microsoft.com/office/drawing/2014/main" id="{60B9CBDA-EB3C-468E-B368-B7AEF1F54487}"/>
              </a:ext>
            </a:extLst>
          </p:cNvPr>
          <p:cNvSpPr/>
          <p:nvPr/>
        </p:nvSpPr>
        <p:spPr>
          <a:xfrm>
            <a:off x="8031624" y="1902880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25CD9961-F2FC-45C7-8290-A12BD16699FF}"/>
              </a:ext>
            </a:extLst>
          </p:cNvPr>
          <p:cNvSpPr/>
          <p:nvPr/>
        </p:nvSpPr>
        <p:spPr>
          <a:xfrm>
            <a:off x="8165127" y="1863214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F473E6FD-A858-4D63-9FEE-4436F7488403}"/>
              </a:ext>
            </a:extLst>
          </p:cNvPr>
          <p:cNvSpPr/>
          <p:nvPr/>
        </p:nvSpPr>
        <p:spPr>
          <a:xfrm rot="5400000">
            <a:off x="7892263" y="1954915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1722FA17-2A92-4711-A830-7564649AE0A5}"/>
              </a:ext>
            </a:extLst>
          </p:cNvPr>
          <p:cNvSpPr/>
          <p:nvPr/>
        </p:nvSpPr>
        <p:spPr>
          <a:xfrm>
            <a:off x="8117556" y="2054338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7DE5A801-821F-46AA-A055-649AABE58234}"/>
              </a:ext>
            </a:extLst>
          </p:cNvPr>
          <p:cNvSpPr txBox="1"/>
          <p:nvPr/>
        </p:nvSpPr>
        <p:spPr>
          <a:xfrm>
            <a:off x="7570716" y="2099867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baseline="-25000" dirty="0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465A2E6B-F280-43D7-8F0F-88B5F8763F3A}"/>
              </a:ext>
            </a:extLst>
          </p:cNvPr>
          <p:cNvSpPr/>
          <p:nvPr/>
        </p:nvSpPr>
        <p:spPr>
          <a:xfrm>
            <a:off x="7951143" y="4586962"/>
            <a:ext cx="230436" cy="9402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EBB41089-4EEC-408F-B3ED-681EF342945F}"/>
              </a:ext>
            </a:extLst>
          </p:cNvPr>
          <p:cNvSpPr/>
          <p:nvPr/>
        </p:nvSpPr>
        <p:spPr>
          <a:xfrm>
            <a:off x="8045413" y="4738926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F64387EE-BA72-4288-A63C-EDF9647DB1D2}"/>
              </a:ext>
            </a:extLst>
          </p:cNvPr>
          <p:cNvSpPr/>
          <p:nvPr/>
        </p:nvSpPr>
        <p:spPr>
          <a:xfrm>
            <a:off x="8178916" y="4699260"/>
            <a:ext cx="78036" cy="793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187">
            <a:extLst>
              <a:ext uri="{FF2B5EF4-FFF2-40B4-BE49-F238E27FC236}">
                <a16:creationId xmlns:a16="http://schemas.microsoft.com/office/drawing/2014/main" id="{B3C65843-6D94-4928-B52F-DEA59BF73339}"/>
              </a:ext>
            </a:extLst>
          </p:cNvPr>
          <p:cNvSpPr/>
          <p:nvPr/>
        </p:nvSpPr>
        <p:spPr>
          <a:xfrm rot="5400000">
            <a:off x="7906052" y="4790961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01FBE61C-56A0-4451-9650-8F243C3BEB36}"/>
              </a:ext>
            </a:extLst>
          </p:cNvPr>
          <p:cNvSpPr/>
          <p:nvPr/>
        </p:nvSpPr>
        <p:spPr>
          <a:xfrm>
            <a:off x="8131345" y="4890384"/>
            <a:ext cx="135901" cy="457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2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161AAC5D-A39F-46AE-9DE1-FF484D22777E}"/>
              </a:ext>
            </a:extLst>
          </p:cNvPr>
          <p:cNvSpPr txBox="1"/>
          <p:nvPr/>
        </p:nvSpPr>
        <p:spPr>
          <a:xfrm>
            <a:off x="7608289" y="4903789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Apoptosis</a:t>
            </a:r>
            <a:endParaRPr kumimoji="1" lang="ja-JP" altLang="en-US" baseline="-250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B3296F62-184E-499A-9841-34C71E6A277D}"/>
              </a:ext>
            </a:extLst>
          </p:cNvPr>
          <p:cNvSpPr txBox="1"/>
          <p:nvPr/>
        </p:nvSpPr>
        <p:spPr>
          <a:xfrm>
            <a:off x="2115883" y="109792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末梢における、</a:t>
            </a:r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細胞の成熟過程 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続き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86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D90B7D4-09C8-4080-B278-E42E372FC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68159"/>
              </p:ext>
            </p:extLst>
          </p:nvPr>
        </p:nvGraphicFramePr>
        <p:xfrm>
          <a:off x="611660" y="860971"/>
          <a:ext cx="8161637" cy="5136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945">
                  <a:extLst>
                    <a:ext uri="{9D8B030D-6E8A-4147-A177-3AD203B41FA5}">
                      <a16:colId xmlns:a16="http://schemas.microsoft.com/office/drawing/2014/main" val="1948574686"/>
                    </a:ext>
                  </a:extLst>
                </a:gridCol>
                <a:gridCol w="877945">
                  <a:extLst>
                    <a:ext uri="{9D8B030D-6E8A-4147-A177-3AD203B41FA5}">
                      <a16:colId xmlns:a16="http://schemas.microsoft.com/office/drawing/2014/main" val="1465666658"/>
                    </a:ext>
                  </a:extLst>
                </a:gridCol>
                <a:gridCol w="877945">
                  <a:extLst>
                    <a:ext uri="{9D8B030D-6E8A-4147-A177-3AD203B41FA5}">
                      <a16:colId xmlns:a16="http://schemas.microsoft.com/office/drawing/2014/main" val="3224944081"/>
                    </a:ext>
                  </a:extLst>
                </a:gridCol>
                <a:gridCol w="877945">
                  <a:extLst>
                    <a:ext uri="{9D8B030D-6E8A-4147-A177-3AD203B41FA5}">
                      <a16:colId xmlns:a16="http://schemas.microsoft.com/office/drawing/2014/main" val="1491472275"/>
                    </a:ext>
                  </a:extLst>
                </a:gridCol>
                <a:gridCol w="877945">
                  <a:extLst>
                    <a:ext uri="{9D8B030D-6E8A-4147-A177-3AD203B41FA5}">
                      <a16:colId xmlns:a16="http://schemas.microsoft.com/office/drawing/2014/main" val="2334111512"/>
                    </a:ext>
                  </a:extLst>
                </a:gridCol>
                <a:gridCol w="89598">
                  <a:extLst>
                    <a:ext uri="{9D8B030D-6E8A-4147-A177-3AD203B41FA5}">
                      <a16:colId xmlns:a16="http://schemas.microsoft.com/office/drawing/2014/main" val="854653980"/>
                    </a:ext>
                  </a:extLst>
                </a:gridCol>
                <a:gridCol w="935784">
                  <a:extLst>
                    <a:ext uri="{9D8B030D-6E8A-4147-A177-3AD203B41FA5}">
                      <a16:colId xmlns:a16="http://schemas.microsoft.com/office/drawing/2014/main" val="757975158"/>
                    </a:ext>
                  </a:extLst>
                </a:gridCol>
                <a:gridCol w="863538">
                  <a:extLst>
                    <a:ext uri="{9D8B030D-6E8A-4147-A177-3AD203B41FA5}">
                      <a16:colId xmlns:a16="http://schemas.microsoft.com/office/drawing/2014/main" val="4151771033"/>
                    </a:ext>
                  </a:extLst>
                </a:gridCol>
                <a:gridCol w="931522">
                  <a:extLst>
                    <a:ext uri="{9D8B030D-6E8A-4147-A177-3AD203B41FA5}">
                      <a16:colId xmlns:a16="http://schemas.microsoft.com/office/drawing/2014/main" val="3655640559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3269478277"/>
                    </a:ext>
                  </a:extLst>
                </a:gridCol>
              </a:tblGrid>
              <a:tr h="54092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Surface antigens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CD4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CD8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57548"/>
                  </a:ext>
                </a:extLst>
              </a:tr>
              <a:tr h="378903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N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SCM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CM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EM/EFF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N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SCM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CM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baseline="-25000" dirty="0">
                          <a:effectLst/>
                        </a:rPr>
                        <a:t>EM/EFF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80820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CD45RA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+/-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457169"/>
                  </a:ext>
                </a:extLst>
              </a:tr>
              <a:tr h="425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CD27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+/-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+/-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02752"/>
                  </a:ext>
                </a:extLst>
              </a:tr>
              <a:tr h="404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CD28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+/-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+/-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7379187"/>
                  </a:ext>
                </a:extLst>
              </a:tr>
              <a:tr h="4275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CCR7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29237"/>
                  </a:ext>
                </a:extLst>
              </a:tr>
              <a:tr h="42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CD62L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-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+++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2439397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CD45RO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+/-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+/-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948398"/>
                  </a:ext>
                </a:extLst>
              </a:tr>
              <a:tr h="386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CCR5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340497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39367"/>
                  </a:ext>
                </a:extLst>
              </a:tr>
              <a:tr h="449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IL18R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68570"/>
                  </a:ext>
                </a:extLst>
              </a:tr>
              <a:tr h="5055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HLA-DR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++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7798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493FD7-3DDB-4A22-90B6-4906D5D20096}"/>
              </a:ext>
            </a:extLst>
          </p:cNvPr>
          <p:cNvSpPr txBox="1"/>
          <p:nvPr/>
        </p:nvSpPr>
        <p:spPr>
          <a:xfrm>
            <a:off x="2410842" y="327840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成熟段階に基づく</a:t>
            </a:r>
            <a:r>
              <a:rPr kumimoji="1" lang="en-US" altLang="ja-JP" b="1" dirty="0">
                <a:solidFill>
                  <a:srgbClr val="002060"/>
                </a:solidFill>
              </a:rPr>
              <a:t>T</a:t>
            </a:r>
            <a:r>
              <a:rPr kumimoji="1" lang="ja-JP" altLang="en-US" b="1" dirty="0">
                <a:solidFill>
                  <a:srgbClr val="002060"/>
                </a:solidFill>
              </a:rPr>
              <a:t>細胞サブセットとその特徴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54B2E4-5746-4338-97A3-6D33716818AE}"/>
              </a:ext>
            </a:extLst>
          </p:cNvPr>
          <p:cNvSpPr/>
          <p:nvPr/>
        </p:nvSpPr>
        <p:spPr>
          <a:xfrm>
            <a:off x="6237406" y="6068495"/>
            <a:ext cx="2586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Cytometry Part A  95A: 647–654, 2019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644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866684" y="732686"/>
            <a:ext cx="4094933" cy="377925"/>
            <a:chOff x="2071404" y="656486"/>
            <a:chExt cx="4094933" cy="377925"/>
          </a:xfrm>
        </p:grpSpPr>
        <p:sp>
          <p:nvSpPr>
            <p:cNvPr id="4" name="正方形/長方形 3"/>
            <p:cNvSpPr/>
            <p:nvPr/>
          </p:nvSpPr>
          <p:spPr>
            <a:xfrm>
              <a:off x="2071404" y="656487"/>
              <a:ext cx="331178" cy="377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413010" y="656487"/>
              <a:ext cx="1282371" cy="3751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695381" y="656487"/>
              <a:ext cx="1017299" cy="37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712680" y="656487"/>
              <a:ext cx="902675" cy="375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615354" y="656487"/>
              <a:ext cx="550983" cy="377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90145" y="6564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3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35850" y="6564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7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860434" y="6564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4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026804" y="6564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5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983874" y="6564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6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06247" y="732686"/>
            <a:ext cx="127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CD45 exons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56524" y="117641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bp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4883" y="11763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92396" y="11764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198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4621" y="11763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141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79154" y="11763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144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4335" y="11763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68</a:t>
            </a:r>
            <a:endParaRPr kumimoji="1" lang="ja-JP" altLang="en-US" dirty="0"/>
          </a:p>
        </p:txBody>
      </p:sp>
      <p:grpSp>
        <p:nvGrpSpPr>
          <p:cNvPr id="179" name="グループ化 178"/>
          <p:cNvGrpSpPr/>
          <p:nvPr/>
        </p:nvGrpSpPr>
        <p:grpSpPr>
          <a:xfrm>
            <a:off x="452297" y="1741203"/>
            <a:ext cx="5432235" cy="4617139"/>
            <a:chOff x="657017" y="1741203"/>
            <a:chExt cx="5432235" cy="461713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132576" y="17412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033861" y="1761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98498" y="1761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55611" y="17412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6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91074" y="1741203"/>
              <a:ext cx="301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7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615354" y="2095032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964349" y="2107506"/>
              <a:ext cx="453129" cy="3751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846351" y="2107507"/>
              <a:ext cx="453130" cy="37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713033" y="2107508"/>
              <a:ext cx="460307" cy="375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069376" y="2115395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045948" y="213096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A</a:t>
              </a:r>
              <a:endParaRPr kumimoji="1" lang="ja-JP" altLang="en-US" b="1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909907" y="2122143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B</a:t>
              </a:r>
              <a:endParaRPr kumimoji="1" lang="ja-JP" altLang="en-US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800809" y="209503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C</a:t>
              </a:r>
              <a:endParaRPr kumimoji="1" lang="ja-JP" altLang="en-US" b="1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5615354" y="2665992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964349" y="2678466"/>
              <a:ext cx="453129" cy="3751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846351" y="2678467"/>
              <a:ext cx="453130" cy="37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069376" y="2686355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045948" y="270192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A</a:t>
              </a:r>
              <a:endParaRPr kumimoji="1" lang="ja-JP" altLang="en-US" b="1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909907" y="2693103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B</a:t>
              </a:r>
              <a:endParaRPr kumimoji="1" lang="ja-JP" altLang="en-US" b="1" dirty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17708" y="3201767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966703" y="3214241"/>
              <a:ext cx="453129" cy="3751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15387" y="3214243"/>
              <a:ext cx="460307" cy="375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071730" y="3222130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048302" y="3237703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A</a:t>
              </a:r>
              <a:endParaRPr kumimoji="1" lang="ja-JP" altLang="en-US" b="1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803163" y="320176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C</a:t>
              </a:r>
              <a:endParaRPr kumimoji="1" lang="ja-JP" altLang="en-US" b="1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636123" y="3720246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3867120" y="3732721"/>
              <a:ext cx="453130" cy="37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733802" y="3732722"/>
              <a:ext cx="460307" cy="375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090145" y="3740609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930676" y="374735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B</a:t>
              </a:r>
              <a:endParaRPr kumimoji="1" lang="ja-JP" altLang="en-US" b="1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4821578" y="372024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C</a:t>
              </a:r>
              <a:endParaRPr kumimoji="1" lang="ja-JP" altLang="en-US" b="1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36123" y="4252558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985118" y="4265032"/>
              <a:ext cx="453129" cy="3751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2090145" y="4272921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066717" y="428849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A</a:t>
              </a:r>
              <a:endParaRPr kumimoji="1" lang="ja-JP" altLang="en-US" b="1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636123" y="4772344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867120" y="4784819"/>
              <a:ext cx="453130" cy="37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2090145" y="4792707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930676" y="479945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B</a:t>
              </a:r>
              <a:endParaRPr kumimoji="1" lang="ja-JP" altLang="en-US" b="1" dirty="0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5636123" y="5293723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733802" y="5306199"/>
              <a:ext cx="460307" cy="375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090145" y="5314086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821578" y="529372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C</a:t>
              </a:r>
              <a:endParaRPr kumimoji="1" lang="ja-JP" altLang="en-US" b="1" dirty="0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36123" y="5815851"/>
              <a:ext cx="453129" cy="38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090145" y="5836214"/>
              <a:ext cx="453129" cy="367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657017" y="2130968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CD45RABC</a:t>
              </a:r>
              <a:endParaRPr kumimoji="1" lang="ja-JP" altLang="en-US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657017" y="2678466"/>
              <a:ext cx="108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CD45RAB</a:t>
              </a:r>
              <a:endParaRPr kumimoji="1" lang="ja-JP" altLang="en-US" dirty="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666417" y="3201767"/>
              <a:ext cx="1074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CD45RAC</a:t>
              </a:r>
              <a:endParaRPr kumimoji="1" lang="ja-JP" altLang="en-US" dirty="0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666417" y="3748479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CD45RBC</a:t>
              </a:r>
              <a:endParaRPr kumimoji="1" lang="ja-JP" altLang="en-US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75275" y="4247015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CD45RA</a:t>
              </a:r>
              <a:endParaRPr kumimoji="1" lang="ja-JP" altLang="en-US" b="1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92420" y="4741179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CD45RB</a:t>
              </a:r>
              <a:endParaRPr kumimoji="1" lang="ja-JP" altLang="en-US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692430" y="5261030"/>
              <a:ext cx="936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CD45RC</a:t>
              </a:r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706844" y="5782601"/>
              <a:ext cx="969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CD45RO</a:t>
              </a:r>
              <a:endParaRPr kumimoji="1" lang="ja-JP" altLang="en-US" b="1" dirty="0"/>
            </a:p>
          </p:txBody>
        </p:sp>
        <p:grpSp>
          <p:nvGrpSpPr>
            <p:cNvPr id="117" name="グループ化 116"/>
            <p:cNvGrpSpPr/>
            <p:nvPr/>
          </p:nvGrpSpPr>
          <p:grpSpPr>
            <a:xfrm>
              <a:off x="2522505" y="2464364"/>
              <a:ext cx="441845" cy="126255"/>
              <a:chOff x="2522505" y="2464364"/>
              <a:chExt cx="441845" cy="126255"/>
            </a:xfrm>
          </p:grpSpPr>
          <p:cxnSp>
            <p:nvCxnSpPr>
              <p:cNvPr id="107" name="直線コネクタ 106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グループ化 117"/>
            <p:cNvGrpSpPr/>
            <p:nvPr/>
          </p:nvGrpSpPr>
          <p:grpSpPr>
            <a:xfrm>
              <a:off x="3413223" y="2480720"/>
              <a:ext cx="441845" cy="126255"/>
              <a:chOff x="2522505" y="2464364"/>
              <a:chExt cx="441845" cy="126255"/>
            </a:xfrm>
          </p:grpSpPr>
          <p:cxnSp>
            <p:nvCxnSpPr>
              <p:cNvPr id="119" name="直線コネクタ 118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グループ化 120"/>
            <p:cNvGrpSpPr/>
            <p:nvPr/>
          </p:nvGrpSpPr>
          <p:grpSpPr>
            <a:xfrm>
              <a:off x="4272514" y="2468472"/>
              <a:ext cx="441845" cy="126255"/>
              <a:chOff x="2522505" y="2464364"/>
              <a:chExt cx="441845" cy="126255"/>
            </a:xfrm>
          </p:grpSpPr>
          <p:cxnSp>
            <p:nvCxnSpPr>
              <p:cNvPr id="122" name="直線コネクタ 121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グループ化 123"/>
            <p:cNvGrpSpPr/>
            <p:nvPr/>
          </p:nvGrpSpPr>
          <p:grpSpPr>
            <a:xfrm>
              <a:off x="5173340" y="2465574"/>
              <a:ext cx="441845" cy="126255"/>
              <a:chOff x="2522505" y="2464364"/>
              <a:chExt cx="441845" cy="126255"/>
            </a:xfrm>
          </p:grpSpPr>
          <p:cxnSp>
            <p:nvCxnSpPr>
              <p:cNvPr id="125" name="直線コネクタ 124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グループ化 126"/>
            <p:cNvGrpSpPr/>
            <p:nvPr/>
          </p:nvGrpSpPr>
          <p:grpSpPr>
            <a:xfrm>
              <a:off x="2511129" y="3053492"/>
              <a:ext cx="441845" cy="126255"/>
              <a:chOff x="2522505" y="2464364"/>
              <a:chExt cx="441845" cy="126255"/>
            </a:xfrm>
          </p:grpSpPr>
          <p:cxnSp>
            <p:nvCxnSpPr>
              <p:cNvPr id="128" name="直線コネクタ 127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グループ化 129"/>
            <p:cNvGrpSpPr/>
            <p:nvPr/>
          </p:nvGrpSpPr>
          <p:grpSpPr>
            <a:xfrm>
              <a:off x="3411889" y="3039848"/>
              <a:ext cx="441845" cy="126255"/>
              <a:chOff x="2522505" y="2464364"/>
              <a:chExt cx="441845" cy="126255"/>
            </a:xfrm>
          </p:grpSpPr>
          <p:cxnSp>
            <p:nvCxnSpPr>
              <p:cNvPr id="131" name="直線コネクタ 130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グループ化 132"/>
            <p:cNvGrpSpPr/>
            <p:nvPr/>
          </p:nvGrpSpPr>
          <p:grpSpPr>
            <a:xfrm>
              <a:off x="4299481" y="4104965"/>
              <a:ext cx="441845" cy="126255"/>
              <a:chOff x="2522505" y="2464364"/>
              <a:chExt cx="441845" cy="126255"/>
            </a:xfrm>
          </p:grpSpPr>
          <p:cxnSp>
            <p:nvCxnSpPr>
              <p:cNvPr id="134" name="直線コネクタ 133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グループ化 135"/>
            <p:cNvGrpSpPr/>
            <p:nvPr/>
          </p:nvGrpSpPr>
          <p:grpSpPr>
            <a:xfrm>
              <a:off x="5185402" y="4104964"/>
              <a:ext cx="441845" cy="126255"/>
              <a:chOff x="2522505" y="2464364"/>
              <a:chExt cx="441845" cy="126255"/>
            </a:xfrm>
          </p:grpSpPr>
          <p:cxnSp>
            <p:nvCxnSpPr>
              <p:cNvPr id="137" name="直線コネクタ 136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グループ化 138"/>
            <p:cNvGrpSpPr/>
            <p:nvPr/>
          </p:nvGrpSpPr>
          <p:grpSpPr>
            <a:xfrm>
              <a:off x="2540100" y="4636707"/>
              <a:ext cx="441845" cy="126255"/>
              <a:chOff x="2522505" y="2464364"/>
              <a:chExt cx="441845" cy="126255"/>
            </a:xfrm>
          </p:grpSpPr>
          <p:cxnSp>
            <p:nvCxnSpPr>
              <p:cNvPr id="140" name="直線コネクタ 139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グループ化 141"/>
            <p:cNvGrpSpPr/>
            <p:nvPr/>
          </p:nvGrpSpPr>
          <p:grpSpPr>
            <a:xfrm>
              <a:off x="5185402" y="5656346"/>
              <a:ext cx="441845" cy="126255"/>
              <a:chOff x="2522505" y="2464364"/>
              <a:chExt cx="441845" cy="126255"/>
            </a:xfrm>
          </p:grpSpPr>
          <p:cxnSp>
            <p:nvCxnSpPr>
              <p:cNvPr id="143" name="直線コネクタ 142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グループ化 144"/>
            <p:cNvGrpSpPr/>
            <p:nvPr/>
          </p:nvGrpSpPr>
          <p:grpSpPr>
            <a:xfrm>
              <a:off x="2511129" y="3559877"/>
              <a:ext cx="441845" cy="126255"/>
              <a:chOff x="2522505" y="2464364"/>
              <a:chExt cx="441845" cy="126255"/>
            </a:xfrm>
          </p:grpSpPr>
          <p:cxnSp>
            <p:nvCxnSpPr>
              <p:cNvPr id="146" name="直線コネクタ 145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グループ化 147"/>
            <p:cNvGrpSpPr/>
            <p:nvPr/>
          </p:nvGrpSpPr>
          <p:grpSpPr>
            <a:xfrm>
              <a:off x="5185402" y="3609365"/>
              <a:ext cx="441845" cy="126255"/>
              <a:chOff x="2522505" y="2464364"/>
              <a:chExt cx="441845" cy="126255"/>
            </a:xfrm>
          </p:grpSpPr>
          <p:cxnSp>
            <p:nvCxnSpPr>
              <p:cNvPr id="149" name="直線コネクタ 148"/>
              <p:cNvCxnSpPr/>
              <p:nvPr/>
            </p:nvCxnSpPr>
            <p:spPr>
              <a:xfrm>
                <a:off x="2522505" y="2464364"/>
                <a:ext cx="22154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 flipH="1">
                <a:off x="2755490" y="2464364"/>
                <a:ext cx="208860" cy="126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グループ化 156"/>
            <p:cNvGrpSpPr/>
            <p:nvPr/>
          </p:nvGrpSpPr>
          <p:grpSpPr>
            <a:xfrm>
              <a:off x="4224417" y="3030099"/>
              <a:ext cx="1380809" cy="118227"/>
              <a:chOff x="6917683" y="3179747"/>
              <a:chExt cx="1253874" cy="126256"/>
            </a:xfrm>
          </p:grpSpPr>
          <p:cxnSp>
            <p:nvCxnSpPr>
              <p:cNvPr id="152" name="直線コネクタ 151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グループ化 157"/>
            <p:cNvGrpSpPr/>
            <p:nvPr/>
          </p:nvGrpSpPr>
          <p:grpSpPr>
            <a:xfrm>
              <a:off x="3400906" y="3563890"/>
              <a:ext cx="1380809" cy="118227"/>
              <a:chOff x="6917683" y="3179747"/>
              <a:chExt cx="1253874" cy="126256"/>
            </a:xfrm>
          </p:grpSpPr>
          <p:cxnSp>
            <p:nvCxnSpPr>
              <p:cNvPr id="159" name="直線コネクタ 158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グループ化 160"/>
            <p:cNvGrpSpPr/>
            <p:nvPr/>
          </p:nvGrpSpPr>
          <p:grpSpPr>
            <a:xfrm>
              <a:off x="2479220" y="4083131"/>
              <a:ext cx="1380809" cy="118227"/>
              <a:chOff x="6917683" y="3179747"/>
              <a:chExt cx="1253874" cy="126256"/>
            </a:xfrm>
          </p:grpSpPr>
          <p:cxnSp>
            <p:nvCxnSpPr>
              <p:cNvPr id="162" name="直線コネクタ 161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グループ化 163"/>
            <p:cNvGrpSpPr/>
            <p:nvPr/>
          </p:nvGrpSpPr>
          <p:grpSpPr>
            <a:xfrm>
              <a:off x="2534804" y="5152311"/>
              <a:ext cx="1380809" cy="118227"/>
              <a:chOff x="6917683" y="3179747"/>
              <a:chExt cx="1253874" cy="126256"/>
            </a:xfrm>
          </p:grpSpPr>
          <p:cxnSp>
            <p:nvCxnSpPr>
              <p:cNvPr id="165" name="直線コネクタ 164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グループ化 166"/>
            <p:cNvGrpSpPr/>
            <p:nvPr/>
          </p:nvGrpSpPr>
          <p:grpSpPr>
            <a:xfrm>
              <a:off x="4323075" y="5145824"/>
              <a:ext cx="1380809" cy="118227"/>
              <a:chOff x="6917683" y="3179747"/>
              <a:chExt cx="1253874" cy="126256"/>
            </a:xfrm>
          </p:grpSpPr>
          <p:cxnSp>
            <p:nvCxnSpPr>
              <p:cNvPr id="168" name="直線コネクタ 167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グループ化 169"/>
            <p:cNvGrpSpPr/>
            <p:nvPr/>
          </p:nvGrpSpPr>
          <p:grpSpPr>
            <a:xfrm>
              <a:off x="3411570" y="4616094"/>
              <a:ext cx="2292314" cy="133849"/>
              <a:chOff x="6917683" y="3179747"/>
              <a:chExt cx="1253874" cy="126256"/>
            </a:xfrm>
          </p:grpSpPr>
          <p:cxnSp>
            <p:nvCxnSpPr>
              <p:cNvPr id="171" name="直線コネクタ 170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グループ化 172"/>
            <p:cNvGrpSpPr/>
            <p:nvPr/>
          </p:nvGrpSpPr>
          <p:grpSpPr>
            <a:xfrm>
              <a:off x="2511129" y="5656073"/>
              <a:ext cx="2292314" cy="133849"/>
              <a:chOff x="6917683" y="3179747"/>
              <a:chExt cx="1253874" cy="126256"/>
            </a:xfrm>
          </p:grpSpPr>
          <p:cxnSp>
            <p:nvCxnSpPr>
              <p:cNvPr id="174" name="直線コネクタ 173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グループ化 175"/>
            <p:cNvGrpSpPr/>
            <p:nvPr/>
          </p:nvGrpSpPr>
          <p:grpSpPr>
            <a:xfrm>
              <a:off x="2528995" y="6206599"/>
              <a:ext cx="3107127" cy="151743"/>
              <a:chOff x="6917683" y="3179747"/>
              <a:chExt cx="1253874" cy="126256"/>
            </a:xfrm>
          </p:grpSpPr>
          <p:cxnSp>
            <p:nvCxnSpPr>
              <p:cNvPr id="177" name="直線コネクタ 176"/>
              <p:cNvCxnSpPr/>
              <p:nvPr/>
            </p:nvCxnSpPr>
            <p:spPr>
              <a:xfrm>
                <a:off x="6917683" y="3179747"/>
                <a:ext cx="636710" cy="126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flipH="1">
                <a:off x="7540746" y="3179747"/>
                <a:ext cx="630811" cy="122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グループ化 274"/>
          <p:cNvGrpSpPr/>
          <p:nvPr/>
        </p:nvGrpSpPr>
        <p:grpSpPr>
          <a:xfrm rot="16200000">
            <a:off x="7668596" y="2522980"/>
            <a:ext cx="1007283" cy="125180"/>
            <a:chOff x="7177244" y="2527310"/>
            <a:chExt cx="1007283" cy="125180"/>
          </a:xfrm>
        </p:grpSpPr>
        <p:grpSp>
          <p:nvGrpSpPr>
            <p:cNvPr id="185" name="グループ化 184"/>
            <p:cNvGrpSpPr/>
            <p:nvPr/>
          </p:nvGrpSpPr>
          <p:grpSpPr>
            <a:xfrm>
              <a:off x="7501269" y="2531665"/>
              <a:ext cx="45719" cy="117908"/>
              <a:chOff x="6933063" y="2630316"/>
              <a:chExt cx="45719" cy="117908"/>
            </a:xfrm>
          </p:grpSpPr>
          <p:sp>
            <p:nvSpPr>
              <p:cNvPr id="180" name="円/楕円 179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2" name="直線コネクタ 18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グループ化 185"/>
            <p:cNvGrpSpPr/>
            <p:nvPr/>
          </p:nvGrpSpPr>
          <p:grpSpPr>
            <a:xfrm>
              <a:off x="7330577" y="2527310"/>
              <a:ext cx="45719" cy="117908"/>
              <a:chOff x="6933063" y="2630316"/>
              <a:chExt cx="45719" cy="117908"/>
            </a:xfrm>
          </p:grpSpPr>
          <p:sp>
            <p:nvSpPr>
              <p:cNvPr id="187" name="円/楕円 18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8" name="直線コネクタ 18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グループ化 188"/>
            <p:cNvGrpSpPr/>
            <p:nvPr/>
          </p:nvGrpSpPr>
          <p:grpSpPr>
            <a:xfrm>
              <a:off x="7553826" y="2532001"/>
              <a:ext cx="45719" cy="117908"/>
              <a:chOff x="6933063" y="2630316"/>
              <a:chExt cx="45719" cy="117908"/>
            </a:xfrm>
          </p:grpSpPr>
          <p:sp>
            <p:nvSpPr>
              <p:cNvPr id="190" name="円/楕円 189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1" name="直線コネクタ 190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グループ化 191"/>
            <p:cNvGrpSpPr/>
            <p:nvPr/>
          </p:nvGrpSpPr>
          <p:grpSpPr>
            <a:xfrm>
              <a:off x="7605655" y="2529086"/>
              <a:ext cx="45719" cy="117908"/>
              <a:chOff x="6933063" y="2630316"/>
              <a:chExt cx="45719" cy="117908"/>
            </a:xfrm>
          </p:grpSpPr>
          <p:sp>
            <p:nvSpPr>
              <p:cNvPr id="193" name="円/楕円 19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4" name="直線コネクタ 19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グループ化 194"/>
            <p:cNvGrpSpPr/>
            <p:nvPr/>
          </p:nvGrpSpPr>
          <p:grpSpPr>
            <a:xfrm>
              <a:off x="7662457" y="2530093"/>
              <a:ext cx="45719" cy="117908"/>
              <a:chOff x="6933063" y="2630316"/>
              <a:chExt cx="45719" cy="117908"/>
            </a:xfrm>
          </p:grpSpPr>
          <p:sp>
            <p:nvSpPr>
              <p:cNvPr id="196" name="円/楕円 195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7" name="直線コネクタ 196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グループ化 197"/>
            <p:cNvGrpSpPr/>
            <p:nvPr/>
          </p:nvGrpSpPr>
          <p:grpSpPr>
            <a:xfrm>
              <a:off x="7719326" y="2532471"/>
              <a:ext cx="45719" cy="117908"/>
              <a:chOff x="6933063" y="2630316"/>
              <a:chExt cx="45719" cy="117908"/>
            </a:xfrm>
          </p:grpSpPr>
          <p:sp>
            <p:nvSpPr>
              <p:cNvPr id="199" name="円/楕円 19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0" name="直線コネクタ 19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グループ化 200"/>
            <p:cNvGrpSpPr/>
            <p:nvPr/>
          </p:nvGrpSpPr>
          <p:grpSpPr>
            <a:xfrm>
              <a:off x="7779640" y="2529086"/>
              <a:ext cx="45719" cy="117908"/>
              <a:chOff x="6933063" y="2630316"/>
              <a:chExt cx="45719" cy="117908"/>
            </a:xfrm>
          </p:grpSpPr>
          <p:sp>
            <p:nvSpPr>
              <p:cNvPr id="202" name="円/楕円 201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3" name="直線コネクタ 202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グループ化 203"/>
            <p:cNvGrpSpPr/>
            <p:nvPr/>
          </p:nvGrpSpPr>
          <p:grpSpPr>
            <a:xfrm>
              <a:off x="7833431" y="2534582"/>
              <a:ext cx="45719" cy="117908"/>
              <a:chOff x="6933063" y="2630316"/>
              <a:chExt cx="45719" cy="117908"/>
            </a:xfrm>
          </p:grpSpPr>
          <p:sp>
            <p:nvSpPr>
              <p:cNvPr id="205" name="円/楕円 20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6" name="直線コネクタ 20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グループ化 206"/>
            <p:cNvGrpSpPr/>
            <p:nvPr/>
          </p:nvGrpSpPr>
          <p:grpSpPr>
            <a:xfrm>
              <a:off x="7281640" y="2528748"/>
              <a:ext cx="45719" cy="117908"/>
              <a:chOff x="6933063" y="2630316"/>
              <a:chExt cx="45719" cy="117908"/>
            </a:xfrm>
          </p:grpSpPr>
          <p:sp>
            <p:nvSpPr>
              <p:cNvPr id="208" name="円/楕円 207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9" name="直線コネクタ 208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グループ化 209"/>
            <p:cNvGrpSpPr/>
            <p:nvPr/>
          </p:nvGrpSpPr>
          <p:grpSpPr>
            <a:xfrm>
              <a:off x="7235156" y="2529086"/>
              <a:ext cx="45719" cy="117908"/>
              <a:chOff x="6933063" y="2630316"/>
              <a:chExt cx="45719" cy="117908"/>
            </a:xfrm>
          </p:grpSpPr>
          <p:sp>
            <p:nvSpPr>
              <p:cNvPr id="211" name="円/楕円 21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2" name="直線コネクタ 21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グループ化 212"/>
            <p:cNvGrpSpPr/>
            <p:nvPr/>
          </p:nvGrpSpPr>
          <p:grpSpPr>
            <a:xfrm>
              <a:off x="7986504" y="2528748"/>
              <a:ext cx="45719" cy="117908"/>
              <a:chOff x="6933063" y="2630316"/>
              <a:chExt cx="45719" cy="117908"/>
            </a:xfrm>
          </p:grpSpPr>
          <p:sp>
            <p:nvSpPr>
              <p:cNvPr id="214" name="円/楕円 213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5" name="直線コネクタ 214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グループ化 215"/>
            <p:cNvGrpSpPr/>
            <p:nvPr/>
          </p:nvGrpSpPr>
          <p:grpSpPr>
            <a:xfrm>
              <a:off x="8044442" y="2529086"/>
              <a:ext cx="45719" cy="117908"/>
              <a:chOff x="6933063" y="2630316"/>
              <a:chExt cx="45719" cy="117908"/>
            </a:xfrm>
          </p:grpSpPr>
          <p:sp>
            <p:nvSpPr>
              <p:cNvPr id="217" name="円/楕円 21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8" name="直線コネクタ 21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グループ化 218"/>
            <p:cNvGrpSpPr/>
            <p:nvPr/>
          </p:nvGrpSpPr>
          <p:grpSpPr>
            <a:xfrm>
              <a:off x="8091844" y="2533704"/>
              <a:ext cx="45719" cy="117908"/>
              <a:chOff x="6933063" y="2630316"/>
              <a:chExt cx="45719" cy="117908"/>
            </a:xfrm>
          </p:grpSpPr>
          <p:sp>
            <p:nvSpPr>
              <p:cNvPr id="220" name="円/楕円 219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1" name="直線コネクタ 220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グループ化 221"/>
            <p:cNvGrpSpPr/>
            <p:nvPr/>
          </p:nvGrpSpPr>
          <p:grpSpPr>
            <a:xfrm>
              <a:off x="7177244" y="2529086"/>
              <a:ext cx="45719" cy="117908"/>
              <a:chOff x="6933063" y="2630316"/>
              <a:chExt cx="45719" cy="117908"/>
            </a:xfrm>
          </p:grpSpPr>
          <p:sp>
            <p:nvSpPr>
              <p:cNvPr id="223" name="円/楕円 22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4" name="直線コネクタ 22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グループ化 224"/>
            <p:cNvGrpSpPr/>
            <p:nvPr/>
          </p:nvGrpSpPr>
          <p:grpSpPr>
            <a:xfrm>
              <a:off x="8138808" y="2528748"/>
              <a:ext cx="45719" cy="117908"/>
              <a:chOff x="6933063" y="2630316"/>
              <a:chExt cx="45719" cy="117908"/>
            </a:xfrm>
          </p:grpSpPr>
          <p:sp>
            <p:nvSpPr>
              <p:cNvPr id="226" name="円/楕円 225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7" name="直線コネクタ 226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8" name="グループ化 457"/>
          <p:cNvGrpSpPr/>
          <p:nvPr/>
        </p:nvGrpSpPr>
        <p:grpSpPr>
          <a:xfrm>
            <a:off x="6529189" y="2594727"/>
            <a:ext cx="2220257" cy="383261"/>
            <a:chOff x="6691114" y="2594727"/>
            <a:chExt cx="2220257" cy="383261"/>
          </a:xfrm>
        </p:grpSpPr>
        <p:sp>
          <p:nvSpPr>
            <p:cNvPr id="281" name="角丸四角形 280"/>
            <p:cNvSpPr/>
            <p:nvPr/>
          </p:nvSpPr>
          <p:spPr>
            <a:xfrm rot="16200000">
              <a:off x="7435687" y="2757154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角丸四角形 281"/>
            <p:cNvSpPr/>
            <p:nvPr/>
          </p:nvSpPr>
          <p:spPr>
            <a:xfrm rot="16200000">
              <a:off x="7670729" y="2753587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角丸四角形 282"/>
            <p:cNvSpPr/>
            <p:nvPr/>
          </p:nvSpPr>
          <p:spPr>
            <a:xfrm rot="16200000">
              <a:off x="7902833" y="2753587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 rot="16200000">
              <a:off x="8521862" y="2719007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 rot="16200000">
              <a:off x="8694169" y="2634771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円/楕円 290"/>
            <p:cNvSpPr/>
            <p:nvPr/>
          </p:nvSpPr>
          <p:spPr>
            <a:xfrm rot="16200000">
              <a:off x="6757811" y="2762023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円/楕円 291"/>
            <p:cNvSpPr/>
            <p:nvPr/>
          </p:nvSpPr>
          <p:spPr>
            <a:xfrm rot="16200000">
              <a:off x="6920225" y="2762023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円/楕円 293"/>
            <p:cNvSpPr/>
            <p:nvPr/>
          </p:nvSpPr>
          <p:spPr>
            <a:xfrm rot="16200000">
              <a:off x="7189883" y="2785054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/>
            <p:cNvSpPr/>
            <p:nvPr/>
          </p:nvSpPr>
          <p:spPr>
            <a:xfrm rot="16200000">
              <a:off x="8297689" y="2572563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テキスト ボックス 296"/>
            <p:cNvSpPr txBox="1"/>
            <p:nvPr/>
          </p:nvSpPr>
          <p:spPr>
            <a:xfrm rot="16200000">
              <a:off x="6690794" y="2700668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A</a:t>
              </a:r>
              <a:endParaRPr kumimoji="1" lang="ja-JP" altLang="en-US" sz="1200" b="1" dirty="0"/>
            </a:p>
          </p:txBody>
        </p:sp>
        <p:sp>
          <p:nvSpPr>
            <p:cNvPr id="298" name="テキスト ボックス 297"/>
            <p:cNvSpPr txBox="1"/>
            <p:nvPr/>
          </p:nvSpPr>
          <p:spPr>
            <a:xfrm rot="16200000">
              <a:off x="6867811" y="2692789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B</a:t>
              </a:r>
              <a:endParaRPr kumimoji="1" lang="ja-JP" altLang="en-US" sz="1200" b="1" dirty="0"/>
            </a:p>
          </p:txBody>
        </p:sp>
        <p:cxnSp>
          <p:nvCxnSpPr>
            <p:cNvPr id="302" name="直線コネクタ 301"/>
            <p:cNvCxnSpPr/>
            <p:nvPr/>
          </p:nvCxnSpPr>
          <p:spPr>
            <a:xfrm rot="16200000">
              <a:off x="7149116" y="2792287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/>
            <p:cNvCxnSpPr/>
            <p:nvPr/>
          </p:nvCxnSpPr>
          <p:spPr>
            <a:xfrm rot="16200000">
              <a:off x="7310652" y="2792036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グループ化 371"/>
          <p:cNvGrpSpPr/>
          <p:nvPr/>
        </p:nvGrpSpPr>
        <p:grpSpPr>
          <a:xfrm>
            <a:off x="7087689" y="5658849"/>
            <a:ext cx="1711520" cy="360992"/>
            <a:chOff x="6764963" y="5554825"/>
            <a:chExt cx="1711520" cy="360992"/>
          </a:xfrm>
        </p:grpSpPr>
        <p:sp>
          <p:nvSpPr>
            <p:cNvPr id="286" name="角丸四角形 285"/>
            <p:cNvSpPr/>
            <p:nvPr/>
          </p:nvSpPr>
          <p:spPr>
            <a:xfrm rot="16200000">
              <a:off x="7013791" y="5717252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角丸四角形 286"/>
            <p:cNvSpPr/>
            <p:nvPr/>
          </p:nvSpPr>
          <p:spPr>
            <a:xfrm rot="16200000">
              <a:off x="7248833" y="5713685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角丸四角形 287"/>
            <p:cNvSpPr/>
            <p:nvPr/>
          </p:nvSpPr>
          <p:spPr>
            <a:xfrm rot="16200000">
              <a:off x="7480937" y="5713685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円/楕円 288"/>
            <p:cNvSpPr/>
            <p:nvPr/>
          </p:nvSpPr>
          <p:spPr>
            <a:xfrm rot="16200000">
              <a:off x="8099966" y="5698616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円/楕円 289"/>
            <p:cNvSpPr/>
            <p:nvPr/>
          </p:nvSpPr>
          <p:spPr>
            <a:xfrm rot="16200000">
              <a:off x="8259281" y="5594869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/>
            <p:cNvSpPr/>
            <p:nvPr/>
          </p:nvSpPr>
          <p:spPr>
            <a:xfrm rot="16200000">
              <a:off x="7829626" y="5543424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円/楕円 299"/>
            <p:cNvSpPr/>
            <p:nvPr/>
          </p:nvSpPr>
          <p:spPr>
            <a:xfrm rot="16200000">
              <a:off x="6776109" y="5774841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5" name="直線コネクタ 304"/>
            <p:cNvCxnSpPr/>
            <p:nvPr/>
          </p:nvCxnSpPr>
          <p:spPr>
            <a:xfrm rot="16200000">
              <a:off x="6917720" y="5772365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グループ化 308"/>
          <p:cNvGrpSpPr/>
          <p:nvPr/>
        </p:nvGrpSpPr>
        <p:grpSpPr>
          <a:xfrm rot="16200000">
            <a:off x="7799009" y="2516229"/>
            <a:ext cx="1007283" cy="123742"/>
            <a:chOff x="7178326" y="3078025"/>
            <a:chExt cx="1007283" cy="123742"/>
          </a:xfrm>
        </p:grpSpPr>
        <p:grpSp>
          <p:nvGrpSpPr>
            <p:cNvPr id="310" name="グループ化 309"/>
            <p:cNvGrpSpPr/>
            <p:nvPr/>
          </p:nvGrpSpPr>
          <p:grpSpPr>
            <a:xfrm rot="10800000">
              <a:off x="7987657" y="3080606"/>
              <a:ext cx="45719" cy="117908"/>
              <a:chOff x="6933063" y="2630316"/>
              <a:chExt cx="45719" cy="117908"/>
            </a:xfrm>
          </p:grpSpPr>
          <p:sp>
            <p:nvSpPr>
              <p:cNvPr id="353" name="円/楕円 35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4" name="直線コネクタ 35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グループ化 310"/>
            <p:cNvGrpSpPr/>
            <p:nvPr/>
          </p:nvGrpSpPr>
          <p:grpSpPr>
            <a:xfrm rot="10800000">
              <a:off x="7815137" y="3080606"/>
              <a:ext cx="45719" cy="117908"/>
              <a:chOff x="6933063" y="2630316"/>
              <a:chExt cx="45719" cy="117908"/>
            </a:xfrm>
          </p:grpSpPr>
          <p:sp>
            <p:nvSpPr>
              <p:cNvPr id="351" name="円/楕円 35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2" name="直線コネクタ 35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グループ化 311"/>
            <p:cNvGrpSpPr/>
            <p:nvPr/>
          </p:nvGrpSpPr>
          <p:grpSpPr>
            <a:xfrm rot="10800000">
              <a:off x="7763308" y="3080606"/>
              <a:ext cx="45719" cy="117908"/>
              <a:chOff x="6933063" y="2630316"/>
              <a:chExt cx="45719" cy="117908"/>
            </a:xfrm>
          </p:grpSpPr>
          <p:sp>
            <p:nvSpPr>
              <p:cNvPr id="349" name="円/楕円 34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0" name="直線コネクタ 34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グループ化 312"/>
            <p:cNvGrpSpPr/>
            <p:nvPr/>
          </p:nvGrpSpPr>
          <p:grpSpPr>
            <a:xfrm rot="10800000">
              <a:off x="7711479" y="3083521"/>
              <a:ext cx="45719" cy="117908"/>
              <a:chOff x="6933063" y="2630316"/>
              <a:chExt cx="45719" cy="117908"/>
            </a:xfrm>
          </p:grpSpPr>
          <p:sp>
            <p:nvSpPr>
              <p:cNvPr id="347" name="円/楕円 34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8" name="直線コネクタ 34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グループ化 313"/>
            <p:cNvGrpSpPr/>
            <p:nvPr/>
          </p:nvGrpSpPr>
          <p:grpSpPr>
            <a:xfrm rot="10800000">
              <a:off x="7654677" y="3082514"/>
              <a:ext cx="45719" cy="117908"/>
              <a:chOff x="6933063" y="2630316"/>
              <a:chExt cx="45719" cy="117908"/>
            </a:xfrm>
          </p:grpSpPr>
          <p:sp>
            <p:nvSpPr>
              <p:cNvPr id="345" name="円/楕円 34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6" name="直線コネクタ 34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グループ化 314"/>
            <p:cNvGrpSpPr/>
            <p:nvPr/>
          </p:nvGrpSpPr>
          <p:grpSpPr>
            <a:xfrm rot="10800000">
              <a:off x="7597808" y="3080136"/>
              <a:ext cx="45719" cy="117908"/>
              <a:chOff x="6933063" y="2630316"/>
              <a:chExt cx="45719" cy="117908"/>
            </a:xfrm>
          </p:grpSpPr>
          <p:sp>
            <p:nvSpPr>
              <p:cNvPr id="343" name="円/楕円 34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4" name="直線コネクタ 34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6" name="グループ化 315"/>
            <p:cNvGrpSpPr/>
            <p:nvPr/>
          </p:nvGrpSpPr>
          <p:grpSpPr>
            <a:xfrm rot="10800000">
              <a:off x="7537494" y="3083521"/>
              <a:ext cx="45719" cy="117908"/>
              <a:chOff x="6933063" y="2630316"/>
              <a:chExt cx="45719" cy="117908"/>
            </a:xfrm>
          </p:grpSpPr>
          <p:sp>
            <p:nvSpPr>
              <p:cNvPr id="341" name="円/楕円 34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2" name="直線コネクタ 34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グループ化 316"/>
            <p:cNvGrpSpPr/>
            <p:nvPr/>
          </p:nvGrpSpPr>
          <p:grpSpPr>
            <a:xfrm rot="10800000">
              <a:off x="7483703" y="3078025"/>
              <a:ext cx="45719" cy="117908"/>
              <a:chOff x="6933063" y="2630316"/>
              <a:chExt cx="45719" cy="117908"/>
            </a:xfrm>
          </p:grpSpPr>
          <p:sp>
            <p:nvSpPr>
              <p:cNvPr id="339" name="円/楕円 33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0" name="直線コネクタ 33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グループ化 317"/>
            <p:cNvGrpSpPr/>
            <p:nvPr/>
          </p:nvGrpSpPr>
          <p:grpSpPr>
            <a:xfrm rot="10800000">
              <a:off x="8035494" y="3083859"/>
              <a:ext cx="45719" cy="117908"/>
              <a:chOff x="6933063" y="2630316"/>
              <a:chExt cx="45719" cy="117908"/>
            </a:xfrm>
          </p:grpSpPr>
          <p:sp>
            <p:nvSpPr>
              <p:cNvPr id="337" name="円/楕円 33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8" name="直線コネクタ 33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グループ化 318"/>
            <p:cNvGrpSpPr/>
            <p:nvPr/>
          </p:nvGrpSpPr>
          <p:grpSpPr>
            <a:xfrm rot="10800000">
              <a:off x="8081978" y="3083521"/>
              <a:ext cx="45719" cy="117908"/>
              <a:chOff x="6933063" y="2630316"/>
              <a:chExt cx="45719" cy="117908"/>
            </a:xfrm>
          </p:grpSpPr>
          <p:sp>
            <p:nvSpPr>
              <p:cNvPr id="335" name="円/楕円 33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6" name="直線コネクタ 33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グループ化 319"/>
            <p:cNvGrpSpPr/>
            <p:nvPr/>
          </p:nvGrpSpPr>
          <p:grpSpPr>
            <a:xfrm rot="10800000">
              <a:off x="7330630" y="3083859"/>
              <a:ext cx="45719" cy="117908"/>
              <a:chOff x="6933063" y="2630316"/>
              <a:chExt cx="45719" cy="117908"/>
            </a:xfrm>
          </p:grpSpPr>
          <p:sp>
            <p:nvSpPr>
              <p:cNvPr id="333" name="円/楕円 33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4" name="直線コネクタ 33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グループ化 320"/>
            <p:cNvGrpSpPr/>
            <p:nvPr/>
          </p:nvGrpSpPr>
          <p:grpSpPr>
            <a:xfrm rot="10800000">
              <a:off x="7272692" y="3083521"/>
              <a:ext cx="45719" cy="117908"/>
              <a:chOff x="6933063" y="2630316"/>
              <a:chExt cx="45719" cy="117908"/>
            </a:xfrm>
          </p:grpSpPr>
          <p:sp>
            <p:nvSpPr>
              <p:cNvPr id="331" name="円/楕円 33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2" name="直線コネクタ 33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グループ化 321"/>
            <p:cNvGrpSpPr/>
            <p:nvPr/>
          </p:nvGrpSpPr>
          <p:grpSpPr>
            <a:xfrm rot="10800000">
              <a:off x="7225290" y="3078903"/>
              <a:ext cx="45719" cy="117908"/>
              <a:chOff x="6933063" y="2630316"/>
              <a:chExt cx="45719" cy="117908"/>
            </a:xfrm>
          </p:grpSpPr>
          <p:sp>
            <p:nvSpPr>
              <p:cNvPr id="329" name="円/楕円 32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0" name="直線コネクタ 32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グループ化 322"/>
            <p:cNvGrpSpPr/>
            <p:nvPr/>
          </p:nvGrpSpPr>
          <p:grpSpPr>
            <a:xfrm rot="10800000">
              <a:off x="8139890" y="3083521"/>
              <a:ext cx="45719" cy="117908"/>
              <a:chOff x="6933063" y="2630316"/>
              <a:chExt cx="45719" cy="117908"/>
            </a:xfrm>
          </p:grpSpPr>
          <p:sp>
            <p:nvSpPr>
              <p:cNvPr id="327" name="円/楕円 32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8" name="直線コネクタ 32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" name="グループ化 323"/>
            <p:cNvGrpSpPr/>
            <p:nvPr/>
          </p:nvGrpSpPr>
          <p:grpSpPr>
            <a:xfrm rot="10800000">
              <a:off x="7178326" y="3083859"/>
              <a:ext cx="45719" cy="117908"/>
              <a:chOff x="6933063" y="2630316"/>
              <a:chExt cx="45719" cy="117908"/>
            </a:xfrm>
          </p:grpSpPr>
          <p:sp>
            <p:nvSpPr>
              <p:cNvPr id="325" name="円/楕円 32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6" name="直線コネクタ 32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6" name="グループ化 355"/>
          <p:cNvGrpSpPr/>
          <p:nvPr/>
        </p:nvGrpSpPr>
        <p:grpSpPr>
          <a:xfrm>
            <a:off x="6417782" y="2062401"/>
            <a:ext cx="2344082" cy="383261"/>
            <a:chOff x="6405896" y="2928133"/>
            <a:chExt cx="2344082" cy="383261"/>
          </a:xfrm>
        </p:grpSpPr>
        <p:sp>
          <p:nvSpPr>
            <p:cNvPr id="357" name="角丸四角形 356"/>
            <p:cNvSpPr/>
            <p:nvPr/>
          </p:nvSpPr>
          <p:spPr>
            <a:xfrm rot="16200000">
              <a:off x="7274294" y="3090560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角丸四角形 357"/>
            <p:cNvSpPr/>
            <p:nvPr/>
          </p:nvSpPr>
          <p:spPr>
            <a:xfrm rot="16200000">
              <a:off x="7509336" y="3086993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角丸四角形 358"/>
            <p:cNvSpPr/>
            <p:nvPr/>
          </p:nvSpPr>
          <p:spPr>
            <a:xfrm rot="16200000">
              <a:off x="7741440" y="3086993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円/楕円 359"/>
            <p:cNvSpPr/>
            <p:nvPr/>
          </p:nvSpPr>
          <p:spPr>
            <a:xfrm rot="16200000">
              <a:off x="8360469" y="3052413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円/楕円 360"/>
            <p:cNvSpPr/>
            <p:nvPr/>
          </p:nvSpPr>
          <p:spPr>
            <a:xfrm rot="16200000">
              <a:off x="8532776" y="2968177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円/楕円 361"/>
            <p:cNvSpPr/>
            <p:nvPr/>
          </p:nvSpPr>
          <p:spPr>
            <a:xfrm rot="16200000">
              <a:off x="6472593" y="3095429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円/楕円 362"/>
            <p:cNvSpPr/>
            <p:nvPr/>
          </p:nvSpPr>
          <p:spPr>
            <a:xfrm rot="16200000">
              <a:off x="6635007" y="3095429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円/楕円 363"/>
            <p:cNvSpPr/>
            <p:nvPr/>
          </p:nvSpPr>
          <p:spPr>
            <a:xfrm rot="16200000">
              <a:off x="6795534" y="3095429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円/楕円 364"/>
            <p:cNvSpPr/>
            <p:nvPr/>
          </p:nvSpPr>
          <p:spPr>
            <a:xfrm rot="16200000">
              <a:off x="7028490" y="3118460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/>
            <p:cNvSpPr/>
            <p:nvPr/>
          </p:nvSpPr>
          <p:spPr>
            <a:xfrm rot="16200000">
              <a:off x="8136296" y="2905969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テキスト ボックス 366"/>
            <p:cNvSpPr txBox="1"/>
            <p:nvPr/>
          </p:nvSpPr>
          <p:spPr>
            <a:xfrm rot="16200000">
              <a:off x="6405576" y="3034074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A</a:t>
              </a:r>
              <a:endParaRPr kumimoji="1" lang="ja-JP" altLang="en-US" sz="1200" b="1" dirty="0"/>
            </a:p>
          </p:txBody>
        </p:sp>
        <p:sp>
          <p:nvSpPr>
            <p:cNvPr id="368" name="テキスト ボックス 367"/>
            <p:cNvSpPr txBox="1"/>
            <p:nvPr/>
          </p:nvSpPr>
          <p:spPr>
            <a:xfrm rot="16200000">
              <a:off x="6582593" y="3026195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B</a:t>
              </a:r>
              <a:endParaRPr kumimoji="1" lang="ja-JP" altLang="en-US" sz="1200" b="1" dirty="0"/>
            </a:p>
          </p:txBody>
        </p:sp>
        <p:sp>
          <p:nvSpPr>
            <p:cNvPr id="369" name="テキスト ボックス 368"/>
            <p:cNvSpPr txBox="1"/>
            <p:nvPr/>
          </p:nvSpPr>
          <p:spPr>
            <a:xfrm rot="16200000">
              <a:off x="6734398" y="3039675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C</a:t>
              </a:r>
              <a:endParaRPr kumimoji="1" lang="ja-JP" altLang="en-US" sz="1200" b="1" dirty="0"/>
            </a:p>
          </p:txBody>
        </p:sp>
        <p:cxnSp>
          <p:nvCxnSpPr>
            <p:cNvPr id="370" name="直線コネクタ 369"/>
            <p:cNvCxnSpPr/>
            <p:nvPr/>
          </p:nvCxnSpPr>
          <p:spPr>
            <a:xfrm rot="16200000">
              <a:off x="6987723" y="3125693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コネクタ 370"/>
            <p:cNvCxnSpPr/>
            <p:nvPr/>
          </p:nvCxnSpPr>
          <p:spPr>
            <a:xfrm rot="16200000">
              <a:off x="7149259" y="3125442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グループ化 456"/>
          <p:cNvGrpSpPr/>
          <p:nvPr/>
        </p:nvGrpSpPr>
        <p:grpSpPr>
          <a:xfrm>
            <a:off x="6572105" y="3127957"/>
            <a:ext cx="2182157" cy="383261"/>
            <a:chOff x="6734030" y="3127957"/>
            <a:chExt cx="2182157" cy="383261"/>
          </a:xfrm>
        </p:grpSpPr>
        <p:sp>
          <p:nvSpPr>
            <p:cNvPr id="374" name="角丸四角形 373"/>
            <p:cNvSpPr/>
            <p:nvPr/>
          </p:nvSpPr>
          <p:spPr>
            <a:xfrm rot="16200000">
              <a:off x="7440503" y="3290384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角丸四角形 374"/>
            <p:cNvSpPr/>
            <p:nvPr/>
          </p:nvSpPr>
          <p:spPr>
            <a:xfrm rot="16200000">
              <a:off x="7675545" y="3286817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角丸四角形 375"/>
            <p:cNvSpPr/>
            <p:nvPr/>
          </p:nvSpPr>
          <p:spPr>
            <a:xfrm rot="16200000">
              <a:off x="7907649" y="3286817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円/楕円 376"/>
            <p:cNvSpPr/>
            <p:nvPr/>
          </p:nvSpPr>
          <p:spPr>
            <a:xfrm rot="16200000">
              <a:off x="8526678" y="3252237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円/楕円 377"/>
            <p:cNvSpPr/>
            <p:nvPr/>
          </p:nvSpPr>
          <p:spPr>
            <a:xfrm rot="16200000">
              <a:off x="8698985" y="3168001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円/楕円 378"/>
            <p:cNvSpPr/>
            <p:nvPr/>
          </p:nvSpPr>
          <p:spPr>
            <a:xfrm rot="16200000">
              <a:off x="6800727" y="3295253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円/楕円 380"/>
            <p:cNvSpPr/>
            <p:nvPr/>
          </p:nvSpPr>
          <p:spPr>
            <a:xfrm rot="16200000">
              <a:off x="6961743" y="3295253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円/楕円 381"/>
            <p:cNvSpPr/>
            <p:nvPr/>
          </p:nvSpPr>
          <p:spPr>
            <a:xfrm rot="16200000">
              <a:off x="7194699" y="3318284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/>
            <p:cNvSpPr/>
            <p:nvPr/>
          </p:nvSpPr>
          <p:spPr>
            <a:xfrm rot="16200000">
              <a:off x="8302505" y="3105793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テキスト ボックス 383"/>
            <p:cNvSpPr txBox="1"/>
            <p:nvPr/>
          </p:nvSpPr>
          <p:spPr>
            <a:xfrm rot="16200000">
              <a:off x="6733710" y="3233898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A</a:t>
              </a:r>
              <a:endParaRPr kumimoji="1" lang="ja-JP" altLang="en-US" sz="1200" b="1" dirty="0"/>
            </a:p>
          </p:txBody>
        </p:sp>
        <p:sp>
          <p:nvSpPr>
            <p:cNvPr id="386" name="テキスト ボックス 385"/>
            <p:cNvSpPr txBox="1"/>
            <p:nvPr/>
          </p:nvSpPr>
          <p:spPr>
            <a:xfrm rot="16200000">
              <a:off x="6900607" y="3239499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C</a:t>
              </a:r>
              <a:endParaRPr kumimoji="1" lang="ja-JP" altLang="en-US" sz="1200" b="1" dirty="0"/>
            </a:p>
          </p:txBody>
        </p:sp>
        <p:cxnSp>
          <p:nvCxnSpPr>
            <p:cNvPr id="387" name="直線コネクタ 386"/>
            <p:cNvCxnSpPr/>
            <p:nvPr/>
          </p:nvCxnSpPr>
          <p:spPr>
            <a:xfrm rot="16200000">
              <a:off x="7153932" y="3325517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/>
            <p:cNvCxnSpPr/>
            <p:nvPr/>
          </p:nvCxnSpPr>
          <p:spPr>
            <a:xfrm rot="16200000">
              <a:off x="7315468" y="3325266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6" name="グループ化 455"/>
          <p:cNvGrpSpPr/>
          <p:nvPr/>
        </p:nvGrpSpPr>
        <p:grpSpPr>
          <a:xfrm>
            <a:off x="6580149" y="3604364"/>
            <a:ext cx="2170271" cy="383252"/>
            <a:chOff x="6742074" y="3680564"/>
            <a:chExt cx="2170271" cy="383252"/>
          </a:xfrm>
        </p:grpSpPr>
        <p:sp>
          <p:nvSpPr>
            <p:cNvPr id="390" name="角丸四角形 389"/>
            <p:cNvSpPr/>
            <p:nvPr/>
          </p:nvSpPr>
          <p:spPr>
            <a:xfrm rot="16200000">
              <a:off x="7436661" y="3842991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角丸四角形 390"/>
            <p:cNvSpPr/>
            <p:nvPr/>
          </p:nvSpPr>
          <p:spPr>
            <a:xfrm rot="16200000">
              <a:off x="7671703" y="3839424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角丸四角形 391"/>
            <p:cNvSpPr/>
            <p:nvPr/>
          </p:nvSpPr>
          <p:spPr>
            <a:xfrm rot="16200000">
              <a:off x="7903807" y="3839424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円/楕円 392"/>
            <p:cNvSpPr/>
            <p:nvPr/>
          </p:nvSpPr>
          <p:spPr>
            <a:xfrm rot="16200000">
              <a:off x="8522836" y="3804844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円/楕円 393"/>
            <p:cNvSpPr/>
            <p:nvPr/>
          </p:nvSpPr>
          <p:spPr>
            <a:xfrm rot="16200000">
              <a:off x="8695143" y="3720608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円/楕円 395"/>
            <p:cNvSpPr/>
            <p:nvPr/>
          </p:nvSpPr>
          <p:spPr>
            <a:xfrm rot="16200000">
              <a:off x="6797374" y="3847860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円/楕円 396"/>
            <p:cNvSpPr/>
            <p:nvPr/>
          </p:nvSpPr>
          <p:spPr>
            <a:xfrm rot="16200000">
              <a:off x="6957901" y="3847860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円/楕円 397"/>
            <p:cNvSpPr/>
            <p:nvPr/>
          </p:nvSpPr>
          <p:spPr>
            <a:xfrm rot="16200000">
              <a:off x="7190857" y="3870891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/>
            <p:cNvSpPr/>
            <p:nvPr/>
          </p:nvSpPr>
          <p:spPr>
            <a:xfrm rot="16200000">
              <a:off x="8298663" y="3658400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テキスト ボックス 400"/>
            <p:cNvSpPr txBox="1"/>
            <p:nvPr/>
          </p:nvSpPr>
          <p:spPr>
            <a:xfrm rot="16200000">
              <a:off x="6744960" y="3778626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B</a:t>
              </a:r>
              <a:endParaRPr kumimoji="1" lang="ja-JP" altLang="en-US" sz="1200" b="1" dirty="0"/>
            </a:p>
          </p:txBody>
        </p:sp>
        <p:sp>
          <p:nvSpPr>
            <p:cNvPr id="402" name="テキスト ボックス 401"/>
            <p:cNvSpPr txBox="1"/>
            <p:nvPr/>
          </p:nvSpPr>
          <p:spPr>
            <a:xfrm rot="16200000">
              <a:off x="6896765" y="3792106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C</a:t>
              </a:r>
              <a:endParaRPr kumimoji="1" lang="ja-JP" altLang="en-US" sz="1200" b="1" dirty="0"/>
            </a:p>
          </p:txBody>
        </p:sp>
        <p:cxnSp>
          <p:nvCxnSpPr>
            <p:cNvPr id="403" name="直線コネクタ 402"/>
            <p:cNvCxnSpPr/>
            <p:nvPr/>
          </p:nvCxnSpPr>
          <p:spPr>
            <a:xfrm rot="16200000">
              <a:off x="7150090" y="3878124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/>
            <p:cNvCxnSpPr/>
            <p:nvPr/>
          </p:nvCxnSpPr>
          <p:spPr>
            <a:xfrm rot="16200000">
              <a:off x="7311626" y="3877873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5" name="グループ化 454"/>
          <p:cNvGrpSpPr/>
          <p:nvPr/>
        </p:nvGrpSpPr>
        <p:grpSpPr>
          <a:xfrm>
            <a:off x="6739535" y="4167754"/>
            <a:ext cx="2048807" cy="402311"/>
            <a:chOff x="6901460" y="4167754"/>
            <a:chExt cx="2048807" cy="402311"/>
          </a:xfrm>
        </p:grpSpPr>
        <p:sp>
          <p:nvSpPr>
            <p:cNvPr id="406" name="角丸四角形 405"/>
            <p:cNvSpPr/>
            <p:nvPr/>
          </p:nvSpPr>
          <p:spPr>
            <a:xfrm rot="16200000">
              <a:off x="7474583" y="4330181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角丸四角形 406"/>
            <p:cNvSpPr/>
            <p:nvPr/>
          </p:nvSpPr>
          <p:spPr>
            <a:xfrm rot="16200000">
              <a:off x="7709625" y="4326614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角丸四角形 407"/>
            <p:cNvSpPr/>
            <p:nvPr/>
          </p:nvSpPr>
          <p:spPr>
            <a:xfrm rot="16200000">
              <a:off x="7941729" y="4326614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円/楕円 408"/>
            <p:cNvSpPr/>
            <p:nvPr/>
          </p:nvSpPr>
          <p:spPr>
            <a:xfrm rot="16200000">
              <a:off x="8560758" y="4292034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円/楕円 409"/>
            <p:cNvSpPr/>
            <p:nvPr/>
          </p:nvSpPr>
          <p:spPr>
            <a:xfrm rot="16200000">
              <a:off x="8733065" y="4207798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円/楕円 410"/>
            <p:cNvSpPr/>
            <p:nvPr/>
          </p:nvSpPr>
          <p:spPr>
            <a:xfrm rot="16200000">
              <a:off x="6968157" y="4354100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円/楕円 413"/>
            <p:cNvSpPr/>
            <p:nvPr/>
          </p:nvSpPr>
          <p:spPr>
            <a:xfrm rot="16200000">
              <a:off x="7228779" y="4358081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/>
            <p:cNvSpPr/>
            <p:nvPr/>
          </p:nvSpPr>
          <p:spPr>
            <a:xfrm rot="16200000">
              <a:off x="8336585" y="4145590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テキスト ボックス 415"/>
            <p:cNvSpPr txBox="1"/>
            <p:nvPr/>
          </p:nvSpPr>
          <p:spPr>
            <a:xfrm rot="16200000">
              <a:off x="6901140" y="4292745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A</a:t>
              </a:r>
              <a:endParaRPr kumimoji="1" lang="ja-JP" altLang="en-US" sz="1200" b="1" dirty="0"/>
            </a:p>
          </p:txBody>
        </p:sp>
        <p:cxnSp>
          <p:nvCxnSpPr>
            <p:cNvPr id="419" name="直線コネクタ 418"/>
            <p:cNvCxnSpPr/>
            <p:nvPr/>
          </p:nvCxnSpPr>
          <p:spPr>
            <a:xfrm rot="16200000">
              <a:off x="7188012" y="4365314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/>
            <p:cNvCxnSpPr/>
            <p:nvPr/>
          </p:nvCxnSpPr>
          <p:spPr>
            <a:xfrm rot="16200000">
              <a:off x="7349548" y="4365063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グループ化 453"/>
          <p:cNvGrpSpPr/>
          <p:nvPr/>
        </p:nvGrpSpPr>
        <p:grpSpPr>
          <a:xfrm>
            <a:off x="6751382" y="4633311"/>
            <a:ext cx="2036921" cy="372176"/>
            <a:chOff x="6913307" y="4642836"/>
            <a:chExt cx="2036921" cy="372176"/>
          </a:xfrm>
        </p:grpSpPr>
        <p:sp>
          <p:nvSpPr>
            <p:cNvPr id="422" name="角丸四角形 421"/>
            <p:cNvSpPr/>
            <p:nvPr/>
          </p:nvSpPr>
          <p:spPr>
            <a:xfrm rot="16200000">
              <a:off x="7474544" y="4805263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角丸四角形 422"/>
            <p:cNvSpPr/>
            <p:nvPr/>
          </p:nvSpPr>
          <p:spPr>
            <a:xfrm rot="16200000">
              <a:off x="7709586" y="4801696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角丸四角形 423"/>
            <p:cNvSpPr/>
            <p:nvPr/>
          </p:nvSpPr>
          <p:spPr>
            <a:xfrm rot="16200000">
              <a:off x="7941690" y="4801696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円/楕円 424"/>
            <p:cNvSpPr/>
            <p:nvPr/>
          </p:nvSpPr>
          <p:spPr>
            <a:xfrm rot="16200000">
              <a:off x="8560719" y="4767116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円/楕円 425"/>
            <p:cNvSpPr/>
            <p:nvPr/>
          </p:nvSpPr>
          <p:spPr>
            <a:xfrm rot="16200000">
              <a:off x="8733026" y="4682880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円/楕円 427"/>
            <p:cNvSpPr/>
            <p:nvPr/>
          </p:nvSpPr>
          <p:spPr>
            <a:xfrm rot="16200000">
              <a:off x="6968607" y="4810132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円/楕円 429"/>
            <p:cNvSpPr/>
            <p:nvPr/>
          </p:nvSpPr>
          <p:spPr>
            <a:xfrm rot="16200000">
              <a:off x="7228740" y="4833163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/>
            <p:cNvSpPr/>
            <p:nvPr/>
          </p:nvSpPr>
          <p:spPr>
            <a:xfrm rot="16200000">
              <a:off x="8336546" y="4620672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 rot="16200000">
              <a:off x="6916193" y="4740898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B</a:t>
              </a:r>
              <a:endParaRPr kumimoji="1" lang="ja-JP" altLang="en-US" sz="1200" b="1" dirty="0"/>
            </a:p>
          </p:txBody>
        </p:sp>
        <p:cxnSp>
          <p:nvCxnSpPr>
            <p:cNvPr id="435" name="直線コネクタ 434"/>
            <p:cNvCxnSpPr/>
            <p:nvPr/>
          </p:nvCxnSpPr>
          <p:spPr>
            <a:xfrm rot="16200000">
              <a:off x="7178448" y="4840396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線コネクタ 435"/>
            <p:cNvCxnSpPr/>
            <p:nvPr/>
          </p:nvCxnSpPr>
          <p:spPr>
            <a:xfrm rot="16200000">
              <a:off x="7349509" y="4840145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" name="グループ化 452"/>
          <p:cNvGrpSpPr/>
          <p:nvPr/>
        </p:nvGrpSpPr>
        <p:grpSpPr>
          <a:xfrm>
            <a:off x="6785190" y="5167874"/>
            <a:ext cx="2020870" cy="383252"/>
            <a:chOff x="6947115" y="5120249"/>
            <a:chExt cx="2020870" cy="383252"/>
          </a:xfrm>
        </p:grpSpPr>
        <p:sp>
          <p:nvSpPr>
            <p:cNvPr id="438" name="角丸四角形 437"/>
            <p:cNvSpPr/>
            <p:nvPr/>
          </p:nvSpPr>
          <p:spPr>
            <a:xfrm rot="16200000">
              <a:off x="7492301" y="5282676"/>
              <a:ext cx="100779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角丸四角形 438"/>
            <p:cNvSpPr/>
            <p:nvPr/>
          </p:nvSpPr>
          <p:spPr>
            <a:xfrm rot="16200000">
              <a:off x="7727343" y="5279109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角丸四角形 439"/>
            <p:cNvSpPr/>
            <p:nvPr/>
          </p:nvSpPr>
          <p:spPr>
            <a:xfrm rot="16200000">
              <a:off x="7959447" y="5279109"/>
              <a:ext cx="93644" cy="231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円/楕円 440"/>
            <p:cNvSpPr/>
            <p:nvPr/>
          </p:nvSpPr>
          <p:spPr>
            <a:xfrm rot="16200000">
              <a:off x="8578476" y="5244529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円/楕円 441"/>
            <p:cNvSpPr/>
            <p:nvPr/>
          </p:nvSpPr>
          <p:spPr>
            <a:xfrm rot="16200000">
              <a:off x="8750783" y="5160293"/>
              <a:ext cx="257245" cy="1771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円/楕円 444"/>
            <p:cNvSpPr/>
            <p:nvPr/>
          </p:nvSpPr>
          <p:spPr>
            <a:xfrm rot="16200000">
              <a:off x="7013541" y="5287545"/>
              <a:ext cx="153979" cy="1542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円/楕円 445"/>
            <p:cNvSpPr/>
            <p:nvPr/>
          </p:nvSpPr>
          <p:spPr>
            <a:xfrm rot="16200000">
              <a:off x="7246497" y="5310576"/>
              <a:ext cx="111547" cy="133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/>
            <p:cNvSpPr/>
            <p:nvPr/>
          </p:nvSpPr>
          <p:spPr>
            <a:xfrm rot="16200000">
              <a:off x="8354303" y="5098085"/>
              <a:ext cx="76470" cy="523875"/>
            </a:xfrm>
            <a:custGeom>
              <a:avLst/>
              <a:gdLst>
                <a:gd name="connsiteX0" fmla="*/ 1461 w 76470"/>
                <a:gd name="connsiteY0" fmla="*/ 0 h 523875"/>
                <a:gd name="connsiteX1" fmla="*/ 68136 w 76470"/>
                <a:gd name="connsiteY1" fmla="*/ 180975 h 523875"/>
                <a:gd name="connsiteX2" fmla="*/ 68136 w 76470"/>
                <a:gd name="connsiteY2" fmla="*/ 247650 h 523875"/>
                <a:gd name="connsiteX3" fmla="*/ 1461 w 76470"/>
                <a:gd name="connsiteY3" fmla="*/ 400050 h 523875"/>
                <a:gd name="connsiteX4" fmla="*/ 20511 w 76470"/>
                <a:gd name="connsiteY4" fmla="*/ 523875 h 523875"/>
                <a:gd name="connsiteX5" fmla="*/ 20511 w 76470"/>
                <a:gd name="connsiteY5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0" h="523875">
                  <a:moveTo>
                    <a:pt x="1461" y="0"/>
                  </a:moveTo>
                  <a:cubicBezTo>
                    <a:pt x="29242" y="69850"/>
                    <a:pt x="57024" y="139700"/>
                    <a:pt x="68136" y="180975"/>
                  </a:cubicBezTo>
                  <a:cubicBezTo>
                    <a:pt x="79248" y="222250"/>
                    <a:pt x="79248" y="211138"/>
                    <a:pt x="68136" y="247650"/>
                  </a:cubicBezTo>
                  <a:cubicBezTo>
                    <a:pt x="57024" y="284162"/>
                    <a:pt x="9398" y="354013"/>
                    <a:pt x="1461" y="400050"/>
                  </a:cubicBezTo>
                  <a:cubicBezTo>
                    <a:pt x="-6476" y="446087"/>
                    <a:pt x="20511" y="523875"/>
                    <a:pt x="20511" y="523875"/>
                  </a:cubicBezTo>
                  <a:lnTo>
                    <a:pt x="20511" y="523875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テキスト ボックス 449"/>
            <p:cNvSpPr txBox="1"/>
            <p:nvPr/>
          </p:nvSpPr>
          <p:spPr>
            <a:xfrm rot="16200000">
              <a:off x="6952405" y="5231791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C</a:t>
              </a:r>
              <a:endParaRPr kumimoji="1" lang="ja-JP" altLang="en-US" sz="1200" b="1" dirty="0"/>
            </a:p>
          </p:txBody>
        </p:sp>
        <p:cxnSp>
          <p:nvCxnSpPr>
            <p:cNvPr id="451" name="直線コネクタ 450"/>
            <p:cNvCxnSpPr/>
            <p:nvPr/>
          </p:nvCxnSpPr>
          <p:spPr>
            <a:xfrm rot="16200000">
              <a:off x="7205730" y="5317809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線コネクタ 451"/>
            <p:cNvCxnSpPr/>
            <p:nvPr/>
          </p:nvCxnSpPr>
          <p:spPr>
            <a:xfrm rot="16200000">
              <a:off x="7367266" y="5317558"/>
              <a:ext cx="0" cy="119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9" name="グループ化 458"/>
          <p:cNvGrpSpPr/>
          <p:nvPr/>
        </p:nvGrpSpPr>
        <p:grpSpPr>
          <a:xfrm rot="16200000">
            <a:off x="7668596" y="3541790"/>
            <a:ext cx="1007283" cy="125180"/>
            <a:chOff x="7177244" y="2527310"/>
            <a:chExt cx="1007283" cy="125180"/>
          </a:xfrm>
        </p:grpSpPr>
        <p:grpSp>
          <p:nvGrpSpPr>
            <p:cNvPr id="460" name="グループ化 459"/>
            <p:cNvGrpSpPr/>
            <p:nvPr/>
          </p:nvGrpSpPr>
          <p:grpSpPr>
            <a:xfrm>
              <a:off x="7501269" y="2531665"/>
              <a:ext cx="45719" cy="117908"/>
              <a:chOff x="6933063" y="2630316"/>
              <a:chExt cx="45719" cy="117908"/>
            </a:xfrm>
          </p:grpSpPr>
          <p:sp>
            <p:nvSpPr>
              <p:cNvPr id="503" name="円/楕円 50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4" name="直線コネクタ 50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" name="グループ化 460"/>
            <p:cNvGrpSpPr/>
            <p:nvPr/>
          </p:nvGrpSpPr>
          <p:grpSpPr>
            <a:xfrm>
              <a:off x="7330577" y="2527310"/>
              <a:ext cx="45719" cy="117908"/>
              <a:chOff x="6933063" y="2630316"/>
              <a:chExt cx="45719" cy="117908"/>
            </a:xfrm>
          </p:grpSpPr>
          <p:sp>
            <p:nvSpPr>
              <p:cNvPr id="501" name="円/楕円 50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2" name="直線コネクタ 50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グループ化 461"/>
            <p:cNvGrpSpPr/>
            <p:nvPr/>
          </p:nvGrpSpPr>
          <p:grpSpPr>
            <a:xfrm>
              <a:off x="7553826" y="2532001"/>
              <a:ext cx="45719" cy="117908"/>
              <a:chOff x="6933063" y="2630316"/>
              <a:chExt cx="45719" cy="117908"/>
            </a:xfrm>
          </p:grpSpPr>
          <p:sp>
            <p:nvSpPr>
              <p:cNvPr id="499" name="円/楕円 49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0" name="直線コネクタ 49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グループ化 462"/>
            <p:cNvGrpSpPr/>
            <p:nvPr/>
          </p:nvGrpSpPr>
          <p:grpSpPr>
            <a:xfrm>
              <a:off x="7605655" y="2529086"/>
              <a:ext cx="45719" cy="117908"/>
              <a:chOff x="6933063" y="2630316"/>
              <a:chExt cx="45719" cy="117908"/>
            </a:xfrm>
          </p:grpSpPr>
          <p:sp>
            <p:nvSpPr>
              <p:cNvPr id="497" name="円/楕円 49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8" name="直線コネクタ 49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グループ化 463"/>
            <p:cNvGrpSpPr/>
            <p:nvPr/>
          </p:nvGrpSpPr>
          <p:grpSpPr>
            <a:xfrm>
              <a:off x="7662457" y="2530093"/>
              <a:ext cx="45719" cy="117908"/>
              <a:chOff x="6933063" y="2630316"/>
              <a:chExt cx="45719" cy="117908"/>
            </a:xfrm>
          </p:grpSpPr>
          <p:sp>
            <p:nvSpPr>
              <p:cNvPr id="495" name="円/楕円 49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6" name="直線コネクタ 49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グループ化 464"/>
            <p:cNvGrpSpPr/>
            <p:nvPr/>
          </p:nvGrpSpPr>
          <p:grpSpPr>
            <a:xfrm>
              <a:off x="7719326" y="2532471"/>
              <a:ext cx="45719" cy="117908"/>
              <a:chOff x="6933063" y="2630316"/>
              <a:chExt cx="45719" cy="117908"/>
            </a:xfrm>
          </p:grpSpPr>
          <p:sp>
            <p:nvSpPr>
              <p:cNvPr id="493" name="円/楕円 49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4" name="直線コネクタ 49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グループ化 465"/>
            <p:cNvGrpSpPr/>
            <p:nvPr/>
          </p:nvGrpSpPr>
          <p:grpSpPr>
            <a:xfrm>
              <a:off x="7779640" y="2529086"/>
              <a:ext cx="45719" cy="117908"/>
              <a:chOff x="6933063" y="2630316"/>
              <a:chExt cx="45719" cy="117908"/>
            </a:xfrm>
          </p:grpSpPr>
          <p:sp>
            <p:nvSpPr>
              <p:cNvPr id="491" name="円/楕円 49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2" name="直線コネクタ 49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7" name="グループ化 466"/>
            <p:cNvGrpSpPr/>
            <p:nvPr/>
          </p:nvGrpSpPr>
          <p:grpSpPr>
            <a:xfrm>
              <a:off x="7833431" y="2534582"/>
              <a:ext cx="45719" cy="117908"/>
              <a:chOff x="6933063" y="2630316"/>
              <a:chExt cx="45719" cy="117908"/>
            </a:xfrm>
          </p:grpSpPr>
          <p:sp>
            <p:nvSpPr>
              <p:cNvPr id="489" name="円/楕円 48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0" name="直線コネクタ 48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8" name="グループ化 467"/>
            <p:cNvGrpSpPr/>
            <p:nvPr/>
          </p:nvGrpSpPr>
          <p:grpSpPr>
            <a:xfrm>
              <a:off x="7281640" y="2528748"/>
              <a:ext cx="45719" cy="117908"/>
              <a:chOff x="6933063" y="2630316"/>
              <a:chExt cx="45719" cy="117908"/>
            </a:xfrm>
          </p:grpSpPr>
          <p:sp>
            <p:nvSpPr>
              <p:cNvPr id="487" name="円/楕円 48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8" name="直線コネクタ 48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9" name="グループ化 468"/>
            <p:cNvGrpSpPr/>
            <p:nvPr/>
          </p:nvGrpSpPr>
          <p:grpSpPr>
            <a:xfrm>
              <a:off x="7235156" y="2529086"/>
              <a:ext cx="45719" cy="117908"/>
              <a:chOff x="6933063" y="2630316"/>
              <a:chExt cx="45719" cy="117908"/>
            </a:xfrm>
          </p:grpSpPr>
          <p:sp>
            <p:nvSpPr>
              <p:cNvPr id="485" name="円/楕円 48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6" name="直線コネクタ 48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グループ化 469"/>
            <p:cNvGrpSpPr/>
            <p:nvPr/>
          </p:nvGrpSpPr>
          <p:grpSpPr>
            <a:xfrm>
              <a:off x="7986504" y="2528748"/>
              <a:ext cx="45719" cy="117908"/>
              <a:chOff x="6933063" y="2630316"/>
              <a:chExt cx="45719" cy="117908"/>
            </a:xfrm>
          </p:grpSpPr>
          <p:sp>
            <p:nvSpPr>
              <p:cNvPr id="483" name="円/楕円 48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4" name="直線コネクタ 48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" name="グループ化 470"/>
            <p:cNvGrpSpPr/>
            <p:nvPr/>
          </p:nvGrpSpPr>
          <p:grpSpPr>
            <a:xfrm>
              <a:off x="8044442" y="2529086"/>
              <a:ext cx="45719" cy="117908"/>
              <a:chOff x="6933063" y="2630316"/>
              <a:chExt cx="45719" cy="117908"/>
            </a:xfrm>
          </p:grpSpPr>
          <p:sp>
            <p:nvSpPr>
              <p:cNvPr id="481" name="円/楕円 48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2" name="直線コネクタ 48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2" name="グループ化 471"/>
            <p:cNvGrpSpPr/>
            <p:nvPr/>
          </p:nvGrpSpPr>
          <p:grpSpPr>
            <a:xfrm>
              <a:off x="8091844" y="2533704"/>
              <a:ext cx="45719" cy="117908"/>
              <a:chOff x="6933063" y="2630316"/>
              <a:chExt cx="45719" cy="117908"/>
            </a:xfrm>
          </p:grpSpPr>
          <p:sp>
            <p:nvSpPr>
              <p:cNvPr id="479" name="円/楕円 47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0" name="直線コネクタ 47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3" name="グループ化 472"/>
            <p:cNvGrpSpPr/>
            <p:nvPr/>
          </p:nvGrpSpPr>
          <p:grpSpPr>
            <a:xfrm>
              <a:off x="7177244" y="2529086"/>
              <a:ext cx="45719" cy="117908"/>
              <a:chOff x="6933063" y="2630316"/>
              <a:chExt cx="45719" cy="117908"/>
            </a:xfrm>
          </p:grpSpPr>
          <p:sp>
            <p:nvSpPr>
              <p:cNvPr id="477" name="円/楕円 47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8" name="直線コネクタ 47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4" name="グループ化 473"/>
            <p:cNvGrpSpPr/>
            <p:nvPr/>
          </p:nvGrpSpPr>
          <p:grpSpPr>
            <a:xfrm>
              <a:off x="8138808" y="2528748"/>
              <a:ext cx="45719" cy="117908"/>
              <a:chOff x="6933063" y="2630316"/>
              <a:chExt cx="45719" cy="117908"/>
            </a:xfrm>
          </p:grpSpPr>
          <p:sp>
            <p:nvSpPr>
              <p:cNvPr id="475" name="円/楕円 47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6" name="直線コネクタ 47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5" name="グループ化 504"/>
          <p:cNvGrpSpPr/>
          <p:nvPr/>
        </p:nvGrpSpPr>
        <p:grpSpPr>
          <a:xfrm rot="16200000">
            <a:off x="7799009" y="3535039"/>
            <a:ext cx="1007283" cy="123742"/>
            <a:chOff x="7178326" y="3078025"/>
            <a:chExt cx="1007283" cy="123742"/>
          </a:xfrm>
        </p:grpSpPr>
        <p:grpSp>
          <p:nvGrpSpPr>
            <p:cNvPr id="506" name="グループ化 505"/>
            <p:cNvGrpSpPr/>
            <p:nvPr/>
          </p:nvGrpSpPr>
          <p:grpSpPr>
            <a:xfrm rot="10800000">
              <a:off x="7987657" y="3080606"/>
              <a:ext cx="45719" cy="117908"/>
              <a:chOff x="6933063" y="2630316"/>
              <a:chExt cx="45719" cy="117908"/>
            </a:xfrm>
          </p:grpSpPr>
          <p:sp>
            <p:nvSpPr>
              <p:cNvPr id="549" name="円/楕円 54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0" name="直線コネクタ 54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7" name="グループ化 506"/>
            <p:cNvGrpSpPr/>
            <p:nvPr/>
          </p:nvGrpSpPr>
          <p:grpSpPr>
            <a:xfrm rot="10800000">
              <a:off x="7815137" y="3080606"/>
              <a:ext cx="45719" cy="117908"/>
              <a:chOff x="6933063" y="2630316"/>
              <a:chExt cx="45719" cy="117908"/>
            </a:xfrm>
          </p:grpSpPr>
          <p:sp>
            <p:nvSpPr>
              <p:cNvPr id="547" name="円/楕円 54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8" name="直線コネクタ 54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8" name="グループ化 507"/>
            <p:cNvGrpSpPr/>
            <p:nvPr/>
          </p:nvGrpSpPr>
          <p:grpSpPr>
            <a:xfrm rot="10800000">
              <a:off x="7763308" y="3080606"/>
              <a:ext cx="45719" cy="117908"/>
              <a:chOff x="6933063" y="2630316"/>
              <a:chExt cx="45719" cy="117908"/>
            </a:xfrm>
          </p:grpSpPr>
          <p:sp>
            <p:nvSpPr>
              <p:cNvPr id="545" name="円/楕円 54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6" name="直線コネクタ 54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9" name="グループ化 508"/>
            <p:cNvGrpSpPr/>
            <p:nvPr/>
          </p:nvGrpSpPr>
          <p:grpSpPr>
            <a:xfrm rot="10800000">
              <a:off x="7711479" y="3083521"/>
              <a:ext cx="45719" cy="117908"/>
              <a:chOff x="6933063" y="2630316"/>
              <a:chExt cx="45719" cy="117908"/>
            </a:xfrm>
          </p:grpSpPr>
          <p:sp>
            <p:nvSpPr>
              <p:cNvPr id="543" name="円/楕円 54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4" name="直線コネクタ 54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0" name="グループ化 509"/>
            <p:cNvGrpSpPr/>
            <p:nvPr/>
          </p:nvGrpSpPr>
          <p:grpSpPr>
            <a:xfrm rot="10800000">
              <a:off x="7654677" y="3082514"/>
              <a:ext cx="45719" cy="117908"/>
              <a:chOff x="6933063" y="2630316"/>
              <a:chExt cx="45719" cy="117908"/>
            </a:xfrm>
          </p:grpSpPr>
          <p:sp>
            <p:nvSpPr>
              <p:cNvPr id="541" name="円/楕円 54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2" name="直線コネクタ 54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1" name="グループ化 510"/>
            <p:cNvGrpSpPr/>
            <p:nvPr/>
          </p:nvGrpSpPr>
          <p:grpSpPr>
            <a:xfrm rot="10800000">
              <a:off x="7597808" y="3080136"/>
              <a:ext cx="45719" cy="117908"/>
              <a:chOff x="6933063" y="2630316"/>
              <a:chExt cx="45719" cy="117908"/>
            </a:xfrm>
          </p:grpSpPr>
          <p:sp>
            <p:nvSpPr>
              <p:cNvPr id="539" name="円/楕円 53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0" name="直線コネクタ 53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2" name="グループ化 511"/>
            <p:cNvGrpSpPr/>
            <p:nvPr/>
          </p:nvGrpSpPr>
          <p:grpSpPr>
            <a:xfrm rot="10800000">
              <a:off x="7537494" y="3083521"/>
              <a:ext cx="45719" cy="117908"/>
              <a:chOff x="6933063" y="2630316"/>
              <a:chExt cx="45719" cy="117908"/>
            </a:xfrm>
          </p:grpSpPr>
          <p:sp>
            <p:nvSpPr>
              <p:cNvPr id="537" name="円/楕円 53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8" name="直線コネクタ 53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グループ化 512"/>
            <p:cNvGrpSpPr/>
            <p:nvPr/>
          </p:nvGrpSpPr>
          <p:grpSpPr>
            <a:xfrm rot="10800000">
              <a:off x="7483703" y="3078025"/>
              <a:ext cx="45719" cy="117908"/>
              <a:chOff x="6933063" y="2630316"/>
              <a:chExt cx="45719" cy="117908"/>
            </a:xfrm>
          </p:grpSpPr>
          <p:sp>
            <p:nvSpPr>
              <p:cNvPr id="535" name="円/楕円 53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6" name="直線コネクタ 53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4" name="グループ化 513"/>
            <p:cNvGrpSpPr/>
            <p:nvPr/>
          </p:nvGrpSpPr>
          <p:grpSpPr>
            <a:xfrm rot="10800000">
              <a:off x="8035494" y="3083859"/>
              <a:ext cx="45719" cy="117908"/>
              <a:chOff x="6933063" y="2630316"/>
              <a:chExt cx="45719" cy="117908"/>
            </a:xfrm>
          </p:grpSpPr>
          <p:sp>
            <p:nvSpPr>
              <p:cNvPr id="533" name="円/楕円 53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4" name="直線コネクタ 53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" name="グループ化 514"/>
            <p:cNvGrpSpPr/>
            <p:nvPr/>
          </p:nvGrpSpPr>
          <p:grpSpPr>
            <a:xfrm rot="10800000">
              <a:off x="8081978" y="3083521"/>
              <a:ext cx="45719" cy="117908"/>
              <a:chOff x="6933063" y="2630316"/>
              <a:chExt cx="45719" cy="117908"/>
            </a:xfrm>
          </p:grpSpPr>
          <p:sp>
            <p:nvSpPr>
              <p:cNvPr id="531" name="円/楕円 53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2" name="直線コネクタ 53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グループ化 515"/>
            <p:cNvGrpSpPr/>
            <p:nvPr/>
          </p:nvGrpSpPr>
          <p:grpSpPr>
            <a:xfrm rot="10800000">
              <a:off x="7330630" y="3083859"/>
              <a:ext cx="45719" cy="117908"/>
              <a:chOff x="6933063" y="2630316"/>
              <a:chExt cx="45719" cy="117908"/>
            </a:xfrm>
          </p:grpSpPr>
          <p:sp>
            <p:nvSpPr>
              <p:cNvPr id="529" name="円/楕円 52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0" name="直線コネクタ 52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グループ化 516"/>
            <p:cNvGrpSpPr/>
            <p:nvPr/>
          </p:nvGrpSpPr>
          <p:grpSpPr>
            <a:xfrm rot="10800000">
              <a:off x="7272692" y="3083521"/>
              <a:ext cx="45719" cy="117908"/>
              <a:chOff x="6933063" y="2630316"/>
              <a:chExt cx="45719" cy="117908"/>
            </a:xfrm>
          </p:grpSpPr>
          <p:sp>
            <p:nvSpPr>
              <p:cNvPr id="527" name="円/楕円 52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8" name="直線コネクタ 52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グループ化 517"/>
            <p:cNvGrpSpPr/>
            <p:nvPr/>
          </p:nvGrpSpPr>
          <p:grpSpPr>
            <a:xfrm rot="10800000">
              <a:off x="7225290" y="3078903"/>
              <a:ext cx="45719" cy="117908"/>
              <a:chOff x="6933063" y="2630316"/>
              <a:chExt cx="45719" cy="117908"/>
            </a:xfrm>
          </p:grpSpPr>
          <p:sp>
            <p:nvSpPr>
              <p:cNvPr id="525" name="円/楕円 52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6" name="直線コネクタ 52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グループ化 518"/>
            <p:cNvGrpSpPr/>
            <p:nvPr/>
          </p:nvGrpSpPr>
          <p:grpSpPr>
            <a:xfrm rot="10800000">
              <a:off x="8139890" y="3083521"/>
              <a:ext cx="45719" cy="117908"/>
              <a:chOff x="6933063" y="2630316"/>
              <a:chExt cx="45719" cy="117908"/>
            </a:xfrm>
          </p:grpSpPr>
          <p:sp>
            <p:nvSpPr>
              <p:cNvPr id="523" name="円/楕円 52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4" name="直線コネクタ 52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" name="グループ化 519"/>
            <p:cNvGrpSpPr/>
            <p:nvPr/>
          </p:nvGrpSpPr>
          <p:grpSpPr>
            <a:xfrm rot="10800000">
              <a:off x="7178326" y="3083859"/>
              <a:ext cx="45719" cy="117908"/>
              <a:chOff x="6933063" y="2630316"/>
              <a:chExt cx="45719" cy="117908"/>
            </a:xfrm>
          </p:grpSpPr>
          <p:sp>
            <p:nvSpPr>
              <p:cNvPr id="521" name="円/楕円 52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2" name="直線コネクタ 52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1" name="グループ化 550"/>
          <p:cNvGrpSpPr/>
          <p:nvPr/>
        </p:nvGrpSpPr>
        <p:grpSpPr>
          <a:xfrm rot="16200000">
            <a:off x="7668653" y="4571781"/>
            <a:ext cx="1007283" cy="125180"/>
            <a:chOff x="7177244" y="2527310"/>
            <a:chExt cx="1007283" cy="125180"/>
          </a:xfrm>
        </p:grpSpPr>
        <p:grpSp>
          <p:nvGrpSpPr>
            <p:cNvPr id="552" name="グループ化 551"/>
            <p:cNvGrpSpPr/>
            <p:nvPr/>
          </p:nvGrpSpPr>
          <p:grpSpPr>
            <a:xfrm>
              <a:off x="7501269" y="2531665"/>
              <a:ext cx="45719" cy="117908"/>
              <a:chOff x="6933063" y="2630316"/>
              <a:chExt cx="45719" cy="117908"/>
            </a:xfrm>
          </p:grpSpPr>
          <p:sp>
            <p:nvSpPr>
              <p:cNvPr id="595" name="円/楕円 59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6" name="直線コネクタ 59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" name="グループ化 552"/>
            <p:cNvGrpSpPr/>
            <p:nvPr/>
          </p:nvGrpSpPr>
          <p:grpSpPr>
            <a:xfrm>
              <a:off x="7330577" y="2527310"/>
              <a:ext cx="45719" cy="117908"/>
              <a:chOff x="6933063" y="2630316"/>
              <a:chExt cx="45719" cy="117908"/>
            </a:xfrm>
          </p:grpSpPr>
          <p:sp>
            <p:nvSpPr>
              <p:cNvPr id="593" name="円/楕円 59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4" name="直線コネクタ 59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4" name="グループ化 553"/>
            <p:cNvGrpSpPr/>
            <p:nvPr/>
          </p:nvGrpSpPr>
          <p:grpSpPr>
            <a:xfrm>
              <a:off x="7553826" y="2532001"/>
              <a:ext cx="45719" cy="117908"/>
              <a:chOff x="6933063" y="2630316"/>
              <a:chExt cx="45719" cy="117908"/>
            </a:xfrm>
          </p:grpSpPr>
          <p:sp>
            <p:nvSpPr>
              <p:cNvPr id="591" name="円/楕円 59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2" name="直線コネクタ 59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5" name="グループ化 554"/>
            <p:cNvGrpSpPr/>
            <p:nvPr/>
          </p:nvGrpSpPr>
          <p:grpSpPr>
            <a:xfrm>
              <a:off x="7605655" y="2529086"/>
              <a:ext cx="45719" cy="117908"/>
              <a:chOff x="6933063" y="2630316"/>
              <a:chExt cx="45719" cy="117908"/>
            </a:xfrm>
          </p:grpSpPr>
          <p:sp>
            <p:nvSpPr>
              <p:cNvPr id="589" name="円/楕円 58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0" name="直線コネクタ 58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6" name="グループ化 555"/>
            <p:cNvGrpSpPr/>
            <p:nvPr/>
          </p:nvGrpSpPr>
          <p:grpSpPr>
            <a:xfrm>
              <a:off x="7662457" y="2530093"/>
              <a:ext cx="45719" cy="117908"/>
              <a:chOff x="6933063" y="2630316"/>
              <a:chExt cx="45719" cy="117908"/>
            </a:xfrm>
          </p:grpSpPr>
          <p:sp>
            <p:nvSpPr>
              <p:cNvPr id="587" name="円/楕円 58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8" name="直線コネクタ 58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7" name="グループ化 556"/>
            <p:cNvGrpSpPr/>
            <p:nvPr/>
          </p:nvGrpSpPr>
          <p:grpSpPr>
            <a:xfrm>
              <a:off x="7719326" y="2532471"/>
              <a:ext cx="45719" cy="117908"/>
              <a:chOff x="6933063" y="2630316"/>
              <a:chExt cx="45719" cy="117908"/>
            </a:xfrm>
          </p:grpSpPr>
          <p:sp>
            <p:nvSpPr>
              <p:cNvPr id="585" name="円/楕円 58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6" name="直線コネクタ 58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8" name="グループ化 557"/>
            <p:cNvGrpSpPr/>
            <p:nvPr/>
          </p:nvGrpSpPr>
          <p:grpSpPr>
            <a:xfrm>
              <a:off x="7779640" y="2529086"/>
              <a:ext cx="45719" cy="117908"/>
              <a:chOff x="6933063" y="2630316"/>
              <a:chExt cx="45719" cy="117908"/>
            </a:xfrm>
          </p:grpSpPr>
          <p:sp>
            <p:nvSpPr>
              <p:cNvPr id="583" name="円/楕円 58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4" name="直線コネクタ 58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9" name="グループ化 558"/>
            <p:cNvGrpSpPr/>
            <p:nvPr/>
          </p:nvGrpSpPr>
          <p:grpSpPr>
            <a:xfrm>
              <a:off x="7833431" y="2534582"/>
              <a:ext cx="45719" cy="117908"/>
              <a:chOff x="6933063" y="2630316"/>
              <a:chExt cx="45719" cy="117908"/>
            </a:xfrm>
          </p:grpSpPr>
          <p:sp>
            <p:nvSpPr>
              <p:cNvPr id="581" name="円/楕円 58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2" name="直線コネクタ 58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0" name="グループ化 559"/>
            <p:cNvGrpSpPr/>
            <p:nvPr/>
          </p:nvGrpSpPr>
          <p:grpSpPr>
            <a:xfrm>
              <a:off x="7281640" y="2528748"/>
              <a:ext cx="45719" cy="117908"/>
              <a:chOff x="6933063" y="2630316"/>
              <a:chExt cx="45719" cy="117908"/>
            </a:xfrm>
          </p:grpSpPr>
          <p:sp>
            <p:nvSpPr>
              <p:cNvPr id="579" name="円/楕円 57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0" name="直線コネクタ 57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1" name="グループ化 560"/>
            <p:cNvGrpSpPr/>
            <p:nvPr/>
          </p:nvGrpSpPr>
          <p:grpSpPr>
            <a:xfrm>
              <a:off x="7235156" y="2529086"/>
              <a:ext cx="45719" cy="117908"/>
              <a:chOff x="6933063" y="2630316"/>
              <a:chExt cx="45719" cy="117908"/>
            </a:xfrm>
          </p:grpSpPr>
          <p:sp>
            <p:nvSpPr>
              <p:cNvPr id="577" name="円/楕円 57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8" name="直線コネクタ 57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2" name="グループ化 561"/>
            <p:cNvGrpSpPr/>
            <p:nvPr/>
          </p:nvGrpSpPr>
          <p:grpSpPr>
            <a:xfrm>
              <a:off x="7986504" y="2528748"/>
              <a:ext cx="45719" cy="117908"/>
              <a:chOff x="6933063" y="2630316"/>
              <a:chExt cx="45719" cy="117908"/>
            </a:xfrm>
          </p:grpSpPr>
          <p:sp>
            <p:nvSpPr>
              <p:cNvPr id="575" name="円/楕円 57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6" name="直線コネクタ 57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" name="グループ化 562"/>
            <p:cNvGrpSpPr/>
            <p:nvPr/>
          </p:nvGrpSpPr>
          <p:grpSpPr>
            <a:xfrm>
              <a:off x="8044442" y="2529086"/>
              <a:ext cx="45719" cy="117908"/>
              <a:chOff x="6933063" y="2630316"/>
              <a:chExt cx="45719" cy="117908"/>
            </a:xfrm>
          </p:grpSpPr>
          <p:sp>
            <p:nvSpPr>
              <p:cNvPr id="573" name="円/楕円 57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4" name="直線コネクタ 57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4" name="グループ化 563"/>
            <p:cNvGrpSpPr/>
            <p:nvPr/>
          </p:nvGrpSpPr>
          <p:grpSpPr>
            <a:xfrm>
              <a:off x="8091844" y="2533704"/>
              <a:ext cx="45719" cy="117908"/>
              <a:chOff x="6933063" y="2630316"/>
              <a:chExt cx="45719" cy="117908"/>
            </a:xfrm>
          </p:grpSpPr>
          <p:sp>
            <p:nvSpPr>
              <p:cNvPr id="571" name="円/楕円 57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2" name="直線コネクタ 57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5" name="グループ化 564"/>
            <p:cNvGrpSpPr/>
            <p:nvPr/>
          </p:nvGrpSpPr>
          <p:grpSpPr>
            <a:xfrm>
              <a:off x="7177244" y="2529086"/>
              <a:ext cx="45719" cy="117908"/>
              <a:chOff x="6933063" y="2630316"/>
              <a:chExt cx="45719" cy="117908"/>
            </a:xfrm>
          </p:grpSpPr>
          <p:sp>
            <p:nvSpPr>
              <p:cNvPr id="569" name="円/楕円 56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0" name="直線コネクタ 56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6" name="グループ化 565"/>
            <p:cNvGrpSpPr/>
            <p:nvPr/>
          </p:nvGrpSpPr>
          <p:grpSpPr>
            <a:xfrm>
              <a:off x="8138808" y="2528748"/>
              <a:ext cx="45719" cy="117908"/>
              <a:chOff x="6933063" y="2630316"/>
              <a:chExt cx="45719" cy="117908"/>
            </a:xfrm>
          </p:grpSpPr>
          <p:sp>
            <p:nvSpPr>
              <p:cNvPr id="567" name="円/楕円 56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68" name="直線コネクタ 56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7" name="グループ化 596"/>
          <p:cNvGrpSpPr/>
          <p:nvPr/>
        </p:nvGrpSpPr>
        <p:grpSpPr>
          <a:xfrm rot="16200000">
            <a:off x="7799066" y="4565030"/>
            <a:ext cx="1007283" cy="123742"/>
            <a:chOff x="7178326" y="3078025"/>
            <a:chExt cx="1007283" cy="123742"/>
          </a:xfrm>
        </p:grpSpPr>
        <p:grpSp>
          <p:nvGrpSpPr>
            <p:cNvPr id="598" name="グループ化 597"/>
            <p:cNvGrpSpPr/>
            <p:nvPr/>
          </p:nvGrpSpPr>
          <p:grpSpPr>
            <a:xfrm rot="10800000">
              <a:off x="7987657" y="3080606"/>
              <a:ext cx="45719" cy="117908"/>
              <a:chOff x="6933063" y="2630316"/>
              <a:chExt cx="45719" cy="117908"/>
            </a:xfrm>
          </p:grpSpPr>
          <p:sp>
            <p:nvSpPr>
              <p:cNvPr id="641" name="円/楕円 64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42" name="直線コネクタ 64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9" name="グループ化 598"/>
            <p:cNvGrpSpPr/>
            <p:nvPr/>
          </p:nvGrpSpPr>
          <p:grpSpPr>
            <a:xfrm rot="10800000">
              <a:off x="7815137" y="3080606"/>
              <a:ext cx="45719" cy="117908"/>
              <a:chOff x="6933063" y="2630316"/>
              <a:chExt cx="45719" cy="117908"/>
            </a:xfrm>
          </p:grpSpPr>
          <p:sp>
            <p:nvSpPr>
              <p:cNvPr id="639" name="円/楕円 63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40" name="直線コネクタ 63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0" name="グループ化 599"/>
            <p:cNvGrpSpPr/>
            <p:nvPr/>
          </p:nvGrpSpPr>
          <p:grpSpPr>
            <a:xfrm rot="10800000">
              <a:off x="7763308" y="3080606"/>
              <a:ext cx="45719" cy="117908"/>
              <a:chOff x="6933063" y="2630316"/>
              <a:chExt cx="45719" cy="117908"/>
            </a:xfrm>
          </p:grpSpPr>
          <p:sp>
            <p:nvSpPr>
              <p:cNvPr id="637" name="円/楕円 63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8" name="直線コネクタ 63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1" name="グループ化 600"/>
            <p:cNvGrpSpPr/>
            <p:nvPr/>
          </p:nvGrpSpPr>
          <p:grpSpPr>
            <a:xfrm rot="10800000">
              <a:off x="7711479" y="3083521"/>
              <a:ext cx="45719" cy="117908"/>
              <a:chOff x="6933063" y="2630316"/>
              <a:chExt cx="45719" cy="117908"/>
            </a:xfrm>
          </p:grpSpPr>
          <p:sp>
            <p:nvSpPr>
              <p:cNvPr id="635" name="円/楕円 63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6" name="直線コネクタ 63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2" name="グループ化 601"/>
            <p:cNvGrpSpPr/>
            <p:nvPr/>
          </p:nvGrpSpPr>
          <p:grpSpPr>
            <a:xfrm rot="10800000">
              <a:off x="7654677" y="3082514"/>
              <a:ext cx="45719" cy="117908"/>
              <a:chOff x="6933063" y="2630316"/>
              <a:chExt cx="45719" cy="117908"/>
            </a:xfrm>
          </p:grpSpPr>
          <p:sp>
            <p:nvSpPr>
              <p:cNvPr id="633" name="円/楕円 63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4" name="直線コネクタ 63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3" name="グループ化 602"/>
            <p:cNvGrpSpPr/>
            <p:nvPr/>
          </p:nvGrpSpPr>
          <p:grpSpPr>
            <a:xfrm rot="10800000">
              <a:off x="7597808" y="3080136"/>
              <a:ext cx="45719" cy="117908"/>
              <a:chOff x="6933063" y="2630316"/>
              <a:chExt cx="45719" cy="117908"/>
            </a:xfrm>
          </p:grpSpPr>
          <p:sp>
            <p:nvSpPr>
              <p:cNvPr id="631" name="円/楕円 63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2" name="直線コネクタ 63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" name="グループ化 603"/>
            <p:cNvGrpSpPr/>
            <p:nvPr/>
          </p:nvGrpSpPr>
          <p:grpSpPr>
            <a:xfrm rot="10800000">
              <a:off x="7537494" y="3083521"/>
              <a:ext cx="45719" cy="117908"/>
              <a:chOff x="6933063" y="2630316"/>
              <a:chExt cx="45719" cy="117908"/>
            </a:xfrm>
          </p:grpSpPr>
          <p:sp>
            <p:nvSpPr>
              <p:cNvPr id="629" name="円/楕円 62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0" name="直線コネクタ 62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5" name="グループ化 604"/>
            <p:cNvGrpSpPr/>
            <p:nvPr/>
          </p:nvGrpSpPr>
          <p:grpSpPr>
            <a:xfrm rot="10800000">
              <a:off x="7483703" y="3078025"/>
              <a:ext cx="45719" cy="117908"/>
              <a:chOff x="6933063" y="2630316"/>
              <a:chExt cx="45719" cy="117908"/>
            </a:xfrm>
          </p:grpSpPr>
          <p:sp>
            <p:nvSpPr>
              <p:cNvPr id="627" name="円/楕円 62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8" name="直線コネクタ 62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6" name="グループ化 605"/>
            <p:cNvGrpSpPr/>
            <p:nvPr/>
          </p:nvGrpSpPr>
          <p:grpSpPr>
            <a:xfrm rot="10800000">
              <a:off x="8035494" y="3083859"/>
              <a:ext cx="45719" cy="117908"/>
              <a:chOff x="6933063" y="2630316"/>
              <a:chExt cx="45719" cy="117908"/>
            </a:xfrm>
          </p:grpSpPr>
          <p:sp>
            <p:nvSpPr>
              <p:cNvPr id="625" name="円/楕円 62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6" name="直線コネクタ 62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7" name="グループ化 606"/>
            <p:cNvGrpSpPr/>
            <p:nvPr/>
          </p:nvGrpSpPr>
          <p:grpSpPr>
            <a:xfrm rot="10800000">
              <a:off x="8081978" y="3083521"/>
              <a:ext cx="45719" cy="117908"/>
              <a:chOff x="6933063" y="2630316"/>
              <a:chExt cx="45719" cy="117908"/>
            </a:xfrm>
          </p:grpSpPr>
          <p:sp>
            <p:nvSpPr>
              <p:cNvPr id="623" name="円/楕円 62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4" name="直線コネクタ 62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8" name="グループ化 607"/>
            <p:cNvGrpSpPr/>
            <p:nvPr/>
          </p:nvGrpSpPr>
          <p:grpSpPr>
            <a:xfrm rot="10800000">
              <a:off x="7330630" y="3083859"/>
              <a:ext cx="45719" cy="117908"/>
              <a:chOff x="6933063" y="2630316"/>
              <a:chExt cx="45719" cy="117908"/>
            </a:xfrm>
          </p:grpSpPr>
          <p:sp>
            <p:nvSpPr>
              <p:cNvPr id="621" name="円/楕円 62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2" name="直線コネクタ 62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グループ化 608"/>
            <p:cNvGrpSpPr/>
            <p:nvPr/>
          </p:nvGrpSpPr>
          <p:grpSpPr>
            <a:xfrm rot="10800000">
              <a:off x="7272692" y="3083521"/>
              <a:ext cx="45719" cy="117908"/>
              <a:chOff x="6933063" y="2630316"/>
              <a:chExt cx="45719" cy="117908"/>
            </a:xfrm>
          </p:grpSpPr>
          <p:sp>
            <p:nvSpPr>
              <p:cNvPr id="619" name="円/楕円 61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0" name="直線コネクタ 61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0" name="グループ化 609"/>
            <p:cNvGrpSpPr/>
            <p:nvPr/>
          </p:nvGrpSpPr>
          <p:grpSpPr>
            <a:xfrm rot="10800000">
              <a:off x="7225290" y="3078903"/>
              <a:ext cx="45719" cy="117908"/>
              <a:chOff x="6933063" y="2630316"/>
              <a:chExt cx="45719" cy="117908"/>
            </a:xfrm>
          </p:grpSpPr>
          <p:sp>
            <p:nvSpPr>
              <p:cNvPr id="617" name="円/楕円 61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8" name="直線コネクタ 61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1" name="グループ化 610"/>
            <p:cNvGrpSpPr/>
            <p:nvPr/>
          </p:nvGrpSpPr>
          <p:grpSpPr>
            <a:xfrm rot="10800000">
              <a:off x="8139890" y="3083521"/>
              <a:ext cx="45719" cy="117908"/>
              <a:chOff x="6933063" y="2630316"/>
              <a:chExt cx="45719" cy="117908"/>
            </a:xfrm>
          </p:grpSpPr>
          <p:sp>
            <p:nvSpPr>
              <p:cNvPr id="615" name="円/楕円 61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6" name="直線コネクタ 61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2" name="グループ化 611"/>
            <p:cNvGrpSpPr/>
            <p:nvPr/>
          </p:nvGrpSpPr>
          <p:grpSpPr>
            <a:xfrm rot="10800000">
              <a:off x="7178326" y="3083859"/>
              <a:ext cx="45719" cy="117908"/>
              <a:chOff x="6933063" y="2630316"/>
              <a:chExt cx="45719" cy="117908"/>
            </a:xfrm>
          </p:grpSpPr>
          <p:sp>
            <p:nvSpPr>
              <p:cNvPr id="613" name="円/楕円 61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4" name="直線コネクタ 61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3" name="グループ化 642"/>
          <p:cNvGrpSpPr/>
          <p:nvPr/>
        </p:nvGrpSpPr>
        <p:grpSpPr>
          <a:xfrm rot="16200000">
            <a:off x="7668653" y="5590591"/>
            <a:ext cx="1007283" cy="125180"/>
            <a:chOff x="7177244" y="2527310"/>
            <a:chExt cx="1007283" cy="125180"/>
          </a:xfrm>
        </p:grpSpPr>
        <p:grpSp>
          <p:nvGrpSpPr>
            <p:cNvPr id="644" name="グループ化 643"/>
            <p:cNvGrpSpPr/>
            <p:nvPr/>
          </p:nvGrpSpPr>
          <p:grpSpPr>
            <a:xfrm>
              <a:off x="7501269" y="2531665"/>
              <a:ext cx="45719" cy="117908"/>
              <a:chOff x="6933063" y="2630316"/>
              <a:chExt cx="45719" cy="117908"/>
            </a:xfrm>
          </p:grpSpPr>
          <p:sp>
            <p:nvSpPr>
              <p:cNvPr id="687" name="円/楕円 68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8" name="直線コネクタ 68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5" name="グループ化 644"/>
            <p:cNvGrpSpPr/>
            <p:nvPr/>
          </p:nvGrpSpPr>
          <p:grpSpPr>
            <a:xfrm>
              <a:off x="7330577" y="2527310"/>
              <a:ext cx="45719" cy="117908"/>
              <a:chOff x="6933063" y="2630316"/>
              <a:chExt cx="45719" cy="117908"/>
            </a:xfrm>
          </p:grpSpPr>
          <p:sp>
            <p:nvSpPr>
              <p:cNvPr id="685" name="円/楕円 68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6" name="直線コネクタ 68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6" name="グループ化 645"/>
            <p:cNvGrpSpPr/>
            <p:nvPr/>
          </p:nvGrpSpPr>
          <p:grpSpPr>
            <a:xfrm>
              <a:off x="7553826" y="2532001"/>
              <a:ext cx="45719" cy="117908"/>
              <a:chOff x="6933063" y="2630316"/>
              <a:chExt cx="45719" cy="117908"/>
            </a:xfrm>
          </p:grpSpPr>
          <p:sp>
            <p:nvSpPr>
              <p:cNvPr id="683" name="円/楕円 68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4" name="直線コネクタ 68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グループ化 646"/>
            <p:cNvGrpSpPr/>
            <p:nvPr/>
          </p:nvGrpSpPr>
          <p:grpSpPr>
            <a:xfrm>
              <a:off x="7605655" y="2529086"/>
              <a:ext cx="45719" cy="117908"/>
              <a:chOff x="6933063" y="2630316"/>
              <a:chExt cx="45719" cy="117908"/>
            </a:xfrm>
          </p:grpSpPr>
          <p:sp>
            <p:nvSpPr>
              <p:cNvPr id="681" name="円/楕円 68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2" name="直線コネクタ 68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8" name="グループ化 647"/>
            <p:cNvGrpSpPr/>
            <p:nvPr/>
          </p:nvGrpSpPr>
          <p:grpSpPr>
            <a:xfrm>
              <a:off x="7662457" y="2530093"/>
              <a:ext cx="45719" cy="117908"/>
              <a:chOff x="6933063" y="2630316"/>
              <a:chExt cx="45719" cy="117908"/>
            </a:xfrm>
          </p:grpSpPr>
          <p:sp>
            <p:nvSpPr>
              <p:cNvPr id="679" name="円/楕円 67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0" name="直線コネクタ 67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9" name="グループ化 648"/>
            <p:cNvGrpSpPr/>
            <p:nvPr/>
          </p:nvGrpSpPr>
          <p:grpSpPr>
            <a:xfrm>
              <a:off x="7719326" y="2532471"/>
              <a:ext cx="45719" cy="117908"/>
              <a:chOff x="6933063" y="2630316"/>
              <a:chExt cx="45719" cy="117908"/>
            </a:xfrm>
          </p:grpSpPr>
          <p:sp>
            <p:nvSpPr>
              <p:cNvPr id="677" name="円/楕円 67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8" name="直線コネクタ 67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0" name="グループ化 649"/>
            <p:cNvGrpSpPr/>
            <p:nvPr/>
          </p:nvGrpSpPr>
          <p:grpSpPr>
            <a:xfrm>
              <a:off x="7779640" y="2529086"/>
              <a:ext cx="45719" cy="117908"/>
              <a:chOff x="6933063" y="2630316"/>
              <a:chExt cx="45719" cy="117908"/>
            </a:xfrm>
          </p:grpSpPr>
          <p:sp>
            <p:nvSpPr>
              <p:cNvPr id="675" name="円/楕円 67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6" name="直線コネクタ 67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グループ化 650"/>
            <p:cNvGrpSpPr/>
            <p:nvPr/>
          </p:nvGrpSpPr>
          <p:grpSpPr>
            <a:xfrm>
              <a:off x="7833431" y="2534582"/>
              <a:ext cx="45719" cy="117908"/>
              <a:chOff x="6933063" y="2630316"/>
              <a:chExt cx="45719" cy="117908"/>
            </a:xfrm>
          </p:grpSpPr>
          <p:sp>
            <p:nvSpPr>
              <p:cNvPr id="673" name="円/楕円 67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4" name="直線コネクタ 67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グループ化 651"/>
            <p:cNvGrpSpPr/>
            <p:nvPr/>
          </p:nvGrpSpPr>
          <p:grpSpPr>
            <a:xfrm>
              <a:off x="7281640" y="2528748"/>
              <a:ext cx="45719" cy="117908"/>
              <a:chOff x="6933063" y="2630316"/>
              <a:chExt cx="45719" cy="117908"/>
            </a:xfrm>
          </p:grpSpPr>
          <p:sp>
            <p:nvSpPr>
              <p:cNvPr id="671" name="円/楕円 67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2" name="直線コネクタ 67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3" name="グループ化 652"/>
            <p:cNvGrpSpPr/>
            <p:nvPr/>
          </p:nvGrpSpPr>
          <p:grpSpPr>
            <a:xfrm>
              <a:off x="7235156" y="2529086"/>
              <a:ext cx="45719" cy="117908"/>
              <a:chOff x="6933063" y="2630316"/>
              <a:chExt cx="45719" cy="117908"/>
            </a:xfrm>
          </p:grpSpPr>
          <p:sp>
            <p:nvSpPr>
              <p:cNvPr id="669" name="円/楕円 66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0" name="直線コネクタ 66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4" name="グループ化 653"/>
            <p:cNvGrpSpPr/>
            <p:nvPr/>
          </p:nvGrpSpPr>
          <p:grpSpPr>
            <a:xfrm>
              <a:off x="7986504" y="2528748"/>
              <a:ext cx="45719" cy="117908"/>
              <a:chOff x="6933063" y="2630316"/>
              <a:chExt cx="45719" cy="117908"/>
            </a:xfrm>
          </p:grpSpPr>
          <p:sp>
            <p:nvSpPr>
              <p:cNvPr id="667" name="円/楕円 66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8" name="直線コネクタ 66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5" name="グループ化 654"/>
            <p:cNvGrpSpPr/>
            <p:nvPr/>
          </p:nvGrpSpPr>
          <p:grpSpPr>
            <a:xfrm>
              <a:off x="8044442" y="2529086"/>
              <a:ext cx="45719" cy="117908"/>
              <a:chOff x="6933063" y="2630316"/>
              <a:chExt cx="45719" cy="117908"/>
            </a:xfrm>
          </p:grpSpPr>
          <p:sp>
            <p:nvSpPr>
              <p:cNvPr id="665" name="円/楕円 66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6" name="直線コネクタ 66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グループ化 655"/>
            <p:cNvGrpSpPr/>
            <p:nvPr/>
          </p:nvGrpSpPr>
          <p:grpSpPr>
            <a:xfrm>
              <a:off x="8091844" y="2533704"/>
              <a:ext cx="45719" cy="117908"/>
              <a:chOff x="6933063" y="2630316"/>
              <a:chExt cx="45719" cy="117908"/>
            </a:xfrm>
          </p:grpSpPr>
          <p:sp>
            <p:nvSpPr>
              <p:cNvPr id="663" name="円/楕円 66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4" name="直線コネクタ 66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7" name="グループ化 656"/>
            <p:cNvGrpSpPr/>
            <p:nvPr/>
          </p:nvGrpSpPr>
          <p:grpSpPr>
            <a:xfrm>
              <a:off x="7177244" y="2529086"/>
              <a:ext cx="45719" cy="117908"/>
              <a:chOff x="6933063" y="2630316"/>
              <a:chExt cx="45719" cy="117908"/>
            </a:xfrm>
          </p:grpSpPr>
          <p:sp>
            <p:nvSpPr>
              <p:cNvPr id="661" name="円/楕円 66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2" name="直線コネクタ 66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8" name="グループ化 657"/>
            <p:cNvGrpSpPr/>
            <p:nvPr/>
          </p:nvGrpSpPr>
          <p:grpSpPr>
            <a:xfrm>
              <a:off x="8138808" y="2528748"/>
              <a:ext cx="45719" cy="117908"/>
              <a:chOff x="6933063" y="2630316"/>
              <a:chExt cx="45719" cy="117908"/>
            </a:xfrm>
          </p:grpSpPr>
          <p:sp>
            <p:nvSpPr>
              <p:cNvPr id="659" name="円/楕円 65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0" name="直線コネクタ 65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9" name="グループ化 688"/>
          <p:cNvGrpSpPr/>
          <p:nvPr/>
        </p:nvGrpSpPr>
        <p:grpSpPr>
          <a:xfrm rot="16200000">
            <a:off x="7799066" y="5583840"/>
            <a:ext cx="1007283" cy="123742"/>
            <a:chOff x="7178326" y="3078025"/>
            <a:chExt cx="1007283" cy="123742"/>
          </a:xfrm>
        </p:grpSpPr>
        <p:grpSp>
          <p:nvGrpSpPr>
            <p:cNvPr id="690" name="グループ化 689"/>
            <p:cNvGrpSpPr/>
            <p:nvPr/>
          </p:nvGrpSpPr>
          <p:grpSpPr>
            <a:xfrm rot="10800000">
              <a:off x="7987657" y="3080606"/>
              <a:ext cx="45719" cy="117908"/>
              <a:chOff x="6933063" y="2630316"/>
              <a:chExt cx="45719" cy="117908"/>
            </a:xfrm>
          </p:grpSpPr>
          <p:sp>
            <p:nvSpPr>
              <p:cNvPr id="733" name="円/楕円 73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4" name="直線コネクタ 73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1" name="グループ化 690"/>
            <p:cNvGrpSpPr/>
            <p:nvPr/>
          </p:nvGrpSpPr>
          <p:grpSpPr>
            <a:xfrm rot="10800000">
              <a:off x="7815137" y="3080606"/>
              <a:ext cx="45719" cy="117908"/>
              <a:chOff x="6933063" y="2630316"/>
              <a:chExt cx="45719" cy="117908"/>
            </a:xfrm>
          </p:grpSpPr>
          <p:sp>
            <p:nvSpPr>
              <p:cNvPr id="731" name="円/楕円 73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2" name="直線コネクタ 73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2" name="グループ化 691"/>
            <p:cNvGrpSpPr/>
            <p:nvPr/>
          </p:nvGrpSpPr>
          <p:grpSpPr>
            <a:xfrm rot="10800000">
              <a:off x="7763308" y="3080606"/>
              <a:ext cx="45719" cy="117908"/>
              <a:chOff x="6933063" y="2630316"/>
              <a:chExt cx="45719" cy="117908"/>
            </a:xfrm>
          </p:grpSpPr>
          <p:sp>
            <p:nvSpPr>
              <p:cNvPr id="729" name="円/楕円 72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0" name="直線コネクタ 72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3" name="グループ化 692"/>
            <p:cNvGrpSpPr/>
            <p:nvPr/>
          </p:nvGrpSpPr>
          <p:grpSpPr>
            <a:xfrm rot="10800000">
              <a:off x="7711479" y="3083521"/>
              <a:ext cx="45719" cy="117908"/>
              <a:chOff x="6933063" y="2630316"/>
              <a:chExt cx="45719" cy="117908"/>
            </a:xfrm>
          </p:grpSpPr>
          <p:sp>
            <p:nvSpPr>
              <p:cNvPr id="727" name="円/楕円 72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8" name="直線コネクタ 72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4" name="グループ化 693"/>
            <p:cNvGrpSpPr/>
            <p:nvPr/>
          </p:nvGrpSpPr>
          <p:grpSpPr>
            <a:xfrm rot="10800000">
              <a:off x="7654677" y="3082514"/>
              <a:ext cx="45719" cy="117908"/>
              <a:chOff x="6933063" y="2630316"/>
              <a:chExt cx="45719" cy="117908"/>
            </a:xfrm>
          </p:grpSpPr>
          <p:sp>
            <p:nvSpPr>
              <p:cNvPr id="725" name="円/楕円 72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6" name="直線コネクタ 72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5" name="グループ化 694"/>
            <p:cNvGrpSpPr/>
            <p:nvPr/>
          </p:nvGrpSpPr>
          <p:grpSpPr>
            <a:xfrm rot="10800000">
              <a:off x="7597808" y="3080136"/>
              <a:ext cx="45719" cy="117908"/>
              <a:chOff x="6933063" y="2630316"/>
              <a:chExt cx="45719" cy="117908"/>
            </a:xfrm>
          </p:grpSpPr>
          <p:sp>
            <p:nvSpPr>
              <p:cNvPr id="723" name="円/楕円 72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4" name="直線コネクタ 72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6" name="グループ化 695"/>
            <p:cNvGrpSpPr/>
            <p:nvPr/>
          </p:nvGrpSpPr>
          <p:grpSpPr>
            <a:xfrm rot="10800000">
              <a:off x="7537494" y="3083521"/>
              <a:ext cx="45719" cy="117908"/>
              <a:chOff x="6933063" y="2630316"/>
              <a:chExt cx="45719" cy="117908"/>
            </a:xfrm>
          </p:grpSpPr>
          <p:sp>
            <p:nvSpPr>
              <p:cNvPr id="721" name="円/楕円 72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2" name="直線コネクタ 72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" name="グループ化 696"/>
            <p:cNvGrpSpPr/>
            <p:nvPr/>
          </p:nvGrpSpPr>
          <p:grpSpPr>
            <a:xfrm rot="10800000">
              <a:off x="7483703" y="3078025"/>
              <a:ext cx="45719" cy="117908"/>
              <a:chOff x="6933063" y="2630316"/>
              <a:chExt cx="45719" cy="117908"/>
            </a:xfrm>
          </p:grpSpPr>
          <p:sp>
            <p:nvSpPr>
              <p:cNvPr id="719" name="円/楕円 71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0" name="直線コネクタ 71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" name="グループ化 697"/>
            <p:cNvGrpSpPr/>
            <p:nvPr/>
          </p:nvGrpSpPr>
          <p:grpSpPr>
            <a:xfrm rot="10800000">
              <a:off x="8035494" y="3083859"/>
              <a:ext cx="45719" cy="117908"/>
              <a:chOff x="6933063" y="2630316"/>
              <a:chExt cx="45719" cy="117908"/>
            </a:xfrm>
          </p:grpSpPr>
          <p:sp>
            <p:nvSpPr>
              <p:cNvPr id="717" name="円/楕円 71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18" name="直線コネクタ 71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グループ化 698"/>
            <p:cNvGrpSpPr/>
            <p:nvPr/>
          </p:nvGrpSpPr>
          <p:grpSpPr>
            <a:xfrm rot="10800000">
              <a:off x="8081978" y="3083521"/>
              <a:ext cx="45719" cy="117908"/>
              <a:chOff x="6933063" y="2630316"/>
              <a:chExt cx="45719" cy="117908"/>
            </a:xfrm>
          </p:grpSpPr>
          <p:sp>
            <p:nvSpPr>
              <p:cNvPr id="715" name="円/楕円 71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16" name="直線コネクタ 71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0" name="グループ化 699"/>
            <p:cNvGrpSpPr/>
            <p:nvPr/>
          </p:nvGrpSpPr>
          <p:grpSpPr>
            <a:xfrm rot="10800000">
              <a:off x="7330630" y="3083859"/>
              <a:ext cx="45719" cy="117908"/>
              <a:chOff x="6933063" y="2630316"/>
              <a:chExt cx="45719" cy="117908"/>
            </a:xfrm>
          </p:grpSpPr>
          <p:sp>
            <p:nvSpPr>
              <p:cNvPr id="713" name="円/楕円 712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14" name="直線コネクタ 713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グループ化 700"/>
            <p:cNvGrpSpPr/>
            <p:nvPr/>
          </p:nvGrpSpPr>
          <p:grpSpPr>
            <a:xfrm rot="10800000">
              <a:off x="7272692" y="3083521"/>
              <a:ext cx="45719" cy="117908"/>
              <a:chOff x="6933063" y="2630316"/>
              <a:chExt cx="45719" cy="117908"/>
            </a:xfrm>
          </p:grpSpPr>
          <p:sp>
            <p:nvSpPr>
              <p:cNvPr id="711" name="円/楕円 710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12" name="直線コネクタ 711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グループ化 701"/>
            <p:cNvGrpSpPr/>
            <p:nvPr/>
          </p:nvGrpSpPr>
          <p:grpSpPr>
            <a:xfrm rot="10800000">
              <a:off x="7225290" y="3078903"/>
              <a:ext cx="45719" cy="117908"/>
              <a:chOff x="6933063" y="2630316"/>
              <a:chExt cx="45719" cy="117908"/>
            </a:xfrm>
          </p:grpSpPr>
          <p:sp>
            <p:nvSpPr>
              <p:cNvPr id="709" name="円/楕円 708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10" name="直線コネクタ 709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3" name="グループ化 702"/>
            <p:cNvGrpSpPr/>
            <p:nvPr/>
          </p:nvGrpSpPr>
          <p:grpSpPr>
            <a:xfrm rot="10800000">
              <a:off x="8139890" y="3083521"/>
              <a:ext cx="45719" cy="117908"/>
              <a:chOff x="6933063" y="2630316"/>
              <a:chExt cx="45719" cy="117908"/>
            </a:xfrm>
          </p:grpSpPr>
          <p:sp>
            <p:nvSpPr>
              <p:cNvPr id="707" name="円/楕円 706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8" name="直線コネクタ 707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4" name="グループ化 703"/>
            <p:cNvGrpSpPr/>
            <p:nvPr/>
          </p:nvGrpSpPr>
          <p:grpSpPr>
            <a:xfrm rot="10800000">
              <a:off x="7178326" y="3083859"/>
              <a:ext cx="45719" cy="117908"/>
              <a:chOff x="6933063" y="2630316"/>
              <a:chExt cx="45719" cy="117908"/>
            </a:xfrm>
          </p:grpSpPr>
          <p:sp>
            <p:nvSpPr>
              <p:cNvPr id="705" name="円/楕円 704"/>
              <p:cNvSpPr/>
              <p:nvPr/>
            </p:nvSpPr>
            <p:spPr>
              <a:xfrm>
                <a:off x="6933063" y="2630316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6" name="直線コネクタ 705"/>
              <p:cNvCxnSpPr/>
              <p:nvPr/>
            </p:nvCxnSpPr>
            <p:spPr>
              <a:xfrm>
                <a:off x="6952574" y="2676035"/>
                <a:ext cx="3348" cy="7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5" name="テキスト ボックス 734"/>
          <p:cNvSpPr txBox="1"/>
          <p:nvPr/>
        </p:nvSpPr>
        <p:spPr>
          <a:xfrm>
            <a:off x="8334163" y="149849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/>
              <a:t>PTPase</a:t>
            </a:r>
            <a:r>
              <a:rPr kumimoji="1" lang="en-US" altLang="ja-JP" sz="1400" b="1" dirty="0"/>
              <a:t> </a:t>
            </a:r>
          </a:p>
          <a:p>
            <a:r>
              <a:rPr kumimoji="1" lang="en-US" altLang="ja-JP" sz="1400" b="1" dirty="0"/>
              <a:t>domains</a:t>
            </a:r>
            <a:endParaRPr kumimoji="1" lang="ja-JP" altLang="en-US" sz="1400" b="1" dirty="0"/>
          </a:p>
        </p:txBody>
      </p:sp>
      <p:sp>
        <p:nvSpPr>
          <p:cNvPr id="736" name="テキスト ボックス 735"/>
          <p:cNvSpPr txBox="1"/>
          <p:nvPr/>
        </p:nvSpPr>
        <p:spPr>
          <a:xfrm>
            <a:off x="7178399" y="1495462"/>
            <a:ext cx="84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/>
              <a:t>Fn</a:t>
            </a:r>
            <a:r>
              <a:rPr kumimoji="1" lang="en-US" altLang="ja-JP" sz="1400" b="1" dirty="0"/>
              <a:t> III like</a:t>
            </a:r>
          </a:p>
          <a:p>
            <a:r>
              <a:rPr kumimoji="1" lang="en-US" altLang="ja-JP" sz="1400" b="1" dirty="0"/>
              <a:t>repeats</a:t>
            </a:r>
            <a:endParaRPr kumimoji="1" lang="ja-JP" altLang="en-US" sz="1400" b="1" dirty="0"/>
          </a:p>
        </p:txBody>
      </p:sp>
      <p:sp>
        <p:nvSpPr>
          <p:cNvPr id="737" name="テキスト ボックス 736"/>
          <p:cNvSpPr txBox="1"/>
          <p:nvPr/>
        </p:nvSpPr>
        <p:spPr>
          <a:xfrm>
            <a:off x="6380343" y="1709237"/>
            <a:ext cx="614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Exons</a:t>
            </a:r>
            <a:endParaRPr kumimoji="1" lang="ja-JP" altLang="en-US" sz="1400" b="1" dirty="0"/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82766" y="40482"/>
            <a:ext cx="202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CD45 isoforms</a:t>
            </a:r>
            <a:endParaRPr kumimoji="1" lang="ja-JP" altLang="en-US" sz="24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43877" y="4255758"/>
            <a:ext cx="8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Naïve T</a:t>
            </a:r>
            <a:endParaRPr kumimoji="1" lang="ja-JP" altLang="en-US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5262" y="5696675"/>
            <a:ext cx="1154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Memory T</a:t>
            </a:r>
          </a:p>
          <a:p>
            <a:r>
              <a:rPr kumimoji="1" lang="en-US" altLang="ja-JP" dirty="0"/>
              <a:t>Effector 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37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15563</TotalTime>
  <Words>2141</Words>
  <Application>Microsoft Office PowerPoint</Application>
  <PresentationFormat>画面に合わせる (4:3)</PresentationFormat>
  <Paragraphs>898</Paragraphs>
  <Slides>26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すずきすすむ 鈴木進</dc:creator>
  <cp:lastModifiedBy>すずきすすむ 鈴木進</cp:lastModifiedBy>
  <cp:revision>215</cp:revision>
  <cp:lastPrinted>2020-01-23T00:39:24Z</cp:lastPrinted>
  <dcterms:created xsi:type="dcterms:W3CDTF">2019-12-17T08:31:03Z</dcterms:created>
  <dcterms:modified xsi:type="dcterms:W3CDTF">2024-06-25T09:07:01Z</dcterms:modified>
</cp:coreProperties>
</file>